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 autoCompressPictures="0">
  <p:sldMasterIdLst>
    <p:sldMasterId id="2147483660" r:id="rId1"/>
  </p:sldMasterIdLst>
  <p:notesMasterIdLst>
    <p:notesMasterId r:id="rId14"/>
  </p:notesMasterIdLst>
  <p:handoutMasterIdLst>
    <p:handoutMasterId r:id="rId15"/>
  </p:handoutMasterIdLst>
  <p:sldIdLst>
    <p:sldId id="256" r:id="rId2"/>
    <p:sldId id="325" r:id="rId3"/>
    <p:sldId id="398" r:id="rId4"/>
    <p:sldId id="396" r:id="rId5"/>
    <p:sldId id="383" r:id="rId6"/>
    <p:sldId id="400" r:id="rId7"/>
    <p:sldId id="395" r:id="rId8"/>
    <p:sldId id="393" r:id="rId9"/>
    <p:sldId id="394" r:id="rId10"/>
    <p:sldId id="399" r:id="rId11"/>
    <p:sldId id="354" r:id="rId12"/>
    <p:sldId id="401" r:id="rId13"/>
  </p:sldIdLst>
  <p:sldSz cx="9144000" cy="6858000" type="screen4x3"/>
  <p:notesSz cx="6797675" cy="9874250"/>
  <p:custDataLst>
    <p:tags r:id="rId16"/>
  </p:custDataLst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33"/>
    <a:srgbClr val="58D8FF"/>
    <a:srgbClr val="FF0000"/>
    <a:srgbClr val="EBF1DE"/>
    <a:srgbClr val="CCFFCC"/>
    <a:srgbClr val="2992BE"/>
    <a:srgbClr val="CC0000"/>
    <a:srgbClr val="99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3162" autoAdjust="0"/>
    <p:restoredTop sz="87312" autoAdjust="0"/>
  </p:normalViewPr>
  <p:slideViewPr>
    <p:cSldViewPr>
      <p:cViewPr>
        <p:scale>
          <a:sx n="90" d="100"/>
          <a:sy n="90" d="100"/>
        </p:scale>
        <p:origin x="-144" y="-654"/>
      </p:cViewPr>
      <p:guideLst>
        <p:guide orient="horz" pos="1162"/>
        <p:guide pos="38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tags" Target="tags/tag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9216A104-2E23-419B-8CA6-9DDE48075C1A}" type="datetimeFigureOut">
              <a:rPr lang="ru-RU"/>
              <a:pPr>
                <a:defRPr/>
              </a:pPr>
              <a:t>12.11.2013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895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37895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B0B72C44-4D87-4862-9299-76D4FBB9023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62605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FE4583CB-A209-41B2-A6EF-6387027486DB}" type="datetimeFigureOut">
              <a:rPr lang="ru-RU"/>
              <a:pPr>
                <a:defRPr/>
              </a:pPr>
              <a:t>12.11.2013</a:t>
            </a:fld>
            <a:endParaRPr lang="ru-R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1363"/>
            <a:ext cx="493395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691063"/>
            <a:ext cx="5438775" cy="44434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ru-RU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895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37895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E376322A-5F63-4ACC-99B9-CC95874F3CF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55457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8" Type="http://schemas.openxmlformats.org/officeDocument/2006/relationships/slideMaster" Target="../slideMasters/slideMaster1.xml"/><Relationship Id="rId3" Type="http://schemas.openxmlformats.org/officeDocument/2006/relationships/tags" Target="../tags/tag3.xml"/><Relationship Id="rId7" Type="http://schemas.openxmlformats.org/officeDocument/2006/relationships/tags" Target="../tags/tag7.xml"/><Relationship Id="rId2" Type="http://schemas.openxmlformats.org/officeDocument/2006/relationships/tags" Target="../tags/tag2.xml"/><Relationship Id="rId1" Type="http://schemas.openxmlformats.org/officeDocument/2006/relationships/vmlDrawing" Target="../drawings/vmlDrawing1.vml"/><Relationship Id="rId6" Type="http://schemas.openxmlformats.org/officeDocument/2006/relationships/tags" Target="../tags/tag6.xml"/><Relationship Id="rId5" Type="http://schemas.openxmlformats.org/officeDocument/2006/relationships/tags" Target="../tags/tag5.xml"/><Relationship Id="rId10" Type="http://schemas.openxmlformats.org/officeDocument/2006/relationships/image" Target="../media/image4.emf"/><Relationship Id="rId4" Type="http://schemas.openxmlformats.org/officeDocument/2006/relationships/tags" Target="../tags/tag4.xml"/><Relationship Id="rId9" Type="http://schemas.openxmlformats.org/officeDocument/2006/relationships/oleObject" Target="../embeddings/oleObject1.bin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938" y="406400"/>
            <a:ext cx="4645026" cy="457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22760" y="1916833"/>
            <a:ext cx="3991429" cy="2098772"/>
          </a:xfrm>
          <a:prstGeom prst="rect">
            <a:avLst/>
          </a:prstGeom>
        </p:spPr>
        <p:txBody>
          <a:bodyPr/>
          <a:lstStyle>
            <a:lvl1pPr algn="r">
              <a:defRPr sz="3200" baseline="0">
                <a:ln>
                  <a:noFill/>
                </a:ln>
                <a:solidFill>
                  <a:schemeClr val="accent6"/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55809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 userDrawn="1"/>
        </p:nvSpPr>
        <p:spPr>
          <a:xfrm>
            <a:off x="8293100" y="0"/>
            <a:ext cx="255588" cy="64293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Slide Number Placeholder 5"/>
          <p:cNvSpPr txBox="1">
            <a:spLocks/>
          </p:cNvSpPr>
          <p:nvPr userDrawn="1"/>
        </p:nvSpPr>
        <p:spPr>
          <a:xfrm>
            <a:off x="8239125" y="277813"/>
            <a:ext cx="390525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59B9E45D-BD17-4784-9C03-D5B0D21FCA8B}" type="slidenum">
              <a:rPr lang="en-US" smtClean="0"/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107950"/>
            <a:ext cx="977900" cy="70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8154"/>
          <a:stretch>
            <a:fillRect/>
          </a:stretch>
        </p:blipFill>
        <p:spPr bwMode="auto">
          <a:xfrm>
            <a:off x="0" y="-3175"/>
            <a:ext cx="439738" cy="6877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7019" y="108695"/>
            <a:ext cx="6493373" cy="703623"/>
          </a:xfrm>
          <a:prstGeom prst="rect">
            <a:avLst/>
          </a:prstGeom>
        </p:spPr>
        <p:txBody>
          <a:bodyPr anchor="t"/>
          <a:lstStyle>
            <a:lvl1pPr>
              <a:defRPr sz="3200">
                <a:latin typeface="+mn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844674"/>
            <a:ext cx="8281292" cy="4680669"/>
          </a:xfrm>
        </p:spPr>
        <p:txBody>
          <a:bodyPr>
            <a:normAutofit/>
          </a:bodyPr>
          <a:lstStyle>
            <a:lvl1pPr>
              <a:defRPr sz="1800">
                <a:latin typeface="+mn-lt"/>
              </a:defRPr>
            </a:lvl1pPr>
            <a:lvl2pPr>
              <a:buSzPct val="100000"/>
              <a:defRPr sz="1800">
                <a:latin typeface="+mn-lt"/>
              </a:defRPr>
            </a:lvl2pPr>
            <a:lvl3pPr>
              <a:buSzPct val="100000"/>
              <a:defRPr sz="1800">
                <a:latin typeface="+mn-lt"/>
              </a:defRPr>
            </a:lvl3pPr>
            <a:lvl4pPr>
              <a:buSzPct val="100000"/>
              <a:defRPr sz="1800">
                <a:latin typeface="+mn-lt"/>
              </a:defRPr>
            </a:lvl4pPr>
            <a:lvl5pPr>
              <a:buSzPct val="100000"/>
              <a:defRPr sz="1800">
                <a:latin typeface="+mn-lt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92201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1" hidden="1"/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0" y="0"/>
          <a:ext cx="1460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96" name="think-cell Slide" r:id="rId9" imgW="360" imgH="360" progId="">
                  <p:embed/>
                </p:oleObj>
              </mc:Choice>
              <mc:Fallback>
                <p:oleObj name="think-cell Slide" r:id="rId9" imgW="360" imgH="360" progId="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46050" cy="158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Foliennummernplatzhalter 4"/>
          <p:cNvSpPr txBox="1">
            <a:spLocks noGrp="1"/>
          </p:cNvSpPr>
          <p:nvPr userDrawn="1">
            <p:custDataLst>
              <p:tags r:id="rId3"/>
            </p:custDataLst>
          </p:nvPr>
        </p:nvSpPr>
        <p:spPr bwMode="auto">
          <a:xfrm>
            <a:off x="8372475" y="6572250"/>
            <a:ext cx="495300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7C7632BB-248E-45CA-AA8F-F1E3B7357CFE}" type="slidenum">
              <a:rPr lang="en-US" sz="1200" smtClean="0">
                <a:cs typeface="+mn-cs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1200" dirty="0" smtClean="0">
              <a:cs typeface="+mn-cs"/>
            </a:endParaRPr>
          </a:p>
        </p:txBody>
      </p:sp>
      <p:sp>
        <p:nvSpPr>
          <p:cNvPr id="6" name="Прямоугольник 4"/>
          <p:cNvSpPr/>
          <p:nvPr userDrawn="1">
            <p:custDataLst>
              <p:tags r:id="rId4"/>
            </p:custDataLst>
          </p:nvPr>
        </p:nvSpPr>
        <p:spPr>
          <a:xfrm>
            <a:off x="896938" y="115888"/>
            <a:ext cx="8159750" cy="865187"/>
          </a:xfrm>
          <a:prstGeom prst="rect">
            <a:avLst/>
          </a:prstGeom>
          <a:solidFill>
            <a:srgbClr val="6464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Arial"/>
              <a:cs typeface="Arial"/>
              <a:sym typeface="Helvetica"/>
            </a:endParaRPr>
          </a:p>
        </p:txBody>
      </p:sp>
      <p:sp>
        <p:nvSpPr>
          <p:cNvPr id="7" name="Прямоугольник 5"/>
          <p:cNvSpPr/>
          <p:nvPr userDrawn="1">
            <p:custDataLst>
              <p:tags r:id="rId5"/>
            </p:custDataLst>
          </p:nvPr>
        </p:nvSpPr>
        <p:spPr>
          <a:xfrm>
            <a:off x="371475" y="115888"/>
            <a:ext cx="192088" cy="865187"/>
          </a:xfrm>
          <a:prstGeom prst="rect">
            <a:avLst/>
          </a:prstGeom>
          <a:solidFill>
            <a:srgbClr val="D2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Arial"/>
              <a:cs typeface="Arial"/>
              <a:sym typeface="Helvetica"/>
            </a:endParaRPr>
          </a:p>
        </p:txBody>
      </p:sp>
      <p:sp>
        <p:nvSpPr>
          <p:cNvPr id="9" name="Прямоугольник 6"/>
          <p:cNvSpPr/>
          <p:nvPr userDrawn="1">
            <p:custDataLst>
              <p:tags r:id="rId6"/>
            </p:custDataLst>
          </p:nvPr>
        </p:nvSpPr>
        <p:spPr>
          <a:xfrm>
            <a:off x="106363" y="115888"/>
            <a:ext cx="192087" cy="865187"/>
          </a:xfrm>
          <a:prstGeom prst="rect">
            <a:avLst/>
          </a:prstGeom>
          <a:solidFill>
            <a:srgbClr val="D2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Arial"/>
              <a:cs typeface="Arial"/>
              <a:sym typeface="Helvetica"/>
            </a:endParaRPr>
          </a:p>
        </p:txBody>
      </p:sp>
      <p:sp>
        <p:nvSpPr>
          <p:cNvPr id="10" name="Прямоугольник 7"/>
          <p:cNvSpPr/>
          <p:nvPr userDrawn="1">
            <p:custDataLst>
              <p:tags r:id="rId7"/>
            </p:custDataLst>
          </p:nvPr>
        </p:nvSpPr>
        <p:spPr>
          <a:xfrm>
            <a:off x="638175" y="115888"/>
            <a:ext cx="192088" cy="865187"/>
          </a:xfrm>
          <a:prstGeom prst="rect">
            <a:avLst/>
          </a:prstGeom>
          <a:solidFill>
            <a:srgbClr val="D2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Arial"/>
              <a:cs typeface="Arial"/>
              <a:sym typeface="Helvetica"/>
            </a:endParaRPr>
          </a:p>
        </p:txBody>
      </p:sp>
      <p:sp>
        <p:nvSpPr>
          <p:cNvPr id="8" name="Объект 6"/>
          <p:cNvSpPr>
            <a:spLocks noGrp="1"/>
          </p:cNvSpPr>
          <p:nvPr>
            <p:ph sz="quarter" idx="10"/>
          </p:nvPr>
        </p:nvSpPr>
        <p:spPr>
          <a:xfrm>
            <a:off x="106974" y="1124607"/>
            <a:ext cx="8949102" cy="5286703"/>
          </a:xfrm>
          <a:prstGeom prst="rect">
            <a:avLst/>
          </a:prstGeom>
        </p:spPr>
        <p:txBody>
          <a:bodyPr/>
          <a:lstStyle>
            <a:lvl1pPr marL="357188" indent="-357188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7DB935"/>
              </a:buClr>
              <a:buFont typeface="Arial" pitchFamily="34" charset="0"/>
              <a:buChar char="‒"/>
              <a:defRPr sz="1400">
                <a:latin typeface="Calibri" pitchFamily="34" charset="0"/>
                <a:cs typeface="Calibri" pitchFamily="34" charset="0"/>
              </a:defRPr>
            </a:lvl1pPr>
            <a:lvl2pPr marL="714375" indent="-350838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7DB935"/>
              </a:buClr>
              <a:buFont typeface="Arial" pitchFamily="34" charset="0"/>
              <a:buChar char="‒"/>
              <a:defRPr sz="1400">
                <a:latin typeface="Calibri" pitchFamily="34" charset="0"/>
                <a:cs typeface="Calibri" pitchFamily="34" charset="0"/>
              </a:defRPr>
            </a:lvl2pPr>
            <a:lvl3pPr marL="1071563" indent="-369888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7DB935"/>
              </a:buClr>
              <a:buFont typeface="Arial" pitchFamily="34" charset="0"/>
              <a:buChar char="‒"/>
              <a:defRPr sz="1400">
                <a:latin typeface="Calibri" pitchFamily="34" charset="0"/>
                <a:cs typeface="Calibri" pitchFamily="34" charset="0"/>
              </a:defRPr>
            </a:lvl3pPr>
            <a:lvl4pPr marL="1797050" indent="-357188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7DB935"/>
              </a:buClr>
              <a:buFont typeface="Arial" pitchFamily="34" charset="0"/>
              <a:buChar char="‒"/>
              <a:defRPr sz="1400">
                <a:latin typeface="Calibri" pitchFamily="34" charset="0"/>
                <a:cs typeface="Calibri" pitchFamily="34" charset="0"/>
              </a:defRPr>
            </a:lvl4pPr>
            <a:lvl5pPr marL="2154238" indent="-357188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7DB935"/>
              </a:buClr>
              <a:buSzPct val="100000"/>
              <a:buFont typeface="Arial" pitchFamily="34" charset="0"/>
              <a:buChar char="‒"/>
              <a:defRPr sz="1400">
                <a:latin typeface="Calibri" pitchFamily="34" charset="0"/>
                <a:cs typeface="Calibri" pitchFamily="34" charset="0"/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13" name="Заголовок 5"/>
          <p:cNvSpPr>
            <a:spLocks noGrp="1"/>
          </p:cNvSpPr>
          <p:nvPr>
            <p:ph type="title"/>
          </p:nvPr>
        </p:nvSpPr>
        <p:spPr>
          <a:xfrm>
            <a:off x="896815" y="115888"/>
            <a:ext cx="8159261" cy="865187"/>
          </a:xfrm>
          <a:prstGeom prst="rect">
            <a:avLst/>
          </a:prstGeom>
        </p:spPr>
        <p:txBody>
          <a:bodyPr anchor="ctr"/>
          <a:lstStyle>
            <a:lvl1pPr>
              <a:defRPr b="0">
                <a:solidFill>
                  <a:schemeClr val="bg1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520850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/>
          <p:nvPr userDrawn="1"/>
        </p:nvSpPr>
        <p:spPr>
          <a:xfrm>
            <a:off x="8293100" y="0"/>
            <a:ext cx="255588" cy="64293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" name="Slide Number Placeholder 5"/>
          <p:cNvSpPr txBox="1">
            <a:spLocks/>
          </p:cNvSpPr>
          <p:nvPr userDrawn="1"/>
        </p:nvSpPr>
        <p:spPr>
          <a:xfrm>
            <a:off x="8239125" y="277813"/>
            <a:ext cx="390525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5510EC52-5BAB-4099-9F13-4D5DC4CDABC2}" type="slidenum">
              <a:rPr lang="en-US" smtClean="0"/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dirty="0"/>
          </a:p>
        </p:txBody>
      </p:sp>
      <p:pic>
        <p:nvPicPr>
          <p:cNvPr id="4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0900" y="349250"/>
            <a:ext cx="1219200" cy="871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рямоугольник 6"/>
          <p:cNvSpPr/>
          <p:nvPr userDrawn="1"/>
        </p:nvSpPr>
        <p:spPr>
          <a:xfrm>
            <a:off x="0" y="0"/>
            <a:ext cx="3937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6" name="TextBox 7"/>
          <p:cNvSpPr txBox="1">
            <a:spLocks noChangeArrowheads="1"/>
          </p:cNvSpPr>
          <p:nvPr userDrawn="1"/>
        </p:nvSpPr>
        <p:spPr bwMode="auto">
          <a:xfrm rot="16200000">
            <a:off x="-3339307" y="3221832"/>
            <a:ext cx="707231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altLang="en-US" sz="2000" b="1">
                <a:solidFill>
                  <a:srgbClr val="E5FF67"/>
                </a:solidFill>
                <a:latin typeface="Arial" pitchFamily="34" charset="0"/>
              </a:rPr>
              <a:t>Отчет о деятельности Фонда «Сколково», август 2012</a:t>
            </a:r>
          </a:p>
        </p:txBody>
      </p:sp>
    </p:spTree>
    <p:extLst>
      <p:ext uri="{BB962C8B-B14F-4D97-AF65-F5344CB8AC3E}">
        <p14:creationId xmlns:p14="http://schemas.microsoft.com/office/powerpoint/2010/main" val="8665408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/>
          <p:nvPr userDrawn="1"/>
        </p:nvSpPr>
        <p:spPr>
          <a:xfrm>
            <a:off x="8293100" y="0"/>
            <a:ext cx="255588" cy="64293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" name="Slide Number Placeholder 5"/>
          <p:cNvSpPr txBox="1">
            <a:spLocks/>
          </p:cNvSpPr>
          <p:nvPr userDrawn="1"/>
        </p:nvSpPr>
        <p:spPr>
          <a:xfrm>
            <a:off x="8239125" y="277813"/>
            <a:ext cx="390525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2FBA40E0-1B38-4562-BD8A-40F9E0E82441}" type="slidenum">
              <a:rPr lang="en-US" smtClean="0"/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dirty="0"/>
          </a:p>
        </p:txBody>
      </p:sp>
      <p:pic>
        <p:nvPicPr>
          <p:cNvPr id="4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0900" y="349250"/>
            <a:ext cx="1219200" cy="871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рямоугольник 6"/>
          <p:cNvSpPr/>
          <p:nvPr userDrawn="1"/>
        </p:nvSpPr>
        <p:spPr>
          <a:xfrm>
            <a:off x="0" y="0"/>
            <a:ext cx="3937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6" name="TextBox 7"/>
          <p:cNvSpPr txBox="1">
            <a:spLocks noChangeArrowheads="1"/>
          </p:cNvSpPr>
          <p:nvPr userDrawn="1"/>
        </p:nvSpPr>
        <p:spPr bwMode="auto">
          <a:xfrm rot="16200000">
            <a:off x="-3339307" y="3221832"/>
            <a:ext cx="707231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altLang="en-US" sz="2000" b="1">
                <a:solidFill>
                  <a:srgbClr val="E5FF67"/>
                </a:solidFill>
                <a:latin typeface="Arial" pitchFamily="34" charset="0"/>
              </a:rPr>
              <a:t>Отчет о деятельности Фонда «Сколково», август 2012</a:t>
            </a:r>
          </a:p>
        </p:txBody>
      </p:sp>
    </p:spTree>
    <p:extLst>
      <p:ext uri="{BB962C8B-B14F-4D97-AF65-F5344CB8AC3E}">
        <p14:creationId xmlns:p14="http://schemas.microsoft.com/office/powerpoint/2010/main" val="18322583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/>
          <p:nvPr userDrawn="1"/>
        </p:nvSpPr>
        <p:spPr>
          <a:xfrm>
            <a:off x="8293100" y="0"/>
            <a:ext cx="255588" cy="64293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" name="Slide Number Placeholder 5"/>
          <p:cNvSpPr txBox="1">
            <a:spLocks/>
          </p:cNvSpPr>
          <p:nvPr userDrawn="1"/>
        </p:nvSpPr>
        <p:spPr>
          <a:xfrm>
            <a:off x="8239125" y="277813"/>
            <a:ext cx="390525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4D770724-FEFC-4591-9D7B-587D8EDBE648}" type="slidenum">
              <a:rPr lang="en-US" smtClean="0"/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dirty="0"/>
          </a:p>
        </p:txBody>
      </p:sp>
      <p:pic>
        <p:nvPicPr>
          <p:cNvPr id="4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0900" y="349250"/>
            <a:ext cx="1219200" cy="871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рямоугольник 6"/>
          <p:cNvSpPr/>
          <p:nvPr userDrawn="1"/>
        </p:nvSpPr>
        <p:spPr>
          <a:xfrm>
            <a:off x="0" y="0"/>
            <a:ext cx="3937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6" name="TextBox 7"/>
          <p:cNvSpPr txBox="1">
            <a:spLocks noChangeArrowheads="1"/>
          </p:cNvSpPr>
          <p:nvPr userDrawn="1"/>
        </p:nvSpPr>
        <p:spPr bwMode="auto">
          <a:xfrm rot="16200000">
            <a:off x="-3339307" y="3221832"/>
            <a:ext cx="707231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altLang="en-US" sz="2000" b="1">
                <a:solidFill>
                  <a:srgbClr val="E5FF67"/>
                </a:solidFill>
                <a:latin typeface="Arial" pitchFamily="34" charset="0"/>
              </a:rPr>
              <a:t>Отчет о деятельности Фонда «Сколково», август 2012</a:t>
            </a:r>
          </a:p>
        </p:txBody>
      </p:sp>
    </p:spTree>
    <p:extLst>
      <p:ext uri="{BB962C8B-B14F-4D97-AF65-F5344CB8AC3E}">
        <p14:creationId xmlns:p14="http://schemas.microsoft.com/office/powerpoint/2010/main" val="14445113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/>
          <p:nvPr userDrawn="1"/>
        </p:nvSpPr>
        <p:spPr>
          <a:xfrm>
            <a:off x="8293100" y="0"/>
            <a:ext cx="255588" cy="64293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" name="Slide Number Placeholder 5"/>
          <p:cNvSpPr txBox="1">
            <a:spLocks/>
          </p:cNvSpPr>
          <p:nvPr userDrawn="1"/>
        </p:nvSpPr>
        <p:spPr>
          <a:xfrm>
            <a:off x="8239125" y="277813"/>
            <a:ext cx="390525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3D06C4CC-074F-492B-AD24-1DEF162D75E2}" type="slidenum">
              <a:rPr lang="en-US" smtClean="0"/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dirty="0"/>
          </a:p>
        </p:txBody>
      </p:sp>
      <p:pic>
        <p:nvPicPr>
          <p:cNvPr id="4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0900" y="349250"/>
            <a:ext cx="1219200" cy="871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рямоугольник 6"/>
          <p:cNvSpPr/>
          <p:nvPr userDrawn="1"/>
        </p:nvSpPr>
        <p:spPr>
          <a:xfrm>
            <a:off x="0" y="0"/>
            <a:ext cx="3937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6" name="TextBox 7"/>
          <p:cNvSpPr txBox="1">
            <a:spLocks noChangeArrowheads="1"/>
          </p:cNvSpPr>
          <p:nvPr userDrawn="1"/>
        </p:nvSpPr>
        <p:spPr bwMode="auto">
          <a:xfrm rot="16200000">
            <a:off x="-3339307" y="3221832"/>
            <a:ext cx="707231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altLang="en-US" sz="2000" b="1">
                <a:solidFill>
                  <a:srgbClr val="E5FF67"/>
                </a:solidFill>
                <a:latin typeface="Arial" pitchFamily="34" charset="0"/>
              </a:rPr>
              <a:t>Отчет о деятельности Фонда «Сколково», август 2012</a:t>
            </a:r>
          </a:p>
        </p:txBody>
      </p:sp>
    </p:spTree>
    <p:extLst>
      <p:ext uri="{BB962C8B-B14F-4D97-AF65-F5344CB8AC3E}">
        <p14:creationId xmlns:p14="http://schemas.microsoft.com/office/powerpoint/2010/main" val="10849550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031875" y="1889125"/>
            <a:ext cx="7572375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</p:sldLayoutIdLst>
  <p:hf hdr="0" ftr="0" dt="0"/>
  <p:txStyles>
    <p:titleStyle>
      <a:lvl1pPr algn="l" defTabSz="457200" rtl="0" fontAlgn="base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HelveticaNeueCyr-Heavy"/>
          <a:ea typeface="+mj-ea"/>
          <a:cs typeface="+mj-cs"/>
        </a:defRPr>
      </a:lvl1pPr>
      <a:lvl2pPr algn="l" defTabSz="457200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NeueCyr-Heavy"/>
        </a:defRPr>
      </a:lvl2pPr>
      <a:lvl3pPr algn="l" defTabSz="457200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NeueCyr-Heavy"/>
        </a:defRPr>
      </a:lvl3pPr>
      <a:lvl4pPr algn="l" defTabSz="457200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NeueCyr-Heavy"/>
        </a:defRPr>
      </a:lvl4pPr>
      <a:lvl5pPr algn="l" defTabSz="457200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NeueCyr-Heavy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NeueCyr-Heavy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NeueCyr-Heavy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NeueCyr-Heavy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NeueCyr-Heavy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Clr>
          <a:srgbClr val="2992BE"/>
        </a:buClr>
        <a:buSzPct val="100000"/>
        <a:buFont typeface="Arial" pitchFamily="34" charset="0"/>
        <a:buChar char="•"/>
        <a:defRPr kern="1200">
          <a:solidFill>
            <a:schemeClr val="tx1"/>
          </a:solidFill>
          <a:latin typeface="HelveticaNeueCyr-Roman"/>
          <a:ea typeface="+mn-ea"/>
          <a:cs typeface="+mn-cs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Clr>
          <a:srgbClr val="2992BE"/>
        </a:buClr>
        <a:buSzPct val="100000"/>
        <a:buFont typeface="Arial" pitchFamily="34" charset="0"/>
        <a:buChar char="–"/>
        <a:defRPr kern="1200">
          <a:solidFill>
            <a:schemeClr val="tx1"/>
          </a:solidFill>
          <a:latin typeface="HelveticaNeueCyr-Roman"/>
          <a:ea typeface="+mn-ea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Clr>
          <a:srgbClr val="2992BE"/>
        </a:buClr>
        <a:buSzPct val="100000"/>
        <a:buFont typeface="Arial" pitchFamily="34" charset="0"/>
        <a:buChar char="•"/>
        <a:defRPr kern="1200">
          <a:solidFill>
            <a:schemeClr val="tx1"/>
          </a:solidFill>
          <a:latin typeface="HelveticaNeueCyr-Roman"/>
          <a:ea typeface="+mn-ea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Clr>
          <a:srgbClr val="2992BE"/>
        </a:buClr>
        <a:buSzPct val="100000"/>
        <a:buFont typeface="Arial" pitchFamily="34" charset="0"/>
        <a:buChar char="–"/>
        <a:defRPr kern="1200">
          <a:solidFill>
            <a:schemeClr val="tx1"/>
          </a:solidFill>
          <a:latin typeface="HelveticaNeueCyr-Roman"/>
          <a:ea typeface="+mn-ea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Clr>
          <a:srgbClr val="2992BE"/>
        </a:buClr>
        <a:buSzPct val="100000"/>
        <a:buFont typeface="Arial" pitchFamily="34" charset="0"/>
        <a:buChar char="»"/>
        <a:defRPr kern="1200">
          <a:solidFill>
            <a:schemeClr val="tx1"/>
          </a:solidFill>
          <a:latin typeface="HelveticaNeueCyr-Roman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Relationship Id="rId4" Type="http://schemas.openxmlformats.org/officeDocument/2006/relationships/image" Target="../media/image1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.xml"/><Relationship Id="rId4" Type="http://schemas.openxmlformats.org/officeDocument/2006/relationships/image" Target="../media/image17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7.xml"/><Relationship Id="rId4" Type="http://schemas.openxmlformats.org/officeDocument/2006/relationships/image" Target="../media/image18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Relationship Id="rId4" Type="http://schemas.openxmlformats.org/officeDocument/2006/relationships/image" Target="../media/image1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Relationship Id="rId4" Type="http://schemas.openxmlformats.org/officeDocument/2006/relationships/image" Target="../media/image1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Relationship Id="rId4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ctrTitle"/>
          </p:nvPr>
        </p:nvSpPr>
        <p:spPr bwMode="auto">
          <a:xfrm>
            <a:off x="4643438" y="1916113"/>
            <a:ext cx="4465637" cy="21002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z="3600" dirty="0" smtClean="0">
                <a:solidFill>
                  <a:srgbClr val="00B0F0"/>
                </a:solidFill>
              </a:rPr>
              <a:t>Success Stories of </a:t>
            </a:r>
            <a:r>
              <a:rPr lang="en-US" altLang="en-US" sz="3600" dirty="0">
                <a:solidFill>
                  <a:srgbClr val="00B0F0"/>
                </a:solidFill>
              </a:rPr>
              <a:t>Skolkovo Project Participants</a:t>
            </a:r>
            <a:r>
              <a:rPr lang="ru-RU" altLang="en-US" sz="3600" dirty="0" smtClean="0">
                <a:solidFill>
                  <a:srgbClr val="00B0F0"/>
                </a:solidFill>
              </a:rPr>
              <a:t/>
            </a:r>
            <a:br>
              <a:rPr lang="ru-RU" altLang="en-US" sz="3600" dirty="0" smtClean="0">
                <a:solidFill>
                  <a:srgbClr val="00B0F0"/>
                </a:solidFill>
              </a:rPr>
            </a:br>
            <a:r>
              <a:rPr lang="en-US" altLang="en-US" sz="3600" dirty="0" smtClean="0">
                <a:solidFill>
                  <a:srgbClr val="00B0F0"/>
                </a:solidFill>
              </a:rPr>
              <a:t>October,</a:t>
            </a:r>
            <a:r>
              <a:rPr lang="ru-RU" altLang="en-US" sz="3600" dirty="0" smtClean="0">
                <a:solidFill>
                  <a:srgbClr val="00B0F0"/>
                </a:solidFill>
              </a:rPr>
              <a:t> 2013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547813" y="2700338"/>
            <a:ext cx="1325562" cy="400050"/>
          </a:xfrm>
          <a:prstGeom prst="rect">
            <a:avLst/>
          </a:prstGeom>
          <a:solidFill>
            <a:srgbClr val="CCFF33"/>
          </a:solidFill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</a:rPr>
              <a:t>Skolkovo</a:t>
            </a:r>
            <a:endParaRPr lang="ru-RU" sz="2000" b="1" dirty="0">
              <a:solidFill>
                <a:schemeClr val="bg1">
                  <a:lumMod val="50000"/>
                </a:schemeClr>
              </a:solidFill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1606550" y="107950"/>
            <a:ext cx="6494463" cy="70485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2800" dirty="0"/>
              <a:t>Vocord SoftLab </a:t>
            </a:r>
            <a:endParaRPr lang="ru-RU" sz="2800" dirty="0"/>
          </a:p>
        </p:txBody>
      </p:sp>
      <p:sp>
        <p:nvSpPr>
          <p:cNvPr id="4" name="Rectangle 9"/>
          <p:cNvSpPr/>
          <p:nvPr/>
        </p:nvSpPr>
        <p:spPr>
          <a:xfrm>
            <a:off x="827088" y="962025"/>
            <a:ext cx="5257800" cy="1384995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>
                <a:solidFill>
                  <a:schemeClr val="bg1">
                    <a:lumMod val="25000"/>
                  </a:schemeClr>
                </a:solidFill>
                <a:latin typeface="Arial"/>
                <a:cs typeface="Arial"/>
              </a:rPr>
              <a:t>MegaFon has completed the installation of a new </a:t>
            </a:r>
            <a:r>
              <a:rPr lang="en-US" sz="1400" b="1" dirty="0" smtClean="0">
                <a:solidFill>
                  <a:schemeClr val="bg1">
                    <a:lumMod val="25000"/>
                  </a:schemeClr>
                </a:solidFill>
                <a:latin typeface="Arial"/>
                <a:cs typeface="Arial"/>
              </a:rPr>
              <a:t>technological platform </a:t>
            </a:r>
            <a:r>
              <a:rPr lang="en-US" sz="1400" b="1" dirty="0">
                <a:solidFill>
                  <a:schemeClr val="bg1">
                    <a:lumMod val="25000"/>
                  </a:schemeClr>
                </a:solidFill>
                <a:latin typeface="Arial"/>
                <a:cs typeface="Arial"/>
              </a:rPr>
              <a:t>to collect and process information about </a:t>
            </a:r>
            <a:r>
              <a:rPr lang="en-US" sz="1400" b="1" dirty="0" smtClean="0">
                <a:solidFill>
                  <a:schemeClr val="bg1">
                    <a:lumMod val="25000"/>
                  </a:schemeClr>
                </a:solidFill>
                <a:latin typeface="Arial"/>
                <a:cs typeface="Arial"/>
              </a:rPr>
              <a:t>suspicious </a:t>
            </a:r>
            <a:r>
              <a:rPr lang="en-US" sz="1400" b="1" dirty="0">
                <a:solidFill>
                  <a:schemeClr val="bg1">
                    <a:lumMod val="25000"/>
                  </a:schemeClr>
                </a:solidFill>
                <a:latin typeface="Arial"/>
                <a:cs typeface="Arial"/>
              </a:rPr>
              <a:t>messages and spam </a:t>
            </a:r>
            <a:r>
              <a:rPr lang="en-US" sz="1400" b="1" dirty="0" smtClean="0">
                <a:solidFill>
                  <a:schemeClr val="bg1">
                    <a:lumMod val="25000"/>
                  </a:schemeClr>
                </a:solidFill>
                <a:latin typeface="Arial"/>
                <a:cs typeface="Arial"/>
              </a:rPr>
              <a:t>– </a:t>
            </a:r>
            <a:r>
              <a:rPr lang="en-US" sz="1400" b="1" dirty="0">
                <a:solidFill>
                  <a:schemeClr val="bg1">
                    <a:lumMod val="25000"/>
                  </a:schemeClr>
                </a:solidFill>
                <a:latin typeface="Arial"/>
                <a:cs typeface="Arial"/>
              </a:rPr>
              <a:t>VOCORD SRS.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 smtClean="0">
                <a:latin typeface="+mn-lt"/>
                <a:cs typeface="+mn-cs"/>
              </a:rPr>
              <a:t>The VOCORD </a:t>
            </a:r>
            <a:r>
              <a:rPr lang="en-US" sz="1400" dirty="0">
                <a:latin typeface="+mn-lt"/>
                <a:cs typeface="+mn-cs"/>
              </a:rPr>
              <a:t>SRS </a:t>
            </a:r>
            <a:r>
              <a:rPr lang="en-US" sz="1400" dirty="0"/>
              <a:t>platform </a:t>
            </a:r>
            <a:r>
              <a:rPr lang="en-US" sz="1400" dirty="0" smtClean="0">
                <a:latin typeface="+mn-lt"/>
                <a:cs typeface="+mn-cs"/>
              </a:rPr>
              <a:t>is </a:t>
            </a:r>
            <a:r>
              <a:rPr lang="en-US" sz="1400" dirty="0">
                <a:latin typeface="+mn-lt"/>
                <a:cs typeface="+mn-cs"/>
              </a:rPr>
              <a:t>compatible with different </a:t>
            </a:r>
            <a:r>
              <a:rPr lang="en-US" sz="1400" dirty="0" smtClean="0">
                <a:latin typeface="+mn-lt"/>
                <a:cs typeface="+mn-cs"/>
              </a:rPr>
              <a:t>manufacturers’ </a:t>
            </a:r>
            <a:r>
              <a:rPr lang="en-US" sz="1400" dirty="0">
                <a:latin typeface="+mn-lt"/>
                <a:cs typeface="+mn-cs"/>
              </a:rPr>
              <a:t>mobile </a:t>
            </a:r>
            <a:r>
              <a:rPr lang="en-US" sz="1400" dirty="0" smtClean="0">
                <a:latin typeface="+mn-lt"/>
                <a:cs typeface="+mn-cs"/>
              </a:rPr>
              <a:t>devices, and </a:t>
            </a:r>
            <a:r>
              <a:rPr lang="en-US" sz="1400" dirty="0">
                <a:latin typeface="+mn-lt"/>
                <a:cs typeface="+mn-cs"/>
              </a:rPr>
              <a:t>it does not require the installation of any additional </a:t>
            </a:r>
            <a:r>
              <a:rPr lang="en-US" sz="1400" dirty="0" smtClean="0">
                <a:latin typeface="+mn-lt"/>
                <a:cs typeface="+mn-cs"/>
              </a:rPr>
              <a:t>applications on the part of the users</a:t>
            </a:r>
            <a:r>
              <a:rPr lang="en-US" sz="1400" dirty="0">
                <a:latin typeface="+mn-lt"/>
                <a:cs typeface="+mn-cs"/>
              </a:rPr>
              <a:t>. </a:t>
            </a:r>
          </a:p>
        </p:txBody>
      </p:sp>
      <p:sp>
        <p:nvSpPr>
          <p:cNvPr id="5" name="Rectangle 10"/>
          <p:cNvSpPr/>
          <p:nvPr/>
        </p:nvSpPr>
        <p:spPr>
          <a:xfrm>
            <a:off x="827088" y="3122613"/>
            <a:ext cx="7921625" cy="522287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2">
                <a:lumMod val="95000"/>
              </a:schemeClr>
            </a:solidFill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 err="1" smtClean="0">
                <a:solidFill>
                  <a:schemeClr val="bg2"/>
                </a:solidFill>
                <a:latin typeface="+mn-lt"/>
                <a:cs typeface="+mn-cs"/>
              </a:rPr>
              <a:t>Vocord</a:t>
            </a:r>
            <a:r>
              <a:rPr lang="en-US" sz="1400" dirty="0" smtClean="0">
                <a:solidFill>
                  <a:schemeClr val="bg2"/>
                </a:solidFill>
                <a:latin typeface="+mn-lt"/>
                <a:cs typeface="+mn-cs"/>
              </a:rPr>
              <a:t> </a:t>
            </a:r>
            <a:r>
              <a:rPr lang="en-US" sz="1400" dirty="0">
                <a:solidFill>
                  <a:schemeClr val="bg2"/>
                </a:solidFill>
                <a:latin typeface="+mn-lt"/>
                <a:cs typeface="+mn-cs"/>
              </a:rPr>
              <a:t>develops professional security system with unique technical </a:t>
            </a:r>
            <a:r>
              <a:rPr lang="en-US" sz="1400" dirty="0" smtClean="0">
                <a:solidFill>
                  <a:schemeClr val="bg2"/>
                </a:solidFill>
                <a:latin typeface="+mn-lt"/>
                <a:cs typeface="+mn-cs"/>
              </a:rPr>
              <a:t>characteristics, </a:t>
            </a:r>
            <a:r>
              <a:rPr lang="en-US" sz="1400" dirty="0">
                <a:solidFill>
                  <a:schemeClr val="bg2"/>
                </a:solidFill>
                <a:latin typeface="+mn-lt"/>
                <a:cs typeface="+mn-cs"/>
              </a:rPr>
              <a:t>on the basis of </a:t>
            </a:r>
            <a:r>
              <a:rPr lang="en-US" sz="1400" dirty="0" smtClean="0">
                <a:solidFill>
                  <a:schemeClr val="bg2"/>
                </a:solidFill>
                <a:latin typeface="+mn-lt"/>
                <a:cs typeface="+mn-cs"/>
              </a:rPr>
              <a:t>which complex geographically-distributed </a:t>
            </a:r>
            <a:r>
              <a:rPr lang="en-US" sz="1400" dirty="0">
                <a:solidFill>
                  <a:schemeClr val="bg2"/>
                </a:solidFill>
                <a:latin typeface="+mn-lt"/>
                <a:cs typeface="+mn-cs"/>
              </a:rPr>
              <a:t>projects are successfully implemented</a:t>
            </a:r>
            <a:r>
              <a:rPr lang="en-US" sz="1400" dirty="0" smtClean="0">
                <a:solidFill>
                  <a:schemeClr val="bg2"/>
                </a:solidFill>
                <a:latin typeface="+mn-lt"/>
                <a:cs typeface="+mn-cs"/>
              </a:rPr>
              <a:t>.</a:t>
            </a:r>
            <a:endParaRPr lang="ru-RU" sz="1400" dirty="0">
              <a:solidFill>
                <a:schemeClr val="bg2"/>
              </a:solidFill>
              <a:latin typeface="Arial" pitchFamily="34" charset="0"/>
              <a:sym typeface="Arial"/>
            </a:endParaRPr>
          </a:p>
        </p:txBody>
      </p:sp>
      <p:sp>
        <p:nvSpPr>
          <p:cNvPr id="18437" name="TextBox 5"/>
          <p:cNvSpPr txBox="1">
            <a:spLocks noChangeArrowheads="1"/>
          </p:cNvSpPr>
          <p:nvPr/>
        </p:nvSpPr>
        <p:spPr bwMode="auto">
          <a:xfrm>
            <a:off x="827088" y="2771775"/>
            <a:ext cx="7921625" cy="369888"/>
          </a:xfrm>
          <a:prstGeom prst="rect">
            <a:avLst/>
          </a:prstGeom>
          <a:solidFill>
            <a:srgbClr val="FF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b="1" dirty="0">
                <a:solidFill>
                  <a:schemeClr val="bg2"/>
                </a:solidFill>
              </a:rPr>
              <a:t>About the </a:t>
            </a:r>
            <a:r>
              <a:rPr lang="en-US" altLang="en-US" b="1" dirty="0" smtClean="0">
                <a:solidFill>
                  <a:schemeClr val="bg2"/>
                </a:solidFill>
              </a:rPr>
              <a:t>company</a:t>
            </a:r>
            <a:endParaRPr lang="ru-RU" altLang="en-US" b="1" dirty="0">
              <a:solidFill>
                <a:schemeClr val="bg2"/>
              </a:solidFill>
            </a:endParaRPr>
          </a:p>
        </p:txBody>
      </p:sp>
      <p:sp>
        <p:nvSpPr>
          <p:cNvPr id="18438" name="TextBox 6"/>
          <p:cNvSpPr txBox="1">
            <a:spLocks noChangeArrowheads="1"/>
          </p:cNvSpPr>
          <p:nvPr/>
        </p:nvSpPr>
        <p:spPr bwMode="auto">
          <a:xfrm>
            <a:off x="812800" y="4065588"/>
            <a:ext cx="7889875" cy="369887"/>
          </a:xfrm>
          <a:prstGeom prst="rect">
            <a:avLst/>
          </a:prstGeom>
          <a:solidFill>
            <a:srgbClr val="FF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b="1" dirty="0">
                <a:solidFill>
                  <a:schemeClr val="bg2"/>
                </a:solidFill>
              </a:rPr>
              <a:t>Main advantages</a:t>
            </a:r>
            <a:endParaRPr lang="ru-RU" altLang="en-US" b="1">
              <a:solidFill>
                <a:schemeClr val="bg2"/>
              </a:solidFill>
            </a:endParaRPr>
          </a:p>
        </p:txBody>
      </p:sp>
      <p:sp>
        <p:nvSpPr>
          <p:cNvPr id="8" name="Rectangle 10"/>
          <p:cNvSpPr/>
          <p:nvPr/>
        </p:nvSpPr>
        <p:spPr>
          <a:xfrm>
            <a:off x="827088" y="4437063"/>
            <a:ext cx="7889875" cy="1169987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2">
                <a:lumMod val="95000"/>
              </a:schemeClr>
            </a:solidFill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accent1"/>
                </a:solidFill>
                <a:latin typeface="+mn-lt"/>
                <a:cs typeface="+mn-cs"/>
              </a:rPr>
              <a:t>VOCORD SRS (</a:t>
            </a:r>
            <a:r>
              <a:rPr lang="en-US" sz="1400" dirty="0" smtClean="0">
                <a:solidFill>
                  <a:schemeClr val="accent1"/>
                </a:solidFill>
                <a:latin typeface="+mn-lt"/>
                <a:cs typeface="+mn-cs"/>
              </a:rPr>
              <a:t>Spam Reporting System</a:t>
            </a:r>
            <a:r>
              <a:rPr lang="en-US" sz="1400" dirty="0">
                <a:solidFill>
                  <a:schemeClr val="accent1"/>
                </a:solidFill>
                <a:latin typeface="+mn-lt"/>
                <a:cs typeface="+mn-cs"/>
              </a:rPr>
              <a:t>) is a single unified system </a:t>
            </a:r>
            <a:r>
              <a:rPr lang="en-US" sz="1400" dirty="0" smtClean="0">
                <a:solidFill>
                  <a:schemeClr val="accent1"/>
                </a:solidFill>
                <a:latin typeface="+mn-lt"/>
                <a:cs typeface="+mn-cs"/>
              </a:rPr>
              <a:t>in which the operator receives information from the subscribers </a:t>
            </a:r>
            <a:r>
              <a:rPr lang="en-US" sz="1400" dirty="0">
                <a:solidFill>
                  <a:schemeClr val="accent1"/>
                </a:solidFill>
                <a:latin typeface="+mn-lt"/>
                <a:cs typeface="+mn-cs"/>
              </a:rPr>
              <a:t>about the facts of </a:t>
            </a:r>
            <a:r>
              <a:rPr lang="en-US" sz="1400" dirty="0" smtClean="0">
                <a:solidFill>
                  <a:schemeClr val="accent1"/>
                </a:solidFill>
                <a:latin typeface="+mn-lt"/>
                <a:cs typeface="+mn-cs"/>
              </a:rPr>
              <a:t>SMS spam</a:t>
            </a:r>
            <a:r>
              <a:rPr lang="en-US" sz="1400" dirty="0">
                <a:solidFill>
                  <a:schemeClr val="accent1"/>
                </a:solidFill>
                <a:latin typeface="+mn-lt"/>
                <a:cs typeface="+mn-cs"/>
              </a:rPr>
              <a:t>. The uniqueness of the system lies in the fact that </a:t>
            </a:r>
            <a:r>
              <a:rPr lang="en-US" sz="1400" dirty="0" smtClean="0">
                <a:solidFill>
                  <a:schemeClr val="accent1"/>
                </a:solidFill>
                <a:latin typeface="+mn-lt"/>
                <a:cs typeface="+mn-cs"/>
              </a:rPr>
              <a:t>it becomes possible for the clients </a:t>
            </a:r>
            <a:r>
              <a:rPr lang="en-US" sz="1400" dirty="0">
                <a:solidFill>
                  <a:schemeClr val="accent1"/>
                </a:solidFill>
                <a:latin typeface="+mn-lt"/>
                <a:cs typeface="+mn-cs"/>
              </a:rPr>
              <a:t>of </a:t>
            </a:r>
            <a:r>
              <a:rPr lang="en-US" sz="1400" dirty="0" err="1" smtClean="0">
                <a:solidFill>
                  <a:schemeClr val="accent1"/>
                </a:solidFill>
                <a:latin typeface="+mn-lt"/>
                <a:cs typeface="+mn-cs"/>
              </a:rPr>
              <a:t>MegaFon</a:t>
            </a:r>
            <a:r>
              <a:rPr lang="en-US" sz="1400" dirty="0" smtClean="0">
                <a:solidFill>
                  <a:schemeClr val="accent1"/>
                </a:solidFill>
                <a:latin typeface="+mn-lt"/>
                <a:cs typeface="+mn-cs"/>
              </a:rPr>
              <a:t> to </a:t>
            </a:r>
            <a:r>
              <a:rPr lang="en-US" sz="1400" dirty="0">
                <a:solidFill>
                  <a:schemeClr val="accent1"/>
                </a:solidFill>
                <a:latin typeface="+mn-lt"/>
                <a:cs typeface="+mn-cs"/>
              </a:rPr>
              <a:t>send </a:t>
            </a:r>
            <a:r>
              <a:rPr lang="en-US" sz="1400" dirty="0" smtClean="0">
                <a:solidFill>
                  <a:schemeClr val="accent1"/>
                </a:solidFill>
                <a:latin typeface="+mn-lt"/>
                <a:cs typeface="+mn-cs"/>
              </a:rPr>
              <a:t>a </a:t>
            </a:r>
            <a:r>
              <a:rPr lang="en-US" sz="1400" dirty="0">
                <a:solidFill>
                  <a:schemeClr val="accent1"/>
                </a:solidFill>
                <a:latin typeface="+mn-lt"/>
                <a:cs typeface="+mn-cs"/>
              </a:rPr>
              <a:t>suspicious SMS to a single </a:t>
            </a:r>
            <a:r>
              <a:rPr lang="en-US" sz="1400" dirty="0" smtClean="0">
                <a:solidFill>
                  <a:schemeClr val="accent1"/>
                </a:solidFill>
                <a:latin typeface="+mn-lt"/>
                <a:cs typeface="+mn-cs"/>
              </a:rPr>
              <a:t>claims </a:t>
            </a:r>
            <a:r>
              <a:rPr lang="en-US" sz="1400" dirty="0">
                <a:solidFill>
                  <a:schemeClr val="accent1"/>
                </a:solidFill>
                <a:latin typeface="+mn-lt"/>
                <a:cs typeface="+mn-cs"/>
              </a:rPr>
              <a:t>number, 1911.  The system records the message and generates </a:t>
            </a:r>
            <a:r>
              <a:rPr lang="en-US" sz="1400" dirty="0" smtClean="0">
                <a:solidFill>
                  <a:schemeClr val="accent1"/>
                </a:solidFill>
                <a:latin typeface="+mn-lt"/>
                <a:cs typeface="+mn-cs"/>
              </a:rPr>
              <a:t>detailed </a:t>
            </a:r>
            <a:r>
              <a:rPr lang="en-US" sz="1400" dirty="0">
                <a:solidFill>
                  <a:schemeClr val="accent1"/>
                </a:solidFill>
                <a:latin typeface="+mn-lt"/>
                <a:cs typeface="+mn-cs"/>
              </a:rPr>
              <a:t>analytical data on </a:t>
            </a:r>
            <a:r>
              <a:rPr lang="en-US" sz="1400" dirty="0" smtClean="0">
                <a:solidFill>
                  <a:schemeClr val="accent1"/>
                </a:solidFill>
                <a:latin typeface="+mn-lt"/>
                <a:cs typeface="+mn-cs"/>
              </a:rPr>
              <a:t>the sources of the </a:t>
            </a:r>
            <a:r>
              <a:rPr lang="en-US" sz="1400" dirty="0">
                <a:solidFill>
                  <a:schemeClr val="accent1"/>
                </a:solidFill>
                <a:latin typeface="+mn-lt"/>
                <a:cs typeface="+mn-cs"/>
              </a:rPr>
              <a:t>spam, the volume of </a:t>
            </a:r>
            <a:r>
              <a:rPr lang="en-US" sz="1400" dirty="0" smtClean="0">
                <a:solidFill>
                  <a:schemeClr val="accent1"/>
                </a:solidFill>
                <a:latin typeface="+mn-lt"/>
                <a:cs typeface="+mn-cs"/>
              </a:rPr>
              <a:t>the spam </a:t>
            </a:r>
            <a:r>
              <a:rPr lang="en-US" sz="1400" dirty="0">
                <a:solidFill>
                  <a:schemeClr val="accent1"/>
                </a:solidFill>
                <a:latin typeface="+mn-lt"/>
                <a:cs typeface="+mn-cs"/>
              </a:rPr>
              <a:t>mailings and many </a:t>
            </a:r>
            <a:r>
              <a:rPr lang="en-US" sz="1400" dirty="0" smtClean="0">
                <a:solidFill>
                  <a:schemeClr val="accent1"/>
                </a:solidFill>
                <a:latin typeface="+mn-lt"/>
                <a:cs typeface="+mn-cs"/>
              </a:rPr>
              <a:t>other things</a:t>
            </a:r>
            <a:r>
              <a:rPr lang="ru-RU" sz="1400" dirty="0" smtClean="0">
                <a:solidFill>
                  <a:schemeClr val="accent1"/>
                </a:solidFill>
                <a:latin typeface="+mn-lt"/>
                <a:cs typeface="+mn-cs"/>
              </a:rPr>
              <a:t>. </a:t>
            </a:r>
            <a:endParaRPr lang="ru-RU" sz="1400" dirty="0">
              <a:solidFill>
                <a:schemeClr val="accent1"/>
              </a:solidFill>
              <a:latin typeface="Arial" pitchFamily="34" charset="0"/>
              <a:sym typeface="Arial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838200" y="6146800"/>
            <a:ext cx="7910513" cy="306388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bg2"/>
                </a:solidFill>
                <a:latin typeface="+mn-lt"/>
                <a:cs typeface="+mn-cs"/>
              </a:rPr>
              <a:t>VOCORD systems are used in more than 50 projects of </a:t>
            </a:r>
            <a:r>
              <a:rPr lang="en-US" sz="1400" dirty="0" smtClean="0">
                <a:solidFill>
                  <a:schemeClr val="bg2"/>
                </a:solidFill>
                <a:latin typeface="+mn-lt"/>
                <a:cs typeface="+mn-cs"/>
              </a:rPr>
              <a:t>the Safe City class </a:t>
            </a:r>
            <a:r>
              <a:rPr lang="en-US" sz="1400" dirty="0">
                <a:solidFill>
                  <a:schemeClr val="bg2"/>
                </a:solidFill>
                <a:latin typeface="+mn-lt"/>
                <a:cs typeface="+mn-cs"/>
              </a:rPr>
              <a:t>in Russia and abroad.</a:t>
            </a:r>
            <a:endParaRPr lang="ru-RU" sz="1400" dirty="0">
              <a:solidFill>
                <a:schemeClr val="bg2"/>
              </a:solidFill>
              <a:latin typeface="Arial" pitchFamily="34" charset="0"/>
              <a:sym typeface="Arial"/>
            </a:endParaRPr>
          </a:p>
        </p:txBody>
      </p:sp>
      <p:sp>
        <p:nvSpPr>
          <p:cNvPr id="18441" name="TextBox 10"/>
          <p:cNvSpPr txBox="1">
            <a:spLocks noChangeArrowheads="1"/>
          </p:cNvSpPr>
          <p:nvPr/>
        </p:nvSpPr>
        <p:spPr bwMode="auto">
          <a:xfrm>
            <a:off x="838200" y="5795963"/>
            <a:ext cx="7910513" cy="369887"/>
          </a:xfrm>
          <a:prstGeom prst="rect">
            <a:avLst/>
          </a:prstGeom>
          <a:solidFill>
            <a:srgbClr val="FF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b="1" dirty="0">
                <a:solidFill>
                  <a:srgbClr val="FFFFFF"/>
                </a:solidFill>
              </a:rPr>
              <a:t>Market</a:t>
            </a:r>
            <a:endParaRPr lang="ru-RU" altLang="en-US" b="1">
              <a:solidFill>
                <a:srgbClr val="FFFFFF"/>
              </a:solidFill>
            </a:endParaRPr>
          </a:p>
        </p:txBody>
      </p:sp>
      <p:pic>
        <p:nvPicPr>
          <p:cNvPr id="18442" name="Picture 4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3175" y="44450"/>
            <a:ext cx="620713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084166" y="1088263"/>
            <a:ext cx="2664298" cy="104459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sp>
        <p:nvSpPr>
          <p:cNvPr id="12" name="TextBox 11"/>
          <p:cNvSpPr txBox="1"/>
          <p:nvPr/>
        </p:nvSpPr>
        <p:spPr>
          <a:xfrm>
            <a:off x="611188" y="549275"/>
            <a:ext cx="865187" cy="230188"/>
          </a:xfrm>
          <a:prstGeom prst="rect">
            <a:avLst/>
          </a:prstGeom>
          <a:solidFill>
            <a:srgbClr val="CCFF33"/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b="1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Skolkovo</a:t>
            </a:r>
            <a:endParaRPr lang="ru-RU" sz="900" b="1" dirty="0">
              <a:solidFill>
                <a:schemeClr val="bg1">
                  <a:lumMod val="50000"/>
                </a:schemeClr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1606550" y="107950"/>
            <a:ext cx="6494463" cy="70485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2400" dirty="0" smtClean="0"/>
              <a:t>ZINGAYA</a:t>
            </a:r>
            <a:endParaRPr lang="ru-RU" sz="2400" dirty="0"/>
          </a:p>
        </p:txBody>
      </p:sp>
      <p:sp>
        <p:nvSpPr>
          <p:cNvPr id="19459" name="Rectangle 9"/>
          <p:cNvSpPr>
            <a:spLocks noChangeArrowheads="1"/>
          </p:cNvSpPr>
          <p:nvPr/>
        </p:nvSpPr>
        <p:spPr bwMode="auto">
          <a:xfrm>
            <a:off x="755650" y="981075"/>
            <a:ext cx="6911975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altLang="en-US" sz="1400" b="1" dirty="0" err="1" smtClean="0">
                <a:latin typeface="Arial" pitchFamily="34" charset="0"/>
              </a:rPr>
              <a:t>Zingaya</a:t>
            </a:r>
            <a:r>
              <a:rPr lang="en-GB" altLang="en-US" sz="1400" b="1" dirty="0" smtClean="0">
                <a:latin typeface="Arial" pitchFamily="34" charset="0"/>
              </a:rPr>
              <a:t> is among the Top-10 best </a:t>
            </a:r>
            <a:r>
              <a:rPr lang="en-GB" altLang="en-US" sz="1400" b="1" dirty="0" err="1" smtClean="0">
                <a:latin typeface="Arial" pitchFamily="34" charset="0"/>
              </a:rPr>
              <a:t>startups</a:t>
            </a:r>
            <a:r>
              <a:rPr lang="en-GB" altLang="en-US" sz="1400" b="1" dirty="0" smtClean="0">
                <a:latin typeface="Arial" pitchFamily="34" charset="0"/>
              </a:rPr>
              <a:t> of Moscow, according to WIRED</a:t>
            </a:r>
            <a:endParaRPr lang="en-US" altLang="en-US" sz="1400" b="1" dirty="0">
              <a:latin typeface="Arial" pitchFamily="34" charset="0"/>
            </a:endParaRPr>
          </a:p>
          <a:p>
            <a:r>
              <a:rPr lang="en-US" altLang="en-US" sz="1400" dirty="0"/>
              <a:t>Zingaya is </a:t>
            </a:r>
            <a:r>
              <a:rPr lang="en-US" altLang="en-US" sz="1400" dirty="0" smtClean="0"/>
              <a:t>a </a:t>
            </a:r>
            <a:r>
              <a:rPr lang="en-US" altLang="en-US" sz="1400" dirty="0"/>
              <a:t>Russian developer of VoIP </a:t>
            </a:r>
            <a:r>
              <a:rPr lang="en-US" altLang="en-US" sz="1400" dirty="0" smtClean="0"/>
              <a:t>solutions for remote</a:t>
            </a:r>
            <a:endParaRPr lang="en-US" altLang="en-US" sz="1400" dirty="0"/>
          </a:p>
          <a:p>
            <a:r>
              <a:rPr lang="en-US" altLang="en-US" sz="1400" dirty="0" smtClean="0"/>
              <a:t>customer </a:t>
            </a:r>
            <a:r>
              <a:rPr lang="en-US" altLang="en-US" sz="1400" dirty="0"/>
              <a:t>service, including </a:t>
            </a:r>
            <a:r>
              <a:rPr lang="en-US" altLang="en-US" sz="1400" dirty="0" smtClean="0"/>
              <a:t>online sales </a:t>
            </a:r>
            <a:r>
              <a:rPr lang="en-US" altLang="en-US" sz="1400" dirty="0"/>
              <a:t>and online support. </a:t>
            </a:r>
          </a:p>
        </p:txBody>
      </p:sp>
      <p:sp>
        <p:nvSpPr>
          <p:cNvPr id="5" name="Rectangle 10"/>
          <p:cNvSpPr/>
          <p:nvPr/>
        </p:nvSpPr>
        <p:spPr>
          <a:xfrm>
            <a:off x="827088" y="2781300"/>
            <a:ext cx="7921625" cy="11684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2">
                <a:lumMod val="95000"/>
              </a:schemeClr>
            </a:solidFill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 err="1">
                <a:solidFill>
                  <a:schemeClr val="bg2"/>
                </a:solidFill>
                <a:latin typeface="+mn-lt"/>
                <a:cs typeface="+mn-cs"/>
              </a:rPr>
              <a:t>Zingaya</a:t>
            </a:r>
            <a:r>
              <a:rPr lang="en-US" sz="1400" dirty="0">
                <a:solidFill>
                  <a:schemeClr val="bg2"/>
                </a:solidFill>
                <a:latin typeface="+mn-lt"/>
                <a:cs typeface="+mn-cs"/>
              </a:rPr>
              <a:t> </a:t>
            </a:r>
            <a:r>
              <a:rPr lang="en-US" sz="1400" dirty="0" smtClean="0">
                <a:solidFill>
                  <a:schemeClr val="bg2"/>
                </a:solidFill>
                <a:latin typeface="+mn-lt"/>
                <a:cs typeface="+mn-cs"/>
              </a:rPr>
              <a:t>offers</a:t>
            </a:r>
            <a:r>
              <a:rPr lang="en-US" sz="1400" dirty="0">
                <a:solidFill>
                  <a:schemeClr val="bg2"/>
                </a:solidFill>
                <a:latin typeface="+mn-lt"/>
                <a:cs typeface="+mn-cs"/>
              </a:rPr>
              <a:t>, on the basis its cloud platform for audio and video communications, </a:t>
            </a:r>
            <a:r>
              <a:rPr lang="en-US" sz="1400" dirty="0" smtClean="0">
                <a:solidFill>
                  <a:schemeClr val="bg2"/>
                </a:solidFill>
                <a:latin typeface="+mn-lt"/>
                <a:cs typeface="+mn-cs"/>
              </a:rPr>
              <a:t>a </a:t>
            </a:r>
            <a:r>
              <a:rPr lang="en-US" sz="1400" dirty="0">
                <a:solidFill>
                  <a:schemeClr val="bg2"/>
                </a:solidFill>
                <a:latin typeface="+mn-lt"/>
                <a:cs typeface="+mn-cs"/>
              </a:rPr>
              <a:t>service </a:t>
            </a:r>
            <a:r>
              <a:rPr lang="en-US" sz="1400" dirty="0" smtClean="0">
                <a:solidFill>
                  <a:schemeClr val="bg2"/>
                </a:solidFill>
                <a:latin typeface="+mn-lt"/>
                <a:cs typeface="+mn-cs"/>
              </a:rPr>
              <a:t>of the same name that enables </a:t>
            </a:r>
            <a:r>
              <a:rPr lang="en-US" sz="1400" dirty="0">
                <a:solidFill>
                  <a:schemeClr val="bg2"/>
                </a:solidFill>
                <a:latin typeface="+mn-lt"/>
                <a:cs typeface="+mn-cs"/>
              </a:rPr>
              <a:t>customers to </a:t>
            </a:r>
            <a:r>
              <a:rPr lang="en-US" sz="1400" dirty="0" smtClean="0">
                <a:solidFill>
                  <a:schemeClr val="bg2"/>
                </a:solidFill>
                <a:latin typeface="+mn-lt"/>
                <a:cs typeface="+mn-cs"/>
              </a:rPr>
              <a:t>call the sales </a:t>
            </a:r>
            <a:r>
              <a:rPr lang="en-US" sz="1400" dirty="0">
                <a:solidFill>
                  <a:schemeClr val="bg2"/>
                </a:solidFill>
                <a:latin typeface="+mn-lt"/>
                <a:cs typeface="+mn-cs"/>
              </a:rPr>
              <a:t>department or </a:t>
            </a:r>
            <a:r>
              <a:rPr lang="en-US" sz="1400" dirty="0" smtClean="0">
                <a:solidFill>
                  <a:schemeClr val="bg2"/>
                </a:solidFill>
                <a:latin typeface="+mn-lt"/>
                <a:cs typeface="+mn-cs"/>
              </a:rPr>
              <a:t>the customer support desk </a:t>
            </a:r>
            <a:r>
              <a:rPr lang="en-US" sz="1400" dirty="0">
                <a:solidFill>
                  <a:schemeClr val="bg2"/>
                </a:solidFill>
                <a:latin typeface="+mn-lt"/>
                <a:cs typeface="+mn-cs"/>
              </a:rPr>
              <a:t>directly from </a:t>
            </a:r>
            <a:r>
              <a:rPr lang="en-US" sz="1400" dirty="0" smtClean="0">
                <a:solidFill>
                  <a:schemeClr val="bg2"/>
                </a:solidFill>
                <a:latin typeface="+mn-lt"/>
                <a:cs typeface="+mn-cs"/>
              </a:rPr>
              <a:t>that company’s website, </a:t>
            </a:r>
            <a:r>
              <a:rPr lang="en-US" sz="1400" dirty="0">
                <a:solidFill>
                  <a:schemeClr val="bg2"/>
                </a:solidFill>
                <a:latin typeface="+mn-lt"/>
                <a:cs typeface="+mn-cs"/>
              </a:rPr>
              <a:t>from </a:t>
            </a:r>
            <a:r>
              <a:rPr lang="en-US" sz="1400" dirty="0" smtClean="0">
                <a:solidFill>
                  <a:schemeClr val="bg2"/>
                </a:solidFill>
                <a:latin typeface="+mn-lt"/>
                <a:cs typeface="+mn-cs"/>
              </a:rPr>
              <a:t>the </a:t>
            </a:r>
            <a:r>
              <a:rPr lang="en-US" sz="1400" dirty="0">
                <a:solidFill>
                  <a:schemeClr val="bg2"/>
                </a:solidFill>
                <a:latin typeface="+mn-lt"/>
                <a:cs typeface="+mn-cs"/>
              </a:rPr>
              <a:t>web browser without downloading and installing any additional software. </a:t>
            </a:r>
            <a:r>
              <a:rPr lang="en-US" sz="1400" dirty="0" smtClean="0">
                <a:solidFill>
                  <a:schemeClr val="bg2"/>
                </a:solidFill>
                <a:latin typeface="+mn-lt"/>
                <a:cs typeface="+mn-cs"/>
              </a:rPr>
              <a:t>Only a microphone is required. </a:t>
            </a:r>
            <a:r>
              <a:rPr lang="en-US" sz="1400" dirty="0">
                <a:solidFill>
                  <a:schemeClr val="bg2"/>
                </a:solidFill>
                <a:latin typeface="+mn-lt"/>
                <a:cs typeface="+mn-cs"/>
              </a:rPr>
              <a:t>The </a:t>
            </a:r>
            <a:r>
              <a:rPr lang="en-US" sz="1400" dirty="0" smtClean="0">
                <a:solidFill>
                  <a:schemeClr val="bg2"/>
                </a:solidFill>
                <a:latin typeface="+mn-lt"/>
                <a:cs typeface="+mn-cs"/>
              </a:rPr>
              <a:t>calls, in this case, can be directed either </a:t>
            </a:r>
            <a:r>
              <a:rPr lang="en-US" sz="1400" dirty="0">
                <a:solidFill>
                  <a:schemeClr val="bg2"/>
                </a:solidFill>
                <a:latin typeface="+mn-lt"/>
                <a:cs typeface="+mn-cs"/>
              </a:rPr>
              <a:t>to </a:t>
            </a:r>
            <a:r>
              <a:rPr lang="en-US" sz="1400" dirty="0" smtClean="0">
                <a:solidFill>
                  <a:schemeClr val="bg2"/>
                </a:solidFill>
                <a:latin typeface="+mn-lt"/>
                <a:cs typeface="+mn-cs"/>
              </a:rPr>
              <a:t>the landline telephone of </a:t>
            </a:r>
            <a:r>
              <a:rPr lang="en-US" sz="1400" dirty="0">
                <a:solidFill>
                  <a:schemeClr val="bg2"/>
                </a:solidFill>
                <a:latin typeface="+mn-lt"/>
                <a:cs typeface="+mn-cs"/>
              </a:rPr>
              <a:t>the company or to the IP-PBX or </a:t>
            </a:r>
            <a:r>
              <a:rPr lang="en-US" sz="1400" dirty="0" smtClean="0">
                <a:solidFill>
                  <a:schemeClr val="bg2"/>
                </a:solidFill>
                <a:latin typeface="+mn-lt"/>
                <a:cs typeface="+mn-cs"/>
              </a:rPr>
              <a:t>the call </a:t>
            </a:r>
            <a:r>
              <a:rPr lang="en-US" sz="1400" dirty="0" err="1" smtClean="0">
                <a:solidFill>
                  <a:schemeClr val="bg2"/>
                </a:solidFill>
                <a:latin typeface="+mn-lt"/>
                <a:cs typeface="+mn-cs"/>
              </a:rPr>
              <a:t>centre</a:t>
            </a:r>
            <a:r>
              <a:rPr lang="en-US" sz="1400" dirty="0" smtClean="0">
                <a:solidFill>
                  <a:schemeClr val="bg2"/>
                </a:solidFill>
                <a:latin typeface="+mn-lt"/>
                <a:cs typeface="+mn-cs"/>
              </a:rPr>
              <a:t> </a:t>
            </a:r>
            <a:r>
              <a:rPr lang="en-US" sz="1400" dirty="0">
                <a:solidFill>
                  <a:schemeClr val="bg2"/>
                </a:solidFill>
                <a:latin typeface="+mn-lt"/>
                <a:cs typeface="+mn-cs"/>
              </a:rPr>
              <a:t>using SIP protocol.</a:t>
            </a:r>
            <a:endParaRPr lang="ru-RU" sz="1400" dirty="0">
              <a:solidFill>
                <a:schemeClr val="bg2"/>
              </a:solidFill>
              <a:latin typeface="+mn-lt"/>
              <a:cs typeface="+mn-cs"/>
            </a:endParaRPr>
          </a:p>
        </p:txBody>
      </p:sp>
      <p:sp>
        <p:nvSpPr>
          <p:cNvPr id="19461" name="TextBox 5"/>
          <p:cNvSpPr txBox="1">
            <a:spLocks noChangeArrowheads="1"/>
          </p:cNvSpPr>
          <p:nvPr/>
        </p:nvSpPr>
        <p:spPr bwMode="auto">
          <a:xfrm>
            <a:off x="755650" y="2420938"/>
            <a:ext cx="7920038" cy="369887"/>
          </a:xfrm>
          <a:prstGeom prst="rect">
            <a:avLst/>
          </a:prstGeom>
          <a:solidFill>
            <a:srgbClr val="FF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b="1" dirty="0">
                <a:solidFill>
                  <a:schemeClr val="bg2"/>
                </a:solidFill>
              </a:rPr>
              <a:t>About the </a:t>
            </a:r>
            <a:r>
              <a:rPr lang="en-US" altLang="en-US" b="1" dirty="0" smtClean="0">
                <a:solidFill>
                  <a:schemeClr val="bg2"/>
                </a:solidFill>
              </a:rPr>
              <a:t>company</a:t>
            </a:r>
            <a:endParaRPr lang="ru-RU" altLang="en-US" b="1" dirty="0">
              <a:solidFill>
                <a:schemeClr val="bg2"/>
              </a:solidFill>
            </a:endParaRPr>
          </a:p>
        </p:txBody>
      </p:sp>
      <p:sp>
        <p:nvSpPr>
          <p:cNvPr id="19462" name="TextBox 6"/>
          <p:cNvSpPr txBox="1">
            <a:spLocks noChangeArrowheads="1"/>
          </p:cNvSpPr>
          <p:nvPr/>
        </p:nvSpPr>
        <p:spPr bwMode="auto">
          <a:xfrm>
            <a:off x="827088" y="4283075"/>
            <a:ext cx="7889875" cy="369888"/>
          </a:xfrm>
          <a:prstGeom prst="rect">
            <a:avLst/>
          </a:prstGeom>
          <a:solidFill>
            <a:srgbClr val="FF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b="1" dirty="0" smtClean="0">
                <a:solidFill>
                  <a:schemeClr val="bg2"/>
                </a:solidFill>
              </a:rPr>
              <a:t>Essence of the innovation</a:t>
            </a:r>
            <a:endParaRPr lang="ru-RU" altLang="en-US" b="1" dirty="0">
              <a:solidFill>
                <a:schemeClr val="bg2"/>
              </a:solidFill>
            </a:endParaRPr>
          </a:p>
        </p:txBody>
      </p:sp>
      <p:sp>
        <p:nvSpPr>
          <p:cNvPr id="8" name="Rectangle 10"/>
          <p:cNvSpPr/>
          <p:nvPr/>
        </p:nvSpPr>
        <p:spPr>
          <a:xfrm>
            <a:off x="827088" y="4635500"/>
            <a:ext cx="7889875" cy="738188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2">
                <a:lumMod val="95000"/>
              </a:schemeClr>
            </a:solidFill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 smtClean="0">
                <a:solidFill>
                  <a:schemeClr val="accent1"/>
                </a:solidFill>
                <a:latin typeface="+mn-lt"/>
                <a:cs typeface="+mn-cs"/>
              </a:rPr>
              <a:t>Online-call service: </a:t>
            </a:r>
            <a:r>
              <a:rPr lang="en-US" sz="1400" dirty="0">
                <a:solidFill>
                  <a:schemeClr val="accent1"/>
                </a:solidFill>
                <a:latin typeface="+mn-lt"/>
                <a:cs typeface="+mn-cs"/>
              </a:rPr>
              <a:t>a low online conversion, </a:t>
            </a:r>
            <a:r>
              <a:rPr lang="en-US" sz="1400" dirty="0" smtClean="0">
                <a:solidFill>
                  <a:schemeClr val="accent1"/>
                </a:solidFill>
                <a:latin typeface="+mn-lt"/>
                <a:cs typeface="+mn-cs"/>
              </a:rPr>
              <a:t>servicing customers living </a:t>
            </a:r>
            <a:r>
              <a:rPr lang="en-US" sz="1400" dirty="0">
                <a:solidFill>
                  <a:schemeClr val="accent1"/>
                </a:solidFill>
                <a:latin typeface="+mn-lt"/>
                <a:cs typeface="+mn-cs"/>
              </a:rPr>
              <a:t>abroad, </a:t>
            </a:r>
            <a:r>
              <a:rPr lang="en-US" sz="1400" dirty="0" smtClean="0">
                <a:solidFill>
                  <a:schemeClr val="accent1"/>
                </a:solidFill>
                <a:latin typeface="+mn-lt"/>
                <a:cs typeface="+mn-cs"/>
              </a:rPr>
              <a:t>and obtaining feedback </a:t>
            </a:r>
            <a:r>
              <a:rPr lang="en-US" sz="1400" dirty="0">
                <a:solidFill>
                  <a:schemeClr val="accent1"/>
                </a:solidFill>
                <a:latin typeface="+mn-lt"/>
                <a:cs typeface="+mn-cs"/>
              </a:rPr>
              <a:t>from customers. Online communications platform: the complexity and high cost of developing high-quality, scalable communications services (audio, video, telephony, messaging) in real time.</a:t>
            </a:r>
            <a:endParaRPr lang="ru-RU" sz="1400" dirty="0">
              <a:solidFill>
                <a:schemeClr val="accent1"/>
              </a:solidFill>
              <a:latin typeface="+mn-lt"/>
              <a:cs typeface="+mn-cs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838200" y="6146800"/>
            <a:ext cx="7910513" cy="522288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 smtClean="0">
                <a:solidFill>
                  <a:srgbClr val="FFFFFF"/>
                </a:solidFill>
                <a:latin typeface="+mn-lt"/>
                <a:cs typeface="+mn-cs"/>
              </a:rPr>
              <a:t>The global </a:t>
            </a:r>
            <a:r>
              <a:rPr lang="en-US" sz="1400" dirty="0">
                <a:solidFill>
                  <a:srgbClr val="FFFFFF"/>
                </a:solidFill>
                <a:latin typeface="+mn-lt"/>
                <a:cs typeface="+mn-cs"/>
              </a:rPr>
              <a:t>market, </a:t>
            </a:r>
            <a:r>
              <a:rPr lang="en-US" sz="1400" dirty="0" smtClean="0">
                <a:solidFill>
                  <a:srgbClr val="FFFFFF"/>
                </a:solidFill>
                <a:latin typeface="+mn-lt"/>
                <a:cs typeface="+mn-cs"/>
              </a:rPr>
              <a:t>with the initial focus </a:t>
            </a:r>
            <a:r>
              <a:rPr lang="en-US" sz="1400" dirty="0">
                <a:solidFill>
                  <a:srgbClr val="FFFFFF"/>
                </a:solidFill>
                <a:latin typeface="+mn-lt"/>
                <a:cs typeface="+mn-cs"/>
              </a:rPr>
              <a:t>on Russia and the United States. The market size is </a:t>
            </a:r>
            <a:r>
              <a:rPr lang="en-US" sz="1400" dirty="0" smtClean="0">
                <a:solidFill>
                  <a:srgbClr val="FFFFFF"/>
                </a:solidFill>
                <a:latin typeface="+mn-lt"/>
                <a:cs typeface="+mn-cs"/>
              </a:rPr>
              <a:t>60 </a:t>
            </a:r>
            <a:r>
              <a:rPr lang="en-US" sz="1400" dirty="0">
                <a:solidFill>
                  <a:srgbClr val="FFFFFF"/>
                </a:solidFill>
                <a:latin typeface="+mn-lt"/>
                <a:cs typeface="+mn-cs"/>
              </a:rPr>
              <a:t>billion rubles </a:t>
            </a:r>
            <a:r>
              <a:rPr lang="en-US" sz="1400" dirty="0" smtClean="0">
                <a:solidFill>
                  <a:srgbClr val="FFFFFF"/>
                </a:solidFill>
                <a:latin typeface="+mn-lt"/>
                <a:cs typeface="+mn-cs"/>
              </a:rPr>
              <a:t>($2 </a:t>
            </a:r>
            <a:r>
              <a:rPr lang="en-US" sz="1400" dirty="0">
                <a:solidFill>
                  <a:srgbClr val="FFFFFF"/>
                </a:solidFill>
                <a:latin typeface="+mn-lt"/>
                <a:cs typeface="+mn-cs"/>
              </a:rPr>
              <a:t>billion</a:t>
            </a:r>
            <a:r>
              <a:rPr lang="en-US" sz="1400" dirty="0" smtClean="0">
                <a:solidFill>
                  <a:srgbClr val="FFFFFF"/>
                </a:solidFill>
                <a:latin typeface="+mn-lt"/>
                <a:cs typeface="+mn-cs"/>
              </a:rPr>
              <a:t>). The plan is to </a:t>
            </a:r>
            <a:r>
              <a:rPr lang="en-US" sz="1400" dirty="0">
                <a:solidFill>
                  <a:srgbClr val="FFFFFF"/>
                </a:solidFill>
                <a:latin typeface="+mn-lt"/>
                <a:cs typeface="+mn-cs"/>
              </a:rPr>
              <a:t>take a 3% market share </a:t>
            </a:r>
            <a:r>
              <a:rPr lang="en-US" sz="1400" dirty="0" smtClean="0">
                <a:solidFill>
                  <a:srgbClr val="FFFFFF"/>
                </a:solidFill>
                <a:latin typeface="+mn-lt"/>
                <a:cs typeface="+mn-cs"/>
              </a:rPr>
              <a:t>by </a:t>
            </a:r>
            <a:r>
              <a:rPr lang="en-US" sz="1400" dirty="0">
                <a:solidFill>
                  <a:srgbClr val="FFFFFF"/>
                </a:solidFill>
                <a:latin typeface="+mn-lt"/>
                <a:cs typeface="+mn-cs"/>
              </a:rPr>
              <a:t>2016.</a:t>
            </a:r>
            <a:endParaRPr lang="ru-RU" sz="1400" dirty="0">
              <a:solidFill>
                <a:srgbClr val="FFFFFF"/>
              </a:solidFill>
              <a:latin typeface="+mn-lt"/>
              <a:cs typeface="+mn-cs"/>
            </a:endParaRPr>
          </a:p>
        </p:txBody>
      </p:sp>
      <p:sp>
        <p:nvSpPr>
          <p:cNvPr id="19465" name="TextBox 10"/>
          <p:cNvSpPr txBox="1">
            <a:spLocks noChangeArrowheads="1"/>
          </p:cNvSpPr>
          <p:nvPr/>
        </p:nvSpPr>
        <p:spPr bwMode="auto">
          <a:xfrm>
            <a:off x="768350" y="5834063"/>
            <a:ext cx="7910513" cy="368300"/>
          </a:xfrm>
          <a:prstGeom prst="rect">
            <a:avLst/>
          </a:prstGeom>
          <a:solidFill>
            <a:srgbClr val="FF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b="1" dirty="0">
                <a:solidFill>
                  <a:srgbClr val="FFFFFF"/>
                </a:solidFill>
              </a:rPr>
              <a:t>Market</a:t>
            </a:r>
            <a:endParaRPr lang="ru-RU" altLang="en-US" b="1">
              <a:solidFill>
                <a:srgbClr val="FFFFFF"/>
              </a:solidFill>
            </a:endParaRPr>
          </a:p>
        </p:txBody>
      </p:sp>
      <p:pic>
        <p:nvPicPr>
          <p:cNvPr id="19466" name="Picture 4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3175" y="44450"/>
            <a:ext cx="620713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888626" y="1402886"/>
            <a:ext cx="2787830" cy="80197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sp>
        <p:nvSpPr>
          <p:cNvPr id="12" name="TextBox 11"/>
          <p:cNvSpPr txBox="1"/>
          <p:nvPr/>
        </p:nvSpPr>
        <p:spPr>
          <a:xfrm>
            <a:off x="611188" y="549275"/>
            <a:ext cx="865187" cy="230188"/>
          </a:xfrm>
          <a:prstGeom prst="rect">
            <a:avLst/>
          </a:prstGeom>
          <a:solidFill>
            <a:srgbClr val="CCFF33"/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b="1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Skolkovo</a:t>
            </a:r>
            <a:endParaRPr lang="ru-RU" sz="900" b="1" dirty="0">
              <a:solidFill>
                <a:schemeClr val="bg1">
                  <a:lumMod val="50000"/>
                </a:schemeClr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1606550" y="107950"/>
            <a:ext cx="6494463" cy="70485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2400" dirty="0"/>
              <a:t>MIRP-Intelligent Systems</a:t>
            </a:r>
            <a:endParaRPr lang="ru-RU" sz="2400" dirty="0"/>
          </a:p>
        </p:txBody>
      </p:sp>
      <p:sp>
        <p:nvSpPr>
          <p:cNvPr id="20483" name="Rectangle 9"/>
          <p:cNvSpPr>
            <a:spLocks noChangeArrowheads="1"/>
          </p:cNvSpPr>
          <p:nvPr/>
        </p:nvSpPr>
        <p:spPr bwMode="auto">
          <a:xfrm>
            <a:off x="755650" y="981075"/>
            <a:ext cx="6911975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1400" b="1" dirty="0" smtClean="0">
                <a:latin typeface="Arial" pitchFamily="34" charset="0"/>
              </a:rPr>
              <a:t>HYPERBOK is awarded the AAA </a:t>
            </a:r>
            <a:r>
              <a:rPr lang="en-US" altLang="en-US" sz="1400" b="1" dirty="0">
                <a:latin typeface="Arial" pitchFamily="34" charset="0"/>
              </a:rPr>
              <a:t>Russian Startup </a:t>
            </a:r>
            <a:r>
              <a:rPr lang="en-US" altLang="en-US" sz="1400" b="1" dirty="0" smtClean="0">
                <a:latin typeface="Arial" pitchFamily="34" charset="0"/>
              </a:rPr>
              <a:t>Rating.</a:t>
            </a:r>
            <a:endParaRPr lang="ru-RU" altLang="en-US" sz="1400" b="1" dirty="0">
              <a:latin typeface="Arial" pitchFamily="34" charset="0"/>
            </a:endParaRPr>
          </a:p>
          <a:p>
            <a:r>
              <a:rPr lang="en-US" altLang="en-US" sz="1400" dirty="0" smtClean="0"/>
              <a:t>HYPERBOK </a:t>
            </a:r>
            <a:r>
              <a:rPr lang="en-US" altLang="en-US" sz="1400" dirty="0"/>
              <a:t>is an electronic toy </a:t>
            </a:r>
            <a:r>
              <a:rPr lang="en-US" altLang="en-US" sz="1400" dirty="0" smtClean="0"/>
              <a:t>which </a:t>
            </a:r>
            <a:r>
              <a:rPr lang="en-US" altLang="en-US" sz="1400" dirty="0"/>
              <a:t>can </a:t>
            </a:r>
            <a:r>
              <a:rPr lang="en-US" altLang="en-US" sz="1400" dirty="0" smtClean="0"/>
              <a:t>perform not only actions that have </a:t>
            </a:r>
          </a:p>
          <a:p>
            <a:r>
              <a:rPr lang="en-US" altLang="en-US" sz="1400" dirty="0" smtClean="0"/>
              <a:t>been programmed. </a:t>
            </a:r>
            <a:r>
              <a:rPr lang="en-US" altLang="en-US" sz="1400" dirty="0"/>
              <a:t>This </a:t>
            </a:r>
            <a:r>
              <a:rPr lang="en-US" altLang="en-US" sz="1400" dirty="0" smtClean="0"/>
              <a:t>robot </a:t>
            </a:r>
            <a:r>
              <a:rPr lang="en-US" altLang="en-US" sz="1400" dirty="0"/>
              <a:t>can be </a:t>
            </a:r>
            <a:r>
              <a:rPr lang="en-US" altLang="en-US" sz="1400" dirty="0" smtClean="0"/>
              <a:t>easily described as </a:t>
            </a:r>
            <a:r>
              <a:rPr lang="en-US" altLang="en-US" sz="1400" dirty="0"/>
              <a:t>the world's </a:t>
            </a:r>
            <a:r>
              <a:rPr lang="en-US" altLang="en-US" sz="1400" dirty="0" smtClean="0"/>
              <a:t>first</a:t>
            </a:r>
          </a:p>
          <a:p>
            <a:r>
              <a:rPr lang="en-US" altLang="en-US" sz="1400" dirty="0" smtClean="0"/>
              <a:t>ROBOT FRIEND thanks to its ability to think.</a:t>
            </a:r>
            <a:endParaRPr lang="en-US" altLang="en-US" sz="1400" dirty="0"/>
          </a:p>
        </p:txBody>
      </p:sp>
      <p:pic>
        <p:nvPicPr>
          <p:cNvPr id="20484" name="Picture 4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3175" y="44450"/>
            <a:ext cx="620713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516216" y="1124744"/>
            <a:ext cx="2160240" cy="110500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sp>
        <p:nvSpPr>
          <p:cNvPr id="12" name="Rectangle 10"/>
          <p:cNvSpPr/>
          <p:nvPr/>
        </p:nvSpPr>
        <p:spPr>
          <a:xfrm>
            <a:off x="827088" y="2852738"/>
            <a:ext cx="7921625" cy="1169987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2">
                <a:lumMod val="95000"/>
              </a:schemeClr>
            </a:solidFill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bg2"/>
                </a:solidFill>
                <a:latin typeface="+mn-lt"/>
                <a:cs typeface="+mn-cs"/>
              </a:rPr>
              <a:t>The robot has its own character </a:t>
            </a:r>
            <a:r>
              <a:rPr lang="en-US" sz="1400" dirty="0" smtClean="0">
                <a:solidFill>
                  <a:schemeClr val="bg2"/>
                </a:solidFill>
                <a:latin typeface="+mn-lt"/>
                <a:cs typeface="+mn-cs"/>
              </a:rPr>
              <a:t>and the </a:t>
            </a:r>
            <a:r>
              <a:rPr lang="en-US" sz="1400" dirty="0">
                <a:solidFill>
                  <a:schemeClr val="bg2"/>
                </a:solidFill>
                <a:latin typeface="+mn-lt"/>
                <a:cs typeface="+mn-cs"/>
              </a:rPr>
              <a:t>ability to develop. Every </a:t>
            </a:r>
            <a:r>
              <a:rPr lang="en-US" sz="1400" dirty="0" smtClean="0">
                <a:solidFill>
                  <a:schemeClr val="bg2"/>
                </a:solidFill>
                <a:latin typeface="+mn-lt"/>
                <a:cs typeface="+mn-cs"/>
              </a:rPr>
              <a:t>day, it learns something new from the </a:t>
            </a:r>
            <a:r>
              <a:rPr lang="en-US" sz="1400" dirty="0">
                <a:solidFill>
                  <a:schemeClr val="bg2"/>
                </a:solidFill>
                <a:latin typeface="+mn-lt"/>
                <a:cs typeface="+mn-cs"/>
              </a:rPr>
              <a:t>events occurring around it, and it remembers what its owner </a:t>
            </a:r>
            <a:r>
              <a:rPr lang="en-US" sz="1400" dirty="0" smtClean="0">
                <a:solidFill>
                  <a:schemeClr val="bg2"/>
                </a:solidFill>
                <a:latin typeface="+mn-lt"/>
                <a:cs typeface="+mn-cs"/>
              </a:rPr>
              <a:t>likes or doesn’t like. </a:t>
            </a:r>
            <a:r>
              <a:rPr lang="en-US" sz="1400" dirty="0">
                <a:solidFill>
                  <a:schemeClr val="bg2"/>
                </a:solidFill>
                <a:latin typeface="+mn-lt"/>
                <a:cs typeface="+mn-cs"/>
              </a:rPr>
              <a:t>It remembers when </a:t>
            </a:r>
            <a:r>
              <a:rPr lang="en-US" sz="1400" dirty="0" smtClean="0">
                <a:solidFill>
                  <a:schemeClr val="bg2"/>
                </a:solidFill>
                <a:latin typeface="+mn-lt"/>
                <a:cs typeface="+mn-cs"/>
              </a:rPr>
              <a:t>his owner </a:t>
            </a:r>
            <a:r>
              <a:rPr lang="en-US" sz="1400" dirty="0">
                <a:solidFill>
                  <a:schemeClr val="bg2"/>
                </a:solidFill>
                <a:latin typeface="+mn-lt"/>
                <a:cs typeface="+mn-cs"/>
              </a:rPr>
              <a:t>wakes up, when </a:t>
            </a:r>
            <a:r>
              <a:rPr lang="en-US" sz="1400" dirty="0" smtClean="0">
                <a:solidFill>
                  <a:schemeClr val="bg2"/>
                </a:solidFill>
                <a:latin typeface="+mn-lt"/>
                <a:cs typeface="+mn-cs"/>
              </a:rPr>
              <a:t>he or she </a:t>
            </a:r>
            <a:r>
              <a:rPr lang="en-US" sz="1400" dirty="0">
                <a:solidFill>
                  <a:schemeClr val="bg2"/>
                </a:solidFill>
                <a:latin typeface="+mn-lt"/>
                <a:cs typeface="+mn-cs"/>
              </a:rPr>
              <a:t>comes back home, what </a:t>
            </a:r>
            <a:r>
              <a:rPr lang="en-US" sz="1400" dirty="0" smtClean="0">
                <a:solidFill>
                  <a:schemeClr val="bg2"/>
                </a:solidFill>
                <a:latin typeface="+mn-lt"/>
                <a:cs typeface="+mn-cs"/>
              </a:rPr>
              <a:t>time they like </a:t>
            </a:r>
            <a:r>
              <a:rPr lang="en-US" sz="1400" dirty="0">
                <a:solidFill>
                  <a:schemeClr val="bg2"/>
                </a:solidFill>
                <a:latin typeface="+mn-lt"/>
                <a:cs typeface="+mn-cs"/>
              </a:rPr>
              <a:t>to </a:t>
            </a:r>
            <a:r>
              <a:rPr lang="en-US" sz="1400" dirty="0" smtClean="0">
                <a:solidFill>
                  <a:schemeClr val="bg2"/>
                </a:solidFill>
                <a:latin typeface="+mn-lt"/>
                <a:cs typeface="+mn-cs"/>
              </a:rPr>
              <a:t>play, </a:t>
            </a:r>
            <a:r>
              <a:rPr lang="en-US" sz="1400" dirty="0">
                <a:solidFill>
                  <a:schemeClr val="bg2"/>
                </a:solidFill>
                <a:latin typeface="+mn-lt"/>
                <a:cs typeface="+mn-cs"/>
              </a:rPr>
              <a:t>and when </a:t>
            </a:r>
            <a:r>
              <a:rPr lang="en-US" sz="1400" dirty="0" smtClean="0">
                <a:solidFill>
                  <a:schemeClr val="bg2"/>
                </a:solidFill>
                <a:latin typeface="+mn-lt"/>
                <a:cs typeface="+mn-cs"/>
              </a:rPr>
              <a:t>they would rather watch </a:t>
            </a:r>
            <a:r>
              <a:rPr lang="en-US" sz="1400" dirty="0">
                <a:solidFill>
                  <a:schemeClr val="bg2"/>
                </a:solidFill>
                <a:latin typeface="+mn-lt"/>
                <a:cs typeface="+mn-cs"/>
              </a:rPr>
              <a:t>TV</a:t>
            </a:r>
            <a:r>
              <a:rPr lang="en-US" sz="1400" dirty="0" smtClean="0">
                <a:solidFill>
                  <a:schemeClr val="bg2"/>
                </a:solidFill>
                <a:latin typeface="+mn-lt"/>
                <a:cs typeface="+mn-cs"/>
              </a:rPr>
              <a:t>. The owner’s lifestyle </a:t>
            </a:r>
            <a:r>
              <a:rPr lang="en-US" sz="1400" dirty="0">
                <a:solidFill>
                  <a:schemeClr val="bg2"/>
                </a:solidFill>
                <a:latin typeface="+mn-lt"/>
                <a:cs typeface="+mn-cs"/>
              </a:rPr>
              <a:t>and </a:t>
            </a:r>
            <a:r>
              <a:rPr lang="en-US" sz="1400" dirty="0" smtClean="0">
                <a:solidFill>
                  <a:schemeClr val="bg2"/>
                </a:solidFill>
                <a:latin typeface="+mn-lt"/>
                <a:cs typeface="+mn-cs"/>
              </a:rPr>
              <a:t>psycho-type influence </a:t>
            </a:r>
            <a:r>
              <a:rPr lang="en-US" sz="1400" dirty="0">
                <a:solidFill>
                  <a:schemeClr val="bg2"/>
                </a:solidFill>
                <a:latin typeface="+mn-lt"/>
                <a:cs typeface="+mn-cs"/>
              </a:rPr>
              <a:t>the </a:t>
            </a:r>
            <a:r>
              <a:rPr lang="en-US" sz="1400" dirty="0" smtClean="0">
                <a:solidFill>
                  <a:schemeClr val="bg2"/>
                </a:solidFill>
                <a:latin typeface="+mn-lt"/>
                <a:cs typeface="+mn-cs"/>
              </a:rPr>
              <a:t>formation </a:t>
            </a:r>
            <a:r>
              <a:rPr lang="en-US" sz="1400" dirty="0">
                <a:solidFill>
                  <a:schemeClr val="bg2"/>
                </a:solidFill>
                <a:latin typeface="+mn-lt"/>
                <a:cs typeface="+mn-cs"/>
              </a:rPr>
              <a:t>of the </a:t>
            </a:r>
            <a:r>
              <a:rPr lang="en-US" sz="1400" dirty="0" smtClean="0">
                <a:solidFill>
                  <a:schemeClr val="bg2"/>
                </a:solidFill>
                <a:latin typeface="+mn-lt"/>
                <a:cs typeface="+mn-cs"/>
              </a:rPr>
              <a:t>robot’s character and make </a:t>
            </a:r>
            <a:r>
              <a:rPr lang="en-US" sz="1400" dirty="0">
                <a:solidFill>
                  <a:schemeClr val="bg2"/>
                </a:solidFill>
                <a:latin typeface="+mn-lt"/>
                <a:cs typeface="+mn-cs"/>
              </a:rPr>
              <a:t>each robot unique</a:t>
            </a:r>
            <a:r>
              <a:rPr lang="en-US" sz="1400" dirty="0" smtClean="0">
                <a:solidFill>
                  <a:schemeClr val="bg2"/>
                </a:solidFill>
                <a:latin typeface="+mn-lt"/>
                <a:cs typeface="+mn-cs"/>
              </a:rPr>
              <a:t>.</a:t>
            </a:r>
            <a:endParaRPr lang="ru-RU" sz="1400" dirty="0">
              <a:solidFill>
                <a:schemeClr val="bg2"/>
              </a:solidFill>
              <a:latin typeface="Arial" pitchFamily="34" charset="0"/>
              <a:sym typeface="Arial"/>
            </a:endParaRPr>
          </a:p>
        </p:txBody>
      </p:sp>
      <p:sp>
        <p:nvSpPr>
          <p:cNvPr id="20487" name="TextBox 13"/>
          <p:cNvSpPr txBox="1">
            <a:spLocks noChangeArrowheads="1"/>
          </p:cNvSpPr>
          <p:nvPr/>
        </p:nvSpPr>
        <p:spPr bwMode="auto">
          <a:xfrm>
            <a:off x="827088" y="2482850"/>
            <a:ext cx="7921625" cy="369888"/>
          </a:xfrm>
          <a:prstGeom prst="rect">
            <a:avLst/>
          </a:prstGeom>
          <a:solidFill>
            <a:srgbClr val="FF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b="1" dirty="0" smtClean="0">
                <a:solidFill>
                  <a:schemeClr val="bg2"/>
                </a:solidFill>
              </a:rPr>
              <a:t>Essence of the innovation</a:t>
            </a:r>
            <a:endParaRPr lang="ru-RU" altLang="en-US" b="1" dirty="0">
              <a:solidFill>
                <a:schemeClr val="bg2"/>
              </a:solidFill>
            </a:endParaRPr>
          </a:p>
        </p:txBody>
      </p:sp>
      <p:sp>
        <p:nvSpPr>
          <p:cNvPr id="20488" name="TextBox 14"/>
          <p:cNvSpPr txBox="1">
            <a:spLocks noChangeArrowheads="1"/>
          </p:cNvSpPr>
          <p:nvPr/>
        </p:nvSpPr>
        <p:spPr bwMode="auto">
          <a:xfrm>
            <a:off x="827088" y="4292600"/>
            <a:ext cx="7889875" cy="369888"/>
          </a:xfrm>
          <a:prstGeom prst="rect">
            <a:avLst/>
          </a:prstGeom>
          <a:solidFill>
            <a:srgbClr val="FF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b="1" dirty="0">
                <a:solidFill>
                  <a:schemeClr val="bg2"/>
                </a:solidFill>
              </a:rPr>
              <a:t>Main advantages</a:t>
            </a:r>
            <a:endParaRPr lang="ru-RU" altLang="en-US" b="1">
              <a:solidFill>
                <a:schemeClr val="bg2"/>
              </a:solidFill>
            </a:endParaRPr>
          </a:p>
        </p:txBody>
      </p:sp>
      <p:sp>
        <p:nvSpPr>
          <p:cNvPr id="17" name="Rectangle 10"/>
          <p:cNvSpPr/>
          <p:nvPr/>
        </p:nvSpPr>
        <p:spPr>
          <a:xfrm>
            <a:off x="827088" y="4752975"/>
            <a:ext cx="7889875" cy="523875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2">
                <a:lumMod val="95000"/>
              </a:schemeClr>
            </a:solidFill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 err="1" smtClean="0">
                <a:solidFill>
                  <a:schemeClr val="accent1"/>
                </a:solidFill>
                <a:latin typeface="+mn-lt"/>
                <a:cs typeface="+mn-cs"/>
              </a:rPr>
              <a:t>Hyperbok</a:t>
            </a:r>
            <a:r>
              <a:rPr lang="en-US" sz="1400" dirty="0" smtClean="0">
                <a:solidFill>
                  <a:schemeClr val="accent1"/>
                </a:solidFill>
                <a:latin typeface="+mn-lt"/>
                <a:cs typeface="+mn-cs"/>
              </a:rPr>
              <a:t> </a:t>
            </a:r>
            <a:r>
              <a:rPr lang="en-US" sz="1400" dirty="0">
                <a:solidFill>
                  <a:schemeClr val="accent1"/>
                </a:solidFill>
                <a:latin typeface="+mn-lt"/>
                <a:cs typeface="+mn-cs"/>
              </a:rPr>
              <a:t>is </a:t>
            </a:r>
            <a:r>
              <a:rPr lang="en-US" sz="1400" dirty="0" smtClean="0">
                <a:solidFill>
                  <a:schemeClr val="accent1"/>
                </a:solidFill>
                <a:latin typeface="+mn-lt"/>
                <a:cs typeface="+mn-cs"/>
              </a:rPr>
              <a:t>an autonomous device, so </a:t>
            </a:r>
            <a:r>
              <a:rPr lang="en-US" sz="1400" dirty="0">
                <a:solidFill>
                  <a:schemeClr val="accent1"/>
                </a:solidFill>
                <a:latin typeface="+mn-lt"/>
                <a:cs typeface="+mn-cs"/>
              </a:rPr>
              <a:t>there is no need to use </a:t>
            </a:r>
            <a:r>
              <a:rPr lang="en-US" sz="1400" dirty="0" smtClean="0">
                <a:solidFill>
                  <a:schemeClr val="accent1"/>
                </a:solidFill>
                <a:latin typeface="+mn-lt"/>
                <a:cs typeface="+mn-cs"/>
              </a:rPr>
              <a:t>a </a:t>
            </a:r>
            <a:r>
              <a:rPr lang="en-US" sz="1400" dirty="0">
                <a:solidFill>
                  <a:schemeClr val="accent1"/>
                </a:solidFill>
                <a:latin typeface="+mn-lt"/>
                <a:cs typeface="+mn-cs"/>
              </a:rPr>
              <a:t>remote control or </a:t>
            </a:r>
            <a:r>
              <a:rPr lang="en-US" sz="1400" dirty="0" smtClean="0">
                <a:solidFill>
                  <a:schemeClr val="accent1"/>
                </a:solidFill>
                <a:latin typeface="+mn-lt"/>
                <a:cs typeface="+mn-cs"/>
              </a:rPr>
              <a:t>to program </a:t>
            </a:r>
            <a:r>
              <a:rPr lang="en-US" sz="1400" dirty="0">
                <a:solidFill>
                  <a:schemeClr val="accent1"/>
                </a:solidFill>
                <a:latin typeface="+mn-lt"/>
                <a:cs typeface="+mn-cs"/>
              </a:rPr>
              <a:t>it. You just need to turn it </a:t>
            </a:r>
            <a:r>
              <a:rPr lang="en-US" sz="1400" dirty="0" smtClean="0">
                <a:solidFill>
                  <a:schemeClr val="accent1"/>
                </a:solidFill>
                <a:latin typeface="+mn-lt"/>
                <a:cs typeface="+mn-cs"/>
              </a:rPr>
              <a:t>on </a:t>
            </a:r>
            <a:r>
              <a:rPr lang="en-US" sz="1400" dirty="0">
                <a:solidFill>
                  <a:schemeClr val="accent1"/>
                </a:solidFill>
                <a:latin typeface="+mn-lt"/>
                <a:cs typeface="+mn-cs"/>
              </a:rPr>
              <a:t>and </a:t>
            </a:r>
            <a:r>
              <a:rPr lang="en-US" sz="1400" dirty="0" smtClean="0">
                <a:solidFill>
                  <a:schemeClr val="accent1"/>
                </a:solidFill>
                <a:latin typeface="+mn-lt"/>
                <a:cs typeface="+mn-cs"/>
              </a:rPr>
              <a:t>then control </a:t>
            </a:r>
            <a:r>
              <a:rPr lang="en-US" sz="1400" dirty="0">
                <a:solidFill>
                  <a:schemeClr val="accent1"/>
                </a:solidFill>
                <a:latin typeface="+mn-lt"/>
                <a:cs typeface="+mn-cs"/>
              </a:rPr>
              <a:t>it by voice commands.</a:t>
            </a:r>
            <a:endParaRPr lang="ru-RU" sz="1400" dirty="0">
              <a:solidFill>
                <a:schemeClr val="accent1"/>
              </a:solidFill>
              <a:latin typeface="Arial" pitchFamily="34" charset="0"/>
              <a:sym typeface="Arial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838200" y="5732463"/>
            <a:ext cx="7910513" cy="738664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400" dirty="0" smtClean="0">
                <a:solidFill>
                  <a:schemeClr val="bg2"/>
                </a:solidFill>
                <a:latin typeface="+mn-lt"/>
                <a:cs typeface="+mn-cs"/>
              </a:rPr>
              <a:t>According to the Japan Robot Association’s forecast, by 2025, the world’s overall household robotics market will reach 66 billion dollars</a:t>
            </a:r>
            <a:r>
              <a:rPr lang="en-US" sz="1400" dirty="0" smtClean="0">
                <a:solidFill>
                  <a:schemeClr val="bg2"/>
                </a:solidFill>
                <a:latin typeface="+mn-lt"/>
                <a:cs typeface="+mn-cs"/>
              </a:rPr>
              <a:t>. In </a:t>
            </a:r>
            <a:r>
              <a:rPr lang="en-US" sz="1400" dirty="0">
                <a:solidFill>
                  <a:schemeClr val="bg2"/>
                </a:solidFill>
                <a:latin typeface="+mn-lt"/>
                <a:cs typeface="+mn-cs"/>
              </a:rPr>
              <a:t>7 </a:t>
            </a:r>
            <a:r>
              <a:rPr lang="en-US" sz="1400" dirty="0" smtClean="0">
                <a:solidFill>
                  <a:schemeClr val="bg2"/>
                </a:solidFill>
                <a:latin typeface="+mn-lt"/>
                <a:cs typeface="+mn-cs"/>
              </a:rPr>
              <a:t>years’ time, </a:t>
            </a:r>
            <a:r>
              <a:rPr lang="en-US" sz="1400" dirty="0">
                <a:solidFill>
                  <a:schemeClr val="bg2"/>
                </a:solidFill>
                <a:latin typeface="+mn-lt"/>
                <a:cs typeface="+mn-cs"/>
              </a:rPr>
              <a:t>most families will already have a </a:t>
            </a:r>
            <a:r>
              <a:rPr lang="en-US" sz="1400" dirty="0" smtClean="0">
                <a:solidFill>
                  <a:schemeClr val="bg2"/>
                </a:solidFill>
                <a:latin typeface="+mn-lt"/>
                <a:cs typeface="+mn-cs"/>
              </a:rPr>
              <a:t>household smart </a:t>
            </a:r>
            <a:r>
              <a:rPr lang="en-US" sz="1400" dirty="0">
                <a:solidFill>
                  <a:schemeClr val="bg2"/>
                </a:solidFill>
                <a:latin typeface="+mn-lt"/>
                <a:cs typeface="+mn-cs"/>
              </a:rPr>
              <a:t>robot </a:t>
            </a:r>
            <a:r>
              <a:rPr lang="en-US" sz="1400" dirty="0" smtClean="0">
                <a:solidFill>
                  <a:schemeClr val="bg2"/>
                </a:solidFill>
                <a:latin typeface="+mn-lt"/>
                <a:cs typeface="+mn-cs"/>
              </a:rPr>
              <a:t>or, </a:t>
            </a:r>
            <a:r>
              <a:rPr lang="en-US" sz="1400" dirty="0">
                <a:solidFill>
                  <a:schemeClr val="bg2"/>
                </a:solidFill>
                <a:latin typeface="+mn-lt"/>
                <a:cs typeface="+mn-cs"/>
              </a:rPr>
              <a:t>at least, will </a:t>
            </a:r>
            <a:r>
              <a:rPr lang="en-US" sz="1400" dirty="0" smtClean="0">
                <a:solidFill>
                  <a:schemeClr val="bg2"/>
                </a:solidFill>
                <a:latin typeface="+mn-lt"/>
                <a:cs typeface="+mn-cs"/>
              </a:rPr>
              <a:t>be planning to buy one some time soon, according to the predictions of MFR.</a:t>
            </a:r>
            <a:endParaRPr lang="ru-RU" sz="1400" dirty="0">
              <a:solidFill>
                <a:schemeClr val="bg2"/>
              </a:solidFill>
              <a:latin typeface="Arial"/>
              <a:cs typeface="Arial"/>
            </a:endParaRPr>
          </a:p>
        </p:txBody>
      </p:sp>
      <p:sp>
        <p:nvSpPr>
          <p:cNvPr id="20491" name="TextBox 18"/>
          <p:cNvSpPr txBox="1">
            <a:spLocks noChangeArrowheads="1"/>
          </p:cNvSpPr>
          <p:nvPr/>
        </p:nvSpPr>
        <p:spPr bwMode="auto">
          <a:xfrm>
            <a:off x="838200" y="5373688"/>
            <a:ext cx="7910513" cy="368300"/>
          </a:xfrm>
          <a:prstGeom prst="rect">
            <a:avLst/>
          </a:prstGeom>
          <a:solidFill>
            <a:srgbClr val="FF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b="1" dirty="0">
                <a:solidFill>
                  <a:srgbClr val="FFFFFF"/>
                </a:solidFill>
              </a:rPr>
              <a:t>Market</a:t>
            </a:r>
            <a:endParaRPr lang="ru-RU" altLang="en-US" b="1">
              <a:solidFill>
                <a:srgbClr val="FFFFFF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11188" y="549275"/>
            <a:ext cx="865187" cy="230188"/>
          </a:xfrm>
          <a:prstGeom prst="rect">
            <a:avLst/>
          </a:prstGeom>
          <a:solidFill>
            <a:srgbClr val="CCFF33"/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b="1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Skolkovo</a:t>
            </a:r>
            <a:endParaRPr lang="ru-RU" sz="900" b="1" dirty="0">
              <a:solidFill>
                <a:schemeClr val="bg1">
                  <a:lumMod val="50000"/>
                </a:schemeClr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1835150" y="96838"/>
            <a:ext cx="6494463" cy="70326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Contents</a:t>
            </a:r>
            <a:endParaRPr lang="ru-RU" dirty="0"/>
          </a:p>
        </p:txBody>
      </p:sp>
      <p:sp>
        <p:nvSpPr>
          <p:cNvPr id="10243" name="Прямоугольник 4"/>
          <p:cNvSpPr>
            <a:spLocks noChangeArrowheads="1"/>
          </p:cNvSpPr>
          <p:nvPr/>
        </p:nvSpPr>
        <p:spPr bwMode="auto">
          <a:xfrm>
            <a:off x="755650" y="1117600"/>
            <a:ext cx="8280400" cy="46166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en-US" sz="1400" dirty="0">
                <a:latin typeface="Arial" pitchFamily="34" charset="0"/>
              </a:rPr>
              <a:t>•         </a:t>
            </a:r>
            <a:r>
              <a:rPr lang="en-US" altLang="en-US" sz="1400" dirty="0" smtClean="0">
                <a:latin typeface="Arial" pitchFamily="34" charset="0"/>
              </a:rPr>
              <a:t>Satellite </a:t>
            </a:r>
            <a:r>
              <a:rPr lang="en-US" altLang="en-US" sz="1400" dirty="0">
                <a:latin typeface="Arial" pitchFamily="34" charset="0"/>
              </a:rPr>
              <a:t>manufacturer Dauria Aerospace </a:t>
            </a:r>
            <a:r>
              <a:rPr lang="en-US" altLang="en-US" sz="1400" dirty="0" smtClean="0">
                <a:latin typeface="Arial" pitchFamily="34" charset="0"/>
              </a:rPr>
              <a:t>attracted $20 </a:t>
            </a:r>
            <a:r>
              <a:rPr lang="en-US" altLang="en-US" sz="1400" dirty="0">
                <a:latin typeface="Arial" pitchFamily="34" charset="0"/>
              </a:rPr>
              <a:t>million </a:t>
            </a:r>
            <a:r>
              <a:rPr lang="en-US" altLang="en-US" sz="1400" dirty="0" smtClean="0">
                <a:latin typeface="Arial" pitchFamily="34" charset="0"/>
              </a:rPr>
              <a:t>in venture </a:t>
            </a:r>
            <a:r>
              <a:rPr lang="en-US" altLang="en-US" sz="1400" dirty="0">
                <a:latin typeface="Arial" pitchFamily="34" charset="0"/>
              </a:rPr>
              <a:t>capital </a:t>
            </a:r>
            <a:r>
              <a:rPr lang="en-US" altLang="en-US" sz="1400" dirty="0" smtClean="0">
                <a:latin typeface="Arial" pitchFamily="34" charset="0"/>
              </a:rPr>
              <a:t>investments.</a:t>
            </a:r>
            <a:endParaRPr lang="en-US" altLang="en-US" sz="1400" dirty="0">
              <a:latin typeface="Arial" pitchFamily="34" charset="0"/>
            </a:endParaRPr>
          </a:p>
          <a:p>
            <a:pPr>
              <a:lnSpc>
                <a:spcPct val="150000"/>
              </a:lnSpc>
            </a:pPr>
            <a:r>
              <a:rPr lang="en-US" altLang="en-US" sz="1400" dirty="0">
                <a:latin typeface="Arial" pitchFamily="34" charset="0"/>
              </a:rPr>
              <a:t>•           Leta Capital </a:t>
            </a:r>
            <a:r>
              <a:rPr lang="en-US" altLang="en-US" sz="1400" dirty="0" smtClean="0">
                <a:latin typeface="Arial" pitchFamily="34" charset="0"/>
              </a:rPr>
              <a:t>is investing $500 thousand in the developer of autopilots </a:t>
            </a:r>
            <a:r>
              <a:rPr lang="en-US" altLang="en-US" sz="1400" dirty="0">
                <a:latin typeface="Arial" pitchFamily="34" charset="0"/>
              </a:rPr>
              <a:t>for </a:t>
            </a:r>
            <a:r>
              <a:rPr lang="en-US" altLang="en-US" sz="1400" dirty="0" smtClean="0">
                <a:latin typeface="Arial" pitchFamily="34" charset="0"/>
              </a:rPr>
              <a:t>vehicles – the </a:t>
            </a:r>
            <a:r>
              <a:rPr lang="en-US" altLang="en-US" sz="1400" dirty="0" err="1" smtClean="0">
                <a:latin typeface="Arial" pitchFamily="34" charset="0"/>
              </a:rPr>
              <a:t>RoboCV</a:t>
            </a:r>
            <a:r>
              <a:rPr lang="en-US" altLang="en-US" sz="1400" dirty="0" smtClean="0">
                <a:latin typeface="Arial" pitchFamily="34" charset="0"/>
              </a:rPr>
              <a:t> company</a:t>
            </a:r>
            <a:r>
              <a:rPr lang="en-US" altLang="en-US" sz="1400" dirty="0">
                <a:latin typeface="Arial" pitchFamily="34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US" altLang="en-US" sz="1400" dirty="0">
                <a:latin typeface="Arial" pitchFamily="34" charset="0"/>
              </a:rPr>
              <a:t>•           </a:t>
            </a:r>
            <a:r>
              <a:rPr lang="en-US" altLang="en-US" sz="1400" dirty="0" err="1" smtClean="0">
                <a:latin typeface="Arial" pitchFamily="34" charset="0"/>
              </a:rPr>
              <a:t>SmS</a:t>
            </a:r>
            <a:r>
              <a:rPr lang="en-US" altLang="en-US" sz="1400" dirty="0" smtClean="0">
                <a:latin typeface="Arial" pitchFamily="34" charset="0"/>
              </a:rPr>
              <a:t> </a:t>
            </a:r>
            <a:r>
              <a:rPr lang="en-US" altLang="en-US" sz="1400" dirty="0" err="1" smtClean="0">
                <a:latin typeface="Arial" pitchFamily="34" charset="0"/>
              </a:rPr>
              <a:t>tenzotherm</a:t>
            </a:r>
            <a:r>
              <a:rPr lang="en-US" altLang="en-US" sz="1400" dirty="0" smtClean="0">
                <a:latin typeface="Arial" pitchFamily="34" charset="0"/>
              </a:rPr>
              <a:t> </a:t>
            </a:r>
            <a:r>
              <a:rPr lang="en-US" altLang="en-US" sz="1400" dirty="0">
                <a:latin typeface="Arial" pitchFamily="34" charset="0"/>
              </a:rPr>
              <a:t>Rus received a patent for </a:t>
            </a:r>
            <a:r>
              <a:rPr lang="en-US" altLang="en-US" sz="1400" dirty="0" smtClean="0">
                <a:latin typeface="Arial" pitchFamily="34" charset="0"/>
              </a:rPr>
              <a:t>its Cooling Multilayer Structure.</a:t>
            </a:r>
            <a:endParaRPr lang="en-US" altLang="en-US" sz="1400" dirty="0">
              <a:latin typeface="Arial" pitchFamily="34" charset="0"/>
            </a:endParaRPr>
          </a:p>
          <a:p>
            <a:pPr>
              <a:lnSpc>
                <a:spcPct val="150000"/>
              </a:lnSpc>
            </a:pPr>
            <a:r>
              <a:rPr lang="en-US" altLang="en-US" sz="1400" dirty="0">
                <a:latin typeface="Arial" pitchFamily="34" charset="0"/>
              </a:rPr>
              <a:t>•           </a:t>
            </a:r>
            <a:r>
              <a:rPr lang="en-US" altLang="en-US" sz="1400" dirty="0" smtClean="0">
                <a:latin typeface="Arial" pitchFamily="34" charset="0"/>
              </a:rPr>
              <a:t>The </a:t>
            </a:r>
            <a:r>
              <a:rPr lang="en-US" altLang="en-US" sz="1400" dirty="0" err="1" smtClean="0">
                <a:latin typeface="Arial" pitchFamily="34" charset="0"/>
              </a:rPr>
              <a:t>Kuzbass</a:t>
            </a:r>
            <a:r>
              <a:rPr lang="en-US" altLang="en-US" sz="1400" dirty="0" smtClean="0">
                <a:latin typeface="Arial" pitchFamily="34" charset="0"/>
              </a:rPr>
              <a:t> Sorbent project received the AAA </a:t>
            </a:r>
            <a:r>
              <a:rPr lang="en-US" altLang="en-US" sz="1400" dirty="0">
                <a:latin typeface="Arial" pitchFamily="34" charset="0"/>
              </a:rPr>
              <a:t>Russian Startup Rating.</a:t>
            </a:r>
          </a:p>
          <a:p>
            <a:pPr>
              <a:lnSpc>
                <a:spcPct val="150000"/>
              </a:lnSpc>
            </a:pPr>
            <a:r>
              <a:rPr lang="en-US" altLang="en-US" sz="1400" dirty="0">
                <a:latin typeface="Arial" pitchFamily="34" charset="0"/>
              </a:rPr>
              <a:t>•           </a:t>
            </a:r>
            <a:r>
              <a:rPr lang="en-US" altLang="en-US" sz="1400" dirty="0" err="1">
                <a:latin typeface="Arial" pitchFamily="34" charset="0"/>
              </a:rPr>
              <a:t>Asteros</a:t>
            </a:r>
            <a:r>
              <a:rPr lang="en-US" altLang="en-US" sz="1400" dirty="0">
                <a:latin typeface="Arial" pitchFamily="34" charset="0"/>
              </a:rPr>
              <a:t> </a:t>
            </a:r>
            <a:r>
              <a:rPr lang="en-US" altLang="en-US" sz="1400" dirty="0" smtClean="0">
                <a:latin typeface="Arial" pitchFamily="34" charset="0"/>
              </a:rPr>
              <a:t>Contact Avia </a:t>
            </a:r>
            <a:r>
              <a:rPr lang="en-US" altLang="en-US" sz="1400" dirty="0">
                <a:latin typeface="Arial" pitchFamily="34" charset="0"/>
              </a:rPr>
              <a:t>was used as a technology platform </a:t>
            </a:r>
            <a:r>
              <a:rPr lang="en-US" altLang="en-US" sz="1400" dirty="0" smtClean="0">
                <a:latin typeface="Arial" pitchFamily="34" charset="0"/>
              </a:rPr>
              <a:t>for competition </a:t>
            </a:r>
            <a:r>
              <a:rPr lang="en-US" altLang="en-US" sz="1400" dirty="0">
                <a:latin typeface="Arial" pitchFamily="34" charset="0"/>
              </a:rPr>
              <a:t>held </a:t>
            </a:r>
            <a:r>
              <a:rPr lang="en-US" altLang="en-US" sz="1400" dirty="0" smtClean="0">
                <a:latin typeface="Arial" pitchFamily="34" charset="0"/>
              </a:rPr>
              <a:t>among agents registering passenger traffic of the Volga Federal District airlines.</a:t>
            </a:r>
            <a:endParaRPr lang="en-US" altLang="en-US" sz="1400" dirty="0">
              <a:latin typeface="Arial" pitchFamily="34" charset="0"/>
            </a:endParaRPr>
          </a:p>
          <a:p>
            <a:pPr>
              <a:lnSpc>
                <a:spcPct val="150000"/>
              </a:lnSpc>
            </a:pPr>
            <a:r>
              <a:rPr lang="en-US" altLang="en-US" sz="1400" dirty="0">
                <a:latin typeface="Arial" pitchFamily="34" charset="0"/>
              </a:rPr>
              <a:t>•           The </a:t>
            </a:r>
            <a:r>
              <a:rPr lang="en-US" altLang="en-US" sz="1400" dirty="0" smtClean="0">
                <a:latin typeface="Arial" pitchFamily="34" charset="0"/>
              </a:rPr>
              <a:t>Gvidi</a:t>
            </a:r>
            <a:r>
              <a:rPr lang="en-US" altLang="en-US" sz="1400" dirty="0">
                <a:latin typeface="Arial" pitchFamily="34" charset="0"/>
              </a:rPr>
              <a:t> project of Vay2Geo won the Bully Award</a:t>
            </a:r>
          </a:p>
          <a:p>
            <a:pPr>
              <a:lnSpc>
                <a:spcPct val="150000"/>
              </a:lnSpc>
            </a:pPr>
            <a:r>
              <a:rPr lang="en-US" altLang="en-US" sz="1400" dirty="0">
                <a:latin typeface="Arial" pitchFamily="34" charset="0"/>
              </a:rPr>
              <a:t>•           Moscow </a:t>
            </a:r>
            <a:r>
              <a:rPr lang="en-US" altLang="en-US" sz="1400" dirty="0" smtClean="0">
                <a:latin typeface="Arial" pitchFamily="34" charset="0"/>
              </a:rPr>
              <a:t>authorities are launching </a:t>
            </a:r>
            <a:r>
              <a:rPr lang="en-US" altLang="en-US" sz="1400" dirty="0">
                <a:latin typeface="Arial" pitchFamily="34" charset="0"/>
              </a:rPr>
              <a:t>a pilot project </a:t>
            </a:r>
            <a:r>
              <a:rPr lang="en-US" altLang="en-US" sz="1400" dirty="0" smtClean="0">
                <a:latin typeface="Arial" pitchFamily="34" charset="0"/>
              </a:rPr>
              <a:t>to control speed </a:t>
            </a:r>
            <a:r>
              <a:rPr lang="en-US" altLang="en-US" sz="1400" dirty="0">
                <a:latin typeface="Arial" pitchFamily="34" charset="0"/>
              </a:rPr>
              <a:t>limits </a:t>
            </a:r>
            <a:r>
              <a:rPr lang="en-US" altLang="en-US" sz="1400" dirty="0" smtClean="0">
                <a:latin typeface="Arial" pitchFamily="34" charset="0"/>
              </a:rPr>
              <a:t>on the roads with the help of the Avtodoria </a:t>
            </a:r>
            <a:r>
              <a:rPr lang="en-US" altLang="en-US" sz="1400" dirty="0">
                <a:latin typeface="Arial" pitchFamily="34" charset="0"/>
              </a:rPr>
              <a:t>complex</a:t>
            </a:r>
          </a:p>
          <a:p>
            <a:pPr>
              <a:lnSpc>
                <a:spcPct val="150000"/>
              </a:lnSpc>
            </a:pPr>
            <a:r>
              <a:rPr lang="en-US" altLang="en-US" sz="1400" dirty="0">
                <a:latin typeface="Arial" pitchFamily="34" charset="0"/>
              </a:rPr>
              <a:t>•          MegaFon has completed the installation of a new technology platform to collect and process information about suspicious messages and </a:t>
            </a:r>
            <a:r>
              <a:rPr lang="en-US" altLang="en-US" sz="1400" dirty="0" smtClean="0">
                <a:latin typeface="Arial" pitchFamily="34" charset="0"/>
              </a:rPr>
              <a:t>spam – </a:t>
            </a:r>
            <a:r>
              <a:rPr lang="en-US" altLang="en-US" sz="1400" dirty="0">
                <a:latin typeface="Arial" pitchFamily="34" charset="0"/>
              </a:rPr>
              <a:t>VOCORD SRS.</a:t>
            </a:r>
          </a:p>
          <a:p>
            <a:pPr>
              <a:lnSpc>
                <a:spcPct val="150000"/>
              </a:lnSpc>
            </a:pPr>
            <a:r>
              <a:rPr lang="en-US" altLang="en-US" sz="1400" dirty="0">
                <a:latin typeface="Arial" pitchFamily="34" charset="0"/>
              </a:rPr>
              <a:t>•           </a:t>
            </a:r>
            <a:r>
              <a:rPr lang="en-US" altLang="en-US" sz="1400" dirty="0" err="1">
                <a:latin typeface="Arial" pitchFamily="34" charset="0"/>
              </a:rPr>
              <a:t>Zingaya</a:t>
            </a:r>
            <a:r>
              <a:rPr lang="en-US" altLang="en-US" sz="1400" dirty="0">
                <a:latin typeface="Arial" pitchFamily="34" charset="0"/>
              </a:rPr>
              <a:t> </a:t>
            </a:r>
            <a:r>
              <a:rPr lang="en-US" altLang="en-US" sz="1400" dirty="0" smtClean="0">
                <a:latin typeface="Arial" pitchFamily="34" charset="0"/>
              </a:rPr>
              <a:t>is among the Top-10 best </a:t>
            </a:r>
            <a:r>
              <a:rPr lang="en-US" altLang="en-US" sz="1400" dirty="0">
                <a:latin typeface="Arial" pitchFamily="34" charset="0"/>
              </a:rPr>
              <a:t>startups </a:t>
            </a:r>
            <a:r>
              <a:rPr lang="en-US" altLang="en-US" sz="1400" dirty="0" smtClean="0">
                <a:latin typeface="Arial" pitchFamily="34" charset="0"/>
              </a:rPr>
              <a:t>of </a:t>
            </a:r>
            <a:r>
              <a:rPr lang="en-US" altLang="en-US" sz="1400" dirty="0">
                <a:latin typeface="Arial" pitchFamily="34" charset="0"/>
              </a:rPr>
              <a:t>Moscow, according to WIRED.</a:t>
            </a:r>
          </a:p>
          <a:p>
            <a:pPr>
              <a:lnSpc>
                <a:spcPct val="150000"/>
              </a:lnSpc>
            </a:pPr>
            <a:r>
              <a:rPr lang="en-US" altLang="en-US" sz="1400" dirty="0">
                <a:latin typeface="Arial" pitchFamily="34" charset="0"/>
              </a:rPr>
              <a:t>•           </a:t>
            </a:r>
            <a:r>
              <a:rPr lang="en-US" altLang="en-US" sz="1400" dirty="0" smtClean="0">
                <a:latin typeface="Arial" pitchFamily="34" charset="0"/>
              </a:rPr>
              <a:t>HYPERBOK is awarded the AAA </a:t>
            </a:r>
            <a:r>
              <a:rPr lang="en-US" altLang="en-US" sz="1400" dirty="0">
                <a:latin typeface="Arial" pitchFamily="34" charset="0"/>
              </a:rPr>
              <a:t>Russian Startup Rating.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11188" y="549275"/>
            <a:ext cx="865187" cy="230188"/>
          </a:xfrm>
          <a:prstGeom prst="rect">
            <a:avLst/>
          </a:prstGeom>
          <a:solidFill>
            <a:srgbClr val="CCFF33"/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b="1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Skolkovo</a:t>
            </a:r>
            <a:endParaRPr lang="ru-RU" sz="900" b="1" dirty="0">
              <a:solidFill>
                <a:schemeClr val="bg1">
                  <a:lumMod val="50000"/>
                </a:schemeClr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1606550" y="107950"/>
            <a:ext cx="6494463" cy="70485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2800" dirty="0"/>
              <a:t>Dauria </a:t>
            </a:r>
            <a:r>
              <a:rPr lang="en-US" sz="2800" dirty="0" smtClean="0"/>
              <a:t>– </a:t>
            </a:r>
            <a:r>
              <a:rPr lang="en-US" sz="2800" dirty="0"/>
              <a:t>Satellite Technologies</a:t>
            </a:r>
            <a:endParaRPr lang="ru-RU" sz="2800" dirty="0"/>
          </a:p>
        </p:txBody>
      </p:sp>
      <p:sp>
        <p:nvSpPr>
          <p:cNvPr id="11267" name="Rectangle 9"/>
          <p:cNvSpPr>
            <a:spLocks noChangeArrowheads="1"/>
          </p:cNvSpPr>
          <p:nvPr/>
        </p:nvSpPr>
        <p:spPr bwMode="auto">
          <a:xfrm>
            <a:off x="827088" y="963613"/>
            <a:ext cx="5976937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1400" b="1" dirty="0">
                <a:latin typeface="Arial" pitchFamily="34" charset="0"/>
              </a:rPr>
              <a:t>Satellite manufacturer Dauria Aerospace </a:t>
            </a:r>
            <a:r>
              <a:rPr lang="en-US" altLang="en-US" sz="1400" b="1" dirty="0" smtClean="0">
                <a:latin typeface="Arial" pitchFamily="34" charset="0"/>
              </a:rPr>
              <a:t>attracted $20 </a:t>
            </a:r>
            <a:r>
              <a:rPr lang="en-US" altLang="en-US" sz="1400" b="1" dirty="0">
                <a:latin typeface="Arial" pitchFamily="34" charset="0"/>
              </a:rPr>
              <a:t>million </a:t>
            </a:r>
            <a:r>
              <a:rPr lang="en-US" altLang="en-US" sz="1400" b="1" dirty="0" smtClean="0">
                <a:latin typeface="Arial" pitchFamily="34" charset="0"/>
              </a:rPr>
              <a:t>in venture </a:t>
            </a:r>
            <a:r>
              <a:rPr lang="en-US" altLang="en-US" sz="1400" b="1" dirty="0">
                <a:latin typeface="Arial" pitchFamily="34" charset="0"/>
              </a:rPr>
              <a:t>capital </a:t>
            </a:r>
            <a:r>
              <a:rPr lang="en-US" altLang="en-US" sz="1400" b="1" dirty="0" smtClean="0">
                <a:latin typeface="Arial" pitchFamily="34" charset="0"/>
              </a:rPr>
              <a:t>investments.</a:t>
            </a:r>
            <a:endParaRPr lang="ru-RU" altLang="en-US" sz="1400" b="1" dirty="0">
              <a:latin typeface="Arial" pitchFamily="34" charset="0"/>
            </a:endParaRPr>
          </a:p>
          <a:p>
            <a:r>
              <a:rPr lang="en-US" altLang="en-US" sz="1400" dirty="0"/>
              <a:t>Satellite manufacturer Dauria Aerospace received </a:t>
            </a:r>
            <a:r>
              <a:rPr lang="en-US" altLang="en-US" sz="1400" dirty="0" smtClean="0"/>
              <a:t>$20 </a:t>
            </a:r>
            <a:r>
              <a:rPr lang="en-US" altLang="en-US" sz="1400" dirty="0"/>
              <a:t>million from </a:t>
            </a:r>
            <a:r>
              <a:rPr lang="en-US" altLang="en-US" sz="1400" dirty="0" smtClean="0"/>
              <a:t>venture </a:t>
            </a:r>
            <a:r>
              <a:rPr lang="en-US" altLang="en-US" sz="1400" dirty="0"/>
              <a:t>capital fund I2BF Global Ventures. </a:t>
            </a:r>
            <a:endParaRPr lang="ru-RU" altLang="en-US" sz="1400" b="1" dirty="0">
              <a:latin typeface="Arial" pitchFamily="34" charset="0"/>
            </a:endParaRPr>
          </a:p>
        </p:txBody>
      </p:sp>
      <p:pic>
        <p:nvPicPr>
          <p:cNvPr id="11268" name="Picture 4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32700" y="44450"/>
            <a:ext cx="601663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Rectangle 10"/>
          <p:cNvSpPr/>
          <p:nvPr/>
        </p:nvSpPr>
        <p:spPr>
          <a:xfrm>
            <a:off x="819150" y="2678113"/>
            <a:ext cx="7856538" cy="2246769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2">
                <a:lumMod val="95000"/>
              </a:schemeClr>
            </a:solidFill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400" dirty="0" err="1" smtClean="0">
                <a:solidFill>
                  <a:srgbClr val="FFFFFF"/>
                </a:solidFill>
                <a:latin typeface="+mj-lt"/>
                <a:cs typeface="+mn-cs"/>
              </a:rPr>
              <a:t>Dauria</a:t>
            </a:r>
            <a:r>
              <a:rPr lang="en-GB" sz="1400" dirty="0" smtClean="0">
                <a:solidFill>
                  <a:srgbClr val="FFFFFF"/>
                </a:solidFill>
                <a:latin typeface="+mj-lt"/>
                <a:cs typeface="+mn-cs"/>
              </a:rPr>
              <a:t> Aerospace is Russia's first private developer and manufacturer of low cost satellites.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400" dirty="0" smtClean="0">
                <a:solidFill>
                  <a:srgbClr val="FFFFFF"/>
                </a:solidFill>
                <a:latin typeface="+mj-lt"/>
                <a:cs typeface="+mn-cs"/>
              </a:rPr>
              <a:t>At the moment, the company is developing a universal standardised satellite platform for the rapid creation of new low cost satellites and designing a system of regular cluster launches of small satellites.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400" dirty="0" smtClean="0">
                <a:solidFill>
                  <a:srgbClr val="FFFFFF"/>
                </a:solidFill>
                <a:latin typeface="+mj-lt"/>
                <a:cs typeface="+mn-cs"/>
              </a:rPr>
              <a:t>The company entered into the agreement, which was the first ever in Russia, on public-private partnership with the Russian Space Agency and NPO </a:t>
            </a:r>
            <a:r>
              <a:rPr lang="en-GB" sz="1400" dirty="0" err="1" smtClean="0">
                <a:solidFill>
                  <a:srgbClr val="FFFFFF"/>
                </a:solidFill>
                <a:latin typeface="+mj-lt"/>
                <a:cs typeface="+mn-cs"/>
              </a:rPr>
              <a:t>Lavochkin</a:t>
            </a:r>
            <a:r>
              <a:rPr lang="en-GB" sz="1400" dirty="0" smtClean="0">
                <a:solidFill>
                  <a:srgbClr val="FFFFFF"/>
                </a:solidFill>
                <a:latin typeface="+mj-lt"/>
                <a:cs typeface="+mn-cs"/>
              </a:rPr>
              <a:t>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1400" dirty="0" smtClean="0">
              <a:solidFill>
                <a:srgbClr val="FFFF00"/>
              </a:solidFill>
              <a:latin typeface="+mj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400" dirty="0" smtClean="0">
                <a:solidFill>
                  <a:srgbClr val="FFFF00"/>
                </a:solidFill>
                <a:latin typeface="+mj-lt"/>
                <a:cs typeface="+mn-cs"/>
              </a:rPr>
              <a:t>On October 15, 2013, </a:t>
            </a:r>
            <a:r>
              <a:rPr lang="en-GB" sz="1400" dirty="0" err="1" smtClean="0">
                <a:solidFill>
                  <a:srgbClr val="FFFF00"/>
                </a:solidFill>
                <a:latin typeface="+mj-lt"/>
                <a:cs typeface="+mn-cs"/>
              </a:rPr>
              <a:t>Dauria</a:t>
            </a:r>
            <a:r>
              <a:rPr lang="en-GB" sz="1400" dirty="0" smtClean="0">
                <a:solidFill>
                  <a:srgbClr val="FFFF00"/>
                </a:solidFill>
                <a:latin typeface="+mj-lt"/>
                <a:cs typeface="+mn-cs"/>
              </a:rPr>
              <a:t> Aerospace and Samsung Electronics </a:t>
            </a:r>
            <a:r>
              <a:rPr lang="en-GB" sz="1400" dirty="0" err="1" smtClean="0">
                <a:solidFill>
                  <a:srgbClr val="FFFF00"/>
                </a:solidFill>
                <a:latin typeface="+mj-lt"/>
                <a:cs typeface="+mn-cs"/>
              </a:rPr>
              <a:t>Rus</a:t>
            </a:r>
            <a:r>
              <a:rPr lang="en-GB" sz="1400" dirty="0" smtClean="0">
                <a:solidFill>
                  <a:srgbClr val="FFFF00"/>
                </a:solidFill>
                <a:latin typeface="+mj-lt"/>
                <a:cs typeface="+mn-cs"/>
              </a:rPr>
              <a:t> Company announced the details of the project on the launch of the satellite </a:t>
            </a:r>
            <a:r>
              <a:rPr lang="en-GB" sz="1400" dirty="0" err="1" smtClean="0">
                <a:solidFill>
                  <a:srgbClr val="FFFF00"/>
                </a:solidFill>
                <a:latin typeface="+mj-lt"/>
                <a:cs typeface="+mn-cs"/>
              </a:rPr>
              <a:t>Dauria</a:t>
            </a:r>
            <a:r>
              <a:rPr lang="en-GB" sz="1400" dirty="0" smtClean="0">
                <a:solidFill>
                  <a:srgbClr val="FFFF00"/>
                </a:solidFill>
                <a:latin typeface="+mj-lt"/>
                <a:cs typeface="+mn-cs"/>
              </a:rPr>
              <a:t> Experimental-1 (DX1). The launch will take place in February 2014.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1400" dirty="0">
              <a:solidFill>
                <a:schemeClr val="accent1"/>
              </a:solidFill>
              <a:latin typeface="+mj-lt"/>
              <a:cs typeface="Arial"/>
            </a:endParaRPr>
          </a:p>
        </p:txBody>
      </p:sp>
      <p:sp>
        <p:nvSpPr>
          <p:cNvPr id="11270" name="TextBox 14"/>
          <p:cNvSpPr txBox="1">
            <a:spLocks noChangeArrowheads="1"/>
          </p:cNvSpPr>
          <p:nvPr/>
        </p:nvSpPr>
        <p:spPr bwMode="auto">
          <a:xfrm>
            <a:off x="827088" y="2349500"/>
            <a:ext cx="7848600" cy="368300"/>
          </a:xfrm>
          <a:prstGeom prst="rect">
            <a:avLst/>
          </a:prstGeom>
          <a:solidFill>
            <a:srgbClr val="FF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b="1" dirty="0">
                <a:solidFill>
                  <a:srgbClr val="FFFFFF"/>
                </a:solidFill>
                <a:latin typeface="Arial" pitchFamily="34" charset="0"/>
              </a:rPr>
              <a:t>About the company</a:t>
            </a:r>
            <a:endParaRPr lang="ru-RU" altLang="en-US" b="1">
              <a:solidFill>
                <a:srgbClr val="FFFFFF"/>
              </a:solidFill>
              <a:latin typeface="Arial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838200" y="5786438"/>
            <a:ext cx="7837488" cy="523875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rgbClr val="FFFFFF"/>
                </a:solidFill>
              </a:rPr>
              <a:t>• </a:t>
            </a:r>
            <a:r>
              <a:rPr lang="en-US" sz="1400" dirty="0" smtClean="0">
                <a:solidFill>
                  <a:srgbClr val="FFFFFF"/>
                </a:solidFill>
                <a:latin typeface="+mn-lt"/>
                <a:cs typeface="+mn-cs"/>
              </a:rPr>
              <a:t>Spacecraft </a:t>
            </a:r>
            <a:r>
              <a:rPr lang="en-US" sz="1400" dirty="0">
                <a:solidFill>
                  <a:srgbClr val="FFFFFF"/>
                </a:solidFill>
                <a:latin typeface="+mn-lt"/>
                <a:cs typeface="+mn-cs"/>
              </a:rPr>
              <a:t>and </a:t>
            </a:r>
            <a:r>
              <a:rPr lang="en-US" sz="1400" dirty="0" smtClean="0">
                <a:solidFill>
                  <a:srgbClr val="FFFFFF"/>
                </a:solidFill>
                <a:latin typeface="+mn-lt"/>
                <a:cs typeface="+mn-cs"/>
              </a:rPr>
              <a:t>platforms </a:t>
            </a:r>
            <a:r>
              <a:rPr lang="en-US" sz="1400" dirty="0">
                <a:solidFill>
                  <a:srgbClr val="FFFFFF"/>
                </a:solidFill>
                <a:latin typeface="+mn-lt"/>
                <a:cs typeface="+mn-cs"/>
              </a:rPr>
              <a:t>for them.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rgbClr val="FFFFFF"/>
                </a:solidFill>
                <a:latin typeface="+mn-lt"/>
                <a:cs typeface="+mn-cs"/>
              </a:rPr>
              <a:t>• Space </a:t>
            </a:r>
            <a:r>
              <a:rPr lang="en-US" sz="1400" dirty="0" smtClean="0">
                <a:solidFill>
                  <a:srgbClr val="FFFFFF"/>
                </a:solidFill>
                <a:latin typeface="+mn-lt"/>
                <a:cs typeface="+mn-cs"/>
              </a:rPr>
              <a:t>services, </a:t>
            </a:r>
            <a:r>
              <a:rPr lang="en-US" sz="1400" dirty="0">
                <a:solidFill>
                  <a:srgbClr val="FFFFFF"/>
                </a:solidFill>
                <a:latin typeface="+mn-lt"/>
                <a:cs typeface="+mn-cs"/>
              </a:rPr>
              <a:t>mainly using the </a:t>
            </a:r>
            <a:r>
              <a:rPr lang="en-US" sz="1400" dirty="0" smtClean="0">
                <a:solidFill>
                  <a:srgbClr val="FFFFFF"/>
                </a:solidFill>
                <a:latin typeface="+mn-lt"/>
                <a:cs typeface="+mn-cs"/>
              </a:rPr>
              <a:t>data </a:t>
            </a:r>
            <a:r>
              <a:rPr lang="en-US" sz="1400" dirty="0">
                <a:solidFill>
                  <a:srgbClr val="FFFFFF"/>
                </a:solidFill>
                <a:latin typeface="+mn-lt"/>
                <a:cs typeface="+mn-cs"/>
              </a:rPr>
              <a:t>obtained from </a:t>
            </a:r>
            <a:r>
              <a:rPr lang="en-US" sz="1400" dirty="0" smtClean="0">
                <a:solidFill>
                  <a:srgbClr val="FFFFFF"/>
                </a:solidFill>
                <a:latin typeface="+mn-lt"/>
                <a:cs typeface="+mn-cs"/>
              </a:rPr>
              <a:t>the apparatuses developed in this project.</a:t>
            </a:r>
            <a:endParaRPr lang="en-US" sz="1400" dirty="0">
              <a:solidFill>
                <a:srgbClr val="FFFFFF"/>
              </a:solidFill>
              <a:latin typeface="+mn-lt"/>
              <a:cs typeface="+mn-cs"/>
            </a:endParaRPr>
          </a:p>
        </p:txBody>
      </p:sp>
      <p:sp>
        <p:nvSpPr>
          <p:cNvPr id="11272" name="TextBox 18"/>
          <p:cNvSpPr txBox="1">
            <a:spLocks noChangeArrowheads="1"/>
          </p:cNvSpPr>
          <p:nvPr/>
        </p:nvSpPr>
        <p:spPr bwMode="auto">
          <a:xfrm>
            <a:off x="827088" y="5435600"/>
            <a:ext cx="7848600" cy="369888"/>
          </a:xfrm>
          <a:prstGeom prst="rect">
            <a:avLst/>
          </a:prstGeom>
          <a:solidFill>
            <a:srgbClr val="FF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b="1" dirty="0">
                <a:solidFill>
                  <a:srgbClr val="FFFFFF"/>
                </a:solidFill>
                <a:latin typeface="Arial" pitchFamily="34" charset="0"/>
              </a:rPr>
              <a:t>Market</a:t>
            </a:r>
            <a:endParaRPr lang="ru-RU" altLang="en-US" b="1">
              <a:solidFill>
                <a:srgbClr val="FFFFFF"/>
              </a:solidFill>
              <a:latin typeface="Arial" pitchFamily="34" charset="0"/>
            </a:endParaRP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500669" y="950923"/>
            <a:ext cx="2103779" cy="110992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sp>
        <p:nvSpPr>
          <p:cNvPr id="10" name="TextBox 9"/>
          <p:cNvSpPr txBox="1"/>
          <p:nvPr/>
        </p:nvSpPr>
        <p:spPr>
          <a:xfrm>
            <a:off x="611188" y="549275"/>
            <a:ext cx="865187" cy="230188"/>
          </a:xfrm>
          <a:prstGeom prst="rect">
            <a:avLst/>
          </a:prstGeom>
          <a:solidFill>
            <a:srgbClr val="CCFF33"/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b="1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Skolkovo</a:t>
            </a:r>
            <a:endParaRPr lang="ru-RU" sz="900" b="1" dirty="0">
              <a:solidFill>
                <a:schemeClr val="bg1">
                  <a:lumMod val="50000"/>
                </a:schemeClr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1606550" y="107950"/>
            <a:ext cx="6494463" cy="70485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2800" dirty="0" smtClean="0"/>
              <a:t>RoboCV LLC</a:t>
            </a:r>
            <a:endParaRPr lang="ru-RU" sz="2800" dirty="0"/>
          </a:p>
        </p:txBody>
      </p:sp>
      <p:sp>
        <p:nvSpPr>
          <p:cNvPr id="12291" name="Rectangle 9"/>
          <p:cNvSpPr>
            <a:spLocks noChangeArrowheads="1"/>
          </p:cNvSpPr>
          <p:nvPr/>
        </p:nvSpPr>
        <p:spPr bwMode="auto">
          <a:xfrm>
            <a:off x="827088" y="963613"/>
            <a:ext cx="5976937" cy="1169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1400" b="1" dirty="0">
                <a:latin typeface="Arial" pitchFamily="34" charset="0"/>
              </a:rPr>
              <a:t>Leta Capital </a:t>
            </a:r>
            <a:r>
              <a:rPr lang="en-US" altLang="en-US" sz="1400" b="1" dirty="0" smtClean="0">
                <a:latin typeface="Arial" pitchFamily="34" charset="0"/>
              </a:rPr>
              <a:t>is investing $500 thousand </a:t>
            </a:r>
            <a:r>
              <a:rPr lang="en-US" altLang="en-US" sz="1400" b="1" dirty="0">
                <a:latin typeface="Arial" pitchFamily="34" charset="0"/>
              </a:rPr>
              <a:t>in the </a:t>
            </a:r>
            <a:r>
              <a:rPr lang="en-US" altLang="en-US" sz="1400" b="1" dirty="0" smtClean="0">
                <a:latin typeface="Arial" pitchFamily="34" charset="0"/>
              </a:rPr>
              <a:t>developer of autopilots </a:t>
            </a:r>
            <a:r>
              <a:rPr lang="en-US" altLang="en-US" sz="1400" b="1" dirty="0">
                <a:latin typeface="Arial" pitchFamily="34" charset="0"/>
              </a:rPr>
              <a:t>for </a:t>
            </a:r>
            <a:r>
              <a:rPr lang="en-US" altLang="en-US" sz="1400" b="1" dirty="0" smtClean="0">
                <a:latin typeface="Arial" pitchFamily="34" charset="0"/>
              </a:rPr>
              <a:t>vehicles – </a:t>
            </a:r>
            <a:r>
              <a:rPr lang="en-US" altLang="en-US" sz="1400" b="1" dirty="0">
                <a:latin typeface="Arial" pitchFamily="34" charset="0"/>
              </a:rPr>
              <a:t>the </a:t>
            </a:r>
            <a:r>
              <a:rPr lang="en-US" altLang="en-US" sz="1400" b="1" dirty="0" err="1" smtClean="0">
                <a:latin typeface="Arial" pitchFamily="34" charset="0"/>
              </a:rPr>
              <a:t>RoboCV</a:t>
            </a:r>
            <a:r>
              <a:rPr lang="en-US" altLang="en-US" sz="1400" b="1" dirty="0">
                <a:latin typeface="Arial" pitchFamily="34" charset="0"/>
              </a:rPr>
              <a:t> </a:t>
            </a:r>
            <a:r>
              <a:rPr lang="en-US" altLang="en-US" sz="1400" b="1" dirty="0" smtClean="0">
                <a:latin typeface="Arial" pitchFamily="34" charset="0"/>
              </a:rPr>
              <a:t>company. </a:t>
            </a:r>
            <a:endParaRPr lang="en-US" altLang="en-US" sz="1400" b="1" dirty="0"/>
          </a:p>
          <a:p>
            <a:r>
              <a:rPr lang="en-US" altLang="en-US" sz="1400" dirty="0" smtClean="0"/>
              <a:t>The investment funds will </a:t>
            </a:r>
            <a:r>
              <a:rPr lang="en-US" altLang="en-US" sz="1400" dirty="0"/>
              <a:t>be </a:t>
            </a:r>
            <a:r>
              <a:rPr lang="en-US" altLang="en-US" sz="1400" dirty="0" smtClean="0"/>
              <a:t>directed at </a:t>
            </a:r>
            <a:r>
              <a:rPr lang="en-US" altLang="en-US" sz="1400" dirty="0"/>
              <a:t>the development of </a:t>
            </a:r>
            <a:r>
              <a:rPr lang="en-US" altLang="en-US" sz="1400" dirty="0" smtClean="0"/>
              <a:t>the existing </a:t>
            </a:r>
            <a:r>
              <a:rPr lang="en-US" altLang="en-US" sz="1400" dirty="0"/>
              <a:t>autopilots for warehouse equipment, as well as </a:t>
            </a:r>
            <a:r>
              <a:rPr lang="en-US" altLang="en-US" sz="1400" dirty="0" smtClean="0"/>
              <a:t>at </a:t>
            </a:r>
            <a:r>
              <a:rPr lang="en-US" altLang="en-US" sz="1400" dirty="0"/>
              <a:t>the development of </a:t>
            </a:r>
            <a:r>
              <a:rPr lang="en-US" altLang="en-US" sz="1400" dirty="0" smtClean="0"/>
              <a:t>a pre-production </a:t>
            </a:r>
            <a:r>
              <a:rPr lang="en-US" altLang="en-US" sz="1400" dirty="0"/>
              <a:t>sample for cars, reported Leta Capital.</a:t>
            </a:r>
            <a:endParaRPr lang="en-US" altLang="en-US" sz="1400" b="1" dirty="0"/>
          </a:p>
        </p:txBody>
      </p:sp>
      <p:pic>
        <p:nvPicPr>
          <p:cNvPr id="12292" name="Picture 4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32700" y="44450"/>
            <a:ext cx="601663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916262" y="908720"/>
            <a:ext cx="1760194" cy="140441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sp>
        <p:nvSpPr>
          <p:cNvPr id="14" name="Rectangle 10"/>
          <p:cNvSpPr/>
          <p:nvPr/>
        </p:nvSpPr>
        <p:spPr>
          <a:xfrm>
            <a:off x="819150" y="2924175"/>
            <a:ext cx="7856538" cy="1169988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2">
                <a:lumMod val="95000"/>
              </a:schemeClr>
            </a:solidFill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bg2"/>
                </a:solidFill>
                <a:latin typeface="+mn-lt"/>
                <a:cs typeface="+mn-cs"/>
              </a:rPr>
              <a:t>The project </a:t>
            </a:r>
            <a:r>
              <a:rPr lang="en-US" sz="1400" dirty="0" smtClean="0">
                <a:solidFill>
                  <a:schemeClr val="bg2"/>
                </a:solidFill>
                <a:latin typeface="+mn-lt"/>
                <a:cs typeface="+mn-cs"/>
              </a:rPr>
              <a:t>is developing </a:t>
            </a:r>
            <a:r>
              <a:rPr lang="en-US" sz="1400" dirty="0">
                <a:solidFill>
                  <a:schemeClr val="bg2"/>
                </a:solidFill>
                <a:latin typeface="+mn-lt"/>
                <a:cs typeface="+mn-cs"/>
              </a:rPr>
              <a:t>a universal navigation </a:t>
            </a:r>
            <a:r>
              <a:rPr lang="en-US" sz="1400" dirty="0" smtClean="0">
                <a:solidFill>
                  <a:schemeClr val="bg2"/>
                </a:solidFill>
                <a:latin typeface="+mn-lt"/>
                <a:cs typeface="+mn-cs"/>
              </a:rPr>
              <a:t>complex – an autopilot </a:t>
            </a:r>
            <a:r>
              <a:rPr lang="en-US" sz="1400" dirty="0">
                <a:solidFill>
                  <a:schemeClr val="bg2"/>
                </a:solidFill>
                <a:latin typeface="+mn-lt"/>
                <a:cs typeface="+mn-cs"/>
              </a:rPr>
              <a:t>for transport </a:t>
            </a:r>
            <a:r>
              <a:rPr lang="en-US" sz="1400" dirty="0" smtClean="0">
                <a:solidFill>
                  <a:schemeClr val="bg2"/>
                </a:solidFill>
                <a:latin typeface="+mn-lt"/>
                <a:cs typeface="+mn-cs"/>
              </a:rPr>
              <a:t>robots </a:t>
            </a:r>
            <a:r>
              <a:rPr lang="en-US" sz="1400" dirty="0">
                <a:solidFill>
                  <a:schemeClr val="bg2"/>
                </a:solidFill>
                <a:latin typeface="+mn-lt"/>
                <a:cs typeface="+mn-cs"/>
              </a:rPr>
              <a:t>that can work as a part of </a:t>
            </a:r>
            <a:r>
              <a:rPr lang="en-US" sz="1400" dirty="0" smtClean="0">
                <a:solidFill>
                  <a:schemeClr val="bg2"/>
                </a:solidFill>
                <a:latin typeface="+mn-lt"/>
                <a:cs typeface="+mn-cs"/>
              </a:rPr>
              <a:t>land </a:t>
            </a:r>
            <a:r>
              <a:rPr lang="en-US" sz="1400" dirty="0">
                <a:solidFill>
                  <a:schemeClr val="bg2"/>
                </a:solidFill>
                <a:latin typeface="+mn-lt"/>
                <a:cs typeface="+mn-cs"/>
              </a:rPr>
              <a:t>or water transport robots, </a:t>
            </a:r>
            <a:r>
              <a:rPr lang="en-US" sz="1400" dirty="0" smtClean="0">
                <a:solidFill>
                  <a:schemeClr val="bg2"/>
                </a:solidFill>
                <a:latin typeface="+mn-lt"/>
                <a:cs typeface="+mn-cs"/>
              </a:rPr>
              <a:t>unmanned aviation vehicles, </a:t>
            </a:r>
            <a:r>
              <a:rPr lang="en-US" sz="1400" dirty="0">
                <a:solidFill>
                  <a:schemeClr val="bg2"/>
                </a:solidFill>
                <a:latin typeface="+mn-lt"/>
                <a:cs typeface="+mn-cs"/>
              </a:rPr>
              <a:t>and as part of </a:t>
            </a:r>
            <a:r>
              <a:rPr lang="en-US" sz="1400" dirty="0" smtClean="0">
                <a:solidFill>
                  <a:schemeClr val="bg2"/>
                </a:solidFill>
                <a:latin typeface="+mn-lt"/>
                <a:cs typeface="+mn-cs"/>
              </a:rPr>
              <a:t>autonomous </a:t>
            </a:r>
            <a:r>
              <a:rPr lang="en-US" sz="1400" dirty="0">
                <a:solidFill>
                  <a:schemeClr val="bg2"/>
                </a:solidFill>
                <a:latin typeface="+mn-lt"/>
                <a:cs typeface="+mn-cs"/>
              </a:rPr>
              <a:t>planetary robots. The complex is </a:t>
            </a:r>
            <a:r>
              <a:rPr lang="en-US" sz="1400" dirty="0" smtClean="0">
                <a:solidFill>
                  <a:schemeClr val="bg2"/>
                </a:solidFill>
                <a:latin typeface="+mn-lt"/>
                <a:cs typeface="+mn-cs"/>
              </a:rPr>
              <a:t>being created </a:t>
            </a:r>
            <a:r>
              <a:rPr lang="en-US" sz="1400" dirty="0">
                <a:solidFill>
                  <a:schemeClr val="bg2"/>
                </a:solidFill>
                <a:latin typeface="+mn-lt"/>
                <a:cs typeface="+mn-cs"/>
              </a:rPr>
              <a:t>based on </a:t>
            </a:r>
            <a:r>
              <a:rPr lang="en-US" sz="1400" dirty="0" smtClean="0">
                <a:solidFill>
                  <a:schemeClr val="bg2"/>
                </a:solidFill>
                <a:latin typeface="+mn-lt"/>
                <a:cs typeface="+mn-cs"/>
              </a:rPr>
              <a:t>the machine </a:t>
            </a:r>
            <a:r>
              <a:rPr lang="en-US" sz="1400" dirty="0">
                <a:solidFill>
                  <a:schemeClr val="bg2"/>
                </a:solidFill>
                <a:latin typeface="+mn-lt"/>
                <a:cs typeface="+mn-cs"/>
              </a:rPr>
              <a:t>vision technology, SINS and </a:t>
            </a:r>
            <a:r>
              <a:rPr lang="en-US" sz="1400" dirty="0" smtClean="0">
                <a:solidFill>
                  <a:schemeClr val="bg2"/>
                </a:solidFill>
                <a:latin typeface="+mn-lt"/>
                <a:cs typeface="+mn-cs"/>
              </a:rPr>
              <a:t>GLONASS/GPS</a:t>
            </a:r>
            <a:r>
              <a:rPr lang="en-US" sz="1400" dirty="0">
                <a:solidFill>
                  <a:schemeClr val="bg2"/>
                </a:solidFill>
                <a:latin typeface="+mn-lt"/>
                <a:cs typeface="+mn-cs"/>
              </a:rPr>
              <a:t>. </a:t>
            </a:r>
            <a:r>
              <a:rPr lang="en-US" sz="1400" dirty="0" smtClean="0">
                <a:solidFill>
                  <a:schemeClr val="bg2"/>
                </a:solidFill>
                <a:latin typeface="+mn-lt"/>
                <a:cs typeface="+mn-cs"/>
              </a:rPr>
              <a:t>The autopilot will </a:t>
            </a:r>
            <a:r>
              <a:rPr lang="en-US" sz="1400" dirty="0">
                <a:solidFill>
                  <a:schemeClr val="bg2"/>
                </a:solidFill>
                <a:latin typeface="+mn-lt"/>
                <a:cs typeface="+mn-cs"/>
              </a:rPr>
              <a:t>allow the mobile </a:t>
            </a:r>
            <a:r>
              <a:rPr lang="en-US" sz="1400" dirty="0" smtClean="0">
                <a:solidFill>
                  <a:schemeClr val="bg2"/>
                </a:solidFill>
                <a:latin typeface="+mn-lt"/>
                <a:cs typeface="+mn-cs"/>
              </a:rPr>
              <a:t>robot to </a:t>
            </a:r>
            <a:r>
              <a:rPr lang="en-US" sz="1400" dirty="0">
                <a:solidFill>
                  <a:schemeClr val="bg2"/>
                </a:solidFill>
                <a:latin typeface="+mn-lt"/>
                <a:cs typeface="+mn-cs"/>
              </a:rPr>
              <a:t>always know its location and surroundings, as well as calculate the route to a given point </a:t>
            </a:r>
            <a:r>
              <a:rPr lang="en-US" sz="1400" dirty="0" smtClean="0">
                <a:solidFill>
                  <a:schemeClr val="bg2"/>
                </a:solidFill>
                <a:latin typeface="+mn-lt"/>
                <a:cs typeface="+mn-cs"/>
              </a:rPr>
              <a:t>taking into account the static </a:t>
            </a:r>
            <a:r>
              <a:rPr lang="en-US" sz="1400" dirty="0">
                <a:solidFill>
                  <a:schemeClr val="bg2"/>
                </a:solidFill>
                <a:latin typeface="+mn-lt"/>
                <a:cs typeface="+mn-cs"/>
              </a:rPr>
              <a:t>and dynamic obstacles. </a:t>
            </a:r>
            <a:endParaRPr lang="ru-RU" sz="1400" dirty="0">
              <a:solidFill>
                <a:schemeClr val="bg2"/>
              </a:solidFill>
              <a:latin typeface="Arial"/>
              <a:cs typeface="Arial"/>
            </a:endParaRPr>
          </a:p>
        </p:txBody>
      </p:sp>
      <p:sp>
        <p:nvSpPr>
          <p:cNvPr id="12295" name="TextBox 14"/>
          <p:cNvSpPr txBox="1">
            <a:spLocks noChangeArrowheads="1"/>
          </p:cNvSpPr>
          <p:nvPr/>
        </p:nvSpPr>
        <p:spPr bwMode="auto">
          <a:xfrm>
            <a:off x="827088" y="2565400"/>
            <a:ext cx="7848600" cy="368300"/>
          </a:xfrm>
          <a:prstGeom prst="rect">
            <a:avLst/>
          </a:prstGeom>
          <a:solidFill>
            <a:srgbClr val="FF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b="1" dirty="0" smtClean="0">
                <a:solidFill>
                  <a:srgbClr val="FFFFFF"/>
                </a:solidFill>
                <a:latin typeface="Arial" pitchFamily="34" charset="0"/>
              </a:rPr>
              <a:t>Essence </a:t>
            </a:r>
            <a:r>
              <a:rPr lang="en-US" altLang="en-US" b="1" dirty="0">
                <a:solidFill>
                  <a:srgbClr val="FFFFFF"/>
                </a:solidFill>
                <a:latin typeface="Arial" pitchFamily="34" charset="0"/>
              </a:rPr>
              <a:t>of </a:t>
            </a:r>
            <a:r>
              <a:rPr lang="en-US" altLang="en-US" b="1" dirty="0" smtClean="0">
                <a:solidFill>
                  <a:srgbClr val="FFFFFF"/>
                </a:solidFill>
                <a:latin typeface="Arial" pitchFamily="34" charset="0"/>
              </a:rPr>
              <a:t>the innovation</a:t>
            </a:r>
            <a:endParaRPr lang="ru-RU" altLang="en-US" b="1" dirty="0">
              <a:solidFill>
                <a:srgbClr val="FFFFFF"/>
              </a:solidFill>
              <a:latin typeface="Arial" pitchFamily="34" charset="0"/>
            </a:endParaRPr>
          </a:p>
        </p:txBody>
      </p:sp>
      <p:sp>
        <p:nvSpPr>
          <p:cNvPr id="17" name="Rectangle 10"/>
          <p:cNvSpPr/>
          <p:nvPr/>
        </p:nvSpPr>
        <p:spPr>
          <a:xfrm>
            <a:off x="966788" y="4949825"/>
            <a:ext cx="7839075" cy="523875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2">
                <a:lumMod val="95000"/>
              </a:schemeClr>
            </a:solidFill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accent1"/>
                </a:solidFill>
                <a:latin typeface="+mn-lt"/>
                <a:cs typeface="+mn-cs"/>
              </a:rPr>
              <a:t>The project uses the achievements of its founders in the field of </a:t>
            </a:r>
            <a:r>
              <a:rPr lang="en-US" sz="1400" dirty="0" smtClean="0">
                <a:solidFill>
                  <a:schemeClr val="accent1"/>
                </a:solidFill>
                <a:latin typeface="+mn-lt"/>
                <a:cs typeface="+mn-cs"/>
              </a:rPr>
              <a:t>machine </a:t>
            </a:r>
            <a:r>
              <a:rPr lang="en-US" sz="1400" dirty="0">
                <a:solidFill>
                  <a:schemeClr val="accent1"/>
                </a:solidFill>
                <a:latin typeface="+mn-lt"/>
                <a:cs typeface="+mn-cs"/>
              </a:rPr>
              <a:t>vision and pattern recognition, </a:t>
            </a:r>
            <a:r>
              <a:rPr lang="en-US" sz="1400" dirty="0" smtClean="0">
                <a:solidFill>
                  <a:schemeClr val="accent1"/>
                </a:solidFill>
                <a:latin typeface="+mn-lt"/>
                <a:cs typeface="+mn-cs"/>
              </a:rPr>
              <a:t>as well as </a:t>
            </a:r>
            <a:r>
              <a:rPr lang="en-US" sz="1400" dirty="0">
                <a:solidFill>
                  <a:schemeClr val="accent1"/>
                </a:solidFill>
                <a:latin typeface="+mn-lt"/>
                <a:cs typeface="+mn-cs"/>
              </a:rPr>
              <a:t>building telemetry and autonomous computing systems.</a:t>
            </a:r>
            <a:endParaRPr lang="ru-RU" sz="1400" dirty="0">
              <a:solidFill>
                <a:schemeClr val="accent1"/>
              </a:solidFill>
              <a:latin typeface="Arial"/>
              <a:cs typeface="Arial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890588" y="6073775"/>
            <a:ext cx="7839075" cy="523875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 smtClean="0">
                <a:solidFill>
                  <a:srgbClr val="FFFFFF"/>
                </a:solidFill>
                <a:latin typeface="+mn-lt"/>
                <a:cs typeface="+mn-cs"/>
              </a:rPr>
              <a:t>The foreign robotics market </a:t>
            </a:r>
            <a:r>
              <a:rPr lang="en-US" sz="1400" dirty="0">
                <a:solidFill>
                  <a:srgbClr val="FFFFFF"/>
                </a:solidFill>
                <a:latin typeface="+mn-lt"/>
                <a:cs typeface="+mn-cs"/>
              </a:rPr>
              <a:t>has been steadily growing. According to the </a:t>
            </a:r>
            <a:r>
              <a:rPr lang="en-US" sz="1400" dirty="0" smtClean="0">
                <a:solidFill>
                  <a:srgbClr val="FFFFFF"/>
                </a:solidFill>
                <a:latin typeface="+mn-lt"/>
                <a:cs typeface="+mn-cs"/>
              </a:rPr>
              <a:t>Japan Robot Association’s </a:t>
            </a:r>
            <a:r>
              <a:rPr lang="en-US" sz="1400" dirty="0" smtClean="0">
                <a:solidFill>
                  <a:srgbClr val="FFFFFF"/>
                </a:solidFill>
              </a:rPr>
              <a:t>forecast</a:t>
            </a:r>
            <a:r>
              <a:rPr lang="en-US" sz="1400" dirty="0" smtClean="0">
                <a:solidFill>
                  <a:srgbClr val="FFFFFF"/>
                </a:solidFill>
                <a:latin typeface="+mn-lt"/>
                <a:cs typeface="+mn-cs"/>
              </a:rPr>
              <a:t>, by 2025, </a:t>
            </a:r>
            <a:r>
              <a:rPr lang="en-US" sz="1400" dirty="0">
                <a:solidFill>
                  <a:srgbClr val="FFFFFF"/>
                </a:solidFill>
                <a:latin typeface="+mn-lt"/>
                <a:cs typeface="+mn-cs"/>
              </a:rPr>
              <a:t>the </a:t>
            </a:r>
            <a:r>
              <a:rPr lang="en-US" sz="1400" dirty="0" smtClean="0">
                <a:solidFill>
                  <a:srgbClr val="FFFFFF"/>
                </a:solidFill>
                <a:latin typeface="+mn-lt"/>
                <a:cs typeface="+mn-cs"/>
              </a:rPr>
              <a:t>world’s overall robotics market will </a:t>
            </a:r>
            <a:r>
              <a:rPr lang="en-US" sz="1400" dirty="0">
                <a:solidFill>
                  <a:srgbClr val="FFFFFF"/>
                </a:solidFill>
                <a:latin typeface="+mn-lt"/>
                <a:cs typeface="+mn-cs"/>
              </a:rPr>
              <a:t>reach 66.4 billion </a:t>
            </a:r>
            <a:r>
              <a:rPr lang="en-US" sz="1400" dirty="0" smtClean="0">
                <a:solidFill>
                  <a:srgbClr val="FFFFFF"/>
                </a:solidFill>
                <a:latin typeface="+mn-lt"/>
                <a:cs typeface="+mn-cs"/>
              </a:rPr>
              <a:t>dollars</a:t>
            </a:r>
            <a:endParaRPr lang="ru-RU" sz="1400" dirty="0">
              <a:solidFill>
                <a:srgbClr val="FFFFFF"/>
              </a:solidFill>
              <a:latin typeface="+mn-lt"/>
              <a:cs typeface="+mn-cs"/>
            </a:endParaRPr>
          </a:p>
        </p:txBody>
      </p:sp>
      <p:sp>
        <p:nvSpPr>
          <p:cNvPr id="12298" name="TextBox 18"/>
          <p:cNvSpPr txBox="1">
            <a:spLocks noChangeArrowheads="1"/>
          </p:cNvSpPr>
          <p:nvPr/>
        </p:nvSpPr>
        <p:spPr bwMode="auto">
          <a:xfrm>
            <a:off x="827088" y="5724525"/>
            <a:ext cx="7848600" cy="368300"/>
          </a:xfrm>
          <a:prstGeom prst="rect">
            <a:avLst/>
          </a:prstGeom>
          <a:solidFill>
            <a:srgbClr val="FF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b="1" dirty="0" smtClean="0">
                <a:solidFill>
                  <a:srgbClr val="FFFFFF"/>
                </a:solidFill>
                <a:latin typeface="Arial" pitchFamily="34" charset="0"/>
              </a:rPr>
              <a:t>Market</a:t>
            </a:r>
            <a:r>
              <a:rPr lang="en-GB" altLang="en-US" b="1" dirty="0" smtClean="0">
                <a:solidFill>
                  <a:srgbClr val="FFFFFF"/>
                </a:solidFill>
                <a:latin typeface="Arial" pitchFamily="34" charset="0"/>
              </a:rPr>
              <a:t> and </a:t>
            </a:r>
            <a:r>
              <a:rPr lang="en-US" altLang="en-US" b="1" dirty="0" smtClean="0">
                <a:solidFill>
                  <a:srgbClr val="FFFFFF"/>
                </a:solidFill>
                <a:latin typeface="Arial" pitchFamily="34" charset="0"/>
              </a:rPr>
              <a:t>application</a:t>
            </a:r>
            <a:endParaRPr lang="ru-RU" altLang="en-US" b="1" dirty="0">
              <a:solidFill>
                <a:srgbClr val="FFFFFF"/>
              </a:solidFill>
              <a:latin typeface="Arial" pitchFamily="34" charset="0"/>
            </a:endParaRPr>
          </a:p>
        </p:txBody>
      </p:sp>
      <p:sp>
        <p:nvSpPr>
          <p:cNvPr id="12299" name="TextBox 19"/>
          <p:cNvSpPr txBox="1">
            <a:spLocks noChangeArrowheads="1"/>
          </p:cNvSpPr>
          <p:nvPr/>
        </p:nvSpPr>
        <p:spPr bwMode="auto">
          <a:xfrm>
            <a:off x="838200" y="4581525"/>
            <a:ext cx="7837488" cy="368300"/>
          </a:xfrm>
          <a:prstGeom prst="rect">
            <a:avLst/>
          </a:prstGeom>
          <a:solidFill>
            <a:srgbClr val="FF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b="1" dirty="0">
                <a:solidFill>
                  <a:srgbClr val="FFFFFF"/>
                </a:solidFill>
                <a:latin typeface="Arial" pitchFamily="34" charset="0"/>
              </a:rPr>
              <a:t>Main advantages</a:t>
            </a:r>
            <a:endParaRPr lang="ru-RU" altLang="en-US" b="1">
              <a:solidFill>
                <a:srgbClr val="FFFFFF"/>
              </a:solidFill>
              <a:latin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11188" y="549275"/>
            <a:ext cx="865187" cy="230188"/>
          </a:xfrm>
          <a:prstGeom prst="rect">
            <a:avLst/>
          </a:prstGeom>
          <a:solidFill>
            <a:srgbClr val="CCFF33"/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b="1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Skolkovo</a:t>
            </a:r>
            <a:endParaRPr lang="ru-RU" sz="900" b="1" dirty="0">
              <a:solidFill>
                <a:schemeClr val="bg1">
                  <a:lumMod val="50000"/>
                </a:schemeClr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1606550" y="107950"/>
            <a:ext cx="6494463" cy="70485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2400" dirty="0" err="1"/>
              <a:t>SmS</a:t>
            </a:r>
            <a:r>
              <a:rPr lang="en-US" sz="2400" dirty="0"/>
              <a:t> </a:t>
            </a:r>
            <a:r>
              <a:rPr lang="en-US" sz="2400" dirty="0" err="1" smtClean="0"/>
              <a:t>tenzotherm</a:t>
            </a:r>
            <a:r>
              <a:rPr lang="en-US" sz="2400" dirty="0" smtClean="0"/>
              <a:t> </a:t>
            </a:r>
            <a:r>
              <a:rPr lang="en-US" sz="2400" dirty="0"/>
              <a:t>Rus</a:t>
            </a:r>
            <a:endParaRPr lang="ru-RU" sz="2200" dirty="0"/>
          </a:p>
        </p:txBody>
      </p:sp>
      <p:pic>
        <p:nvPicPr>
          <p:cNvPr id="13315" name="Picture 3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7775" y="44450"/>
            <a:ext cx="623888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Rectangle 9"/>
          <p:cNvSpPr/>
          <p:nvPr/>
        </p:nvSpPr>
        <p:spPr>
          <a:xfrm>
            <a:off x="779463" y="1036638"/>
            <a:ext cx="5880100" cy="954087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 err="1">
                <a:latin typeface="Arial"/>
                <a:cs typeface="Arial"/>
              </a:rPr>
              <a:t>SmS</a:t>
            </a:r>
            <a:r>
              <a:rPr lang="en-US" sz="1400" b="1" dirty="0">
                <a:latin typeface="Arial"/>
                <a:cs typeface="Arial"/>
              </a:rPr>
              <a:t> </a:t>
            </a:r>
            <a:r>
              <a:rPr lang="en-US" sz="1400" b="1" dirty="0" err="1" smtClean="0">
                <a:latin typeface="Arial"/>
                <a:cs typeface="Arial"/>
              </a:rPr>
              <a:t>tenzotherm</a:t>
            </a:r>
            <a:r>
              <a:rPr lang="en-US" sz="1400" b="1" dirty="0" smtClean="0">
                <a:latin typeface="Arial"/>
                <a:cs typeface="Arial"/>
              </a:rPr>
              <a:t> </a:t>
            </a:r>
            <a:r>
              <a:rPr lang="en-US" sz="1400" b="1" dirty="0" err="1">
                <a:latin typeface="Arial"/>
                <a:cs typeface="Arial"/>
              </a:rPr>
              <a:t>Rus</a:t>
            </a:r>
            <a:r>
              <a:rPr lang="en-US" sz="1400" b="1" dirty="0">
                <a:latin typeface="Arial"/>
                <a:cs typeface="Arial"/>
              </a:rPr>
              <a:t> </a:t>
            </a:r>
            <a:r>
              <a:rPr lang="en-US" sz="1400" b="1" dirty="0" smtClean="0">
                <a:latin typeface="Arial"/>
                <a:cs typeface="Arial"/>
              </a:rPr>
              <a:t>has received </a:t>
            </a:r>
            <a:r>
              <a:rPr lang="en-US" sz="1400" b="1" dirty="0">
                <a:latin typeface="Arial"/>
                <a:cs typeface="Arial"/>
              </a:rPr>
              <a:t>a patent for </a:t>
            </a:r>
            <a:r>
              <a:rPr lang="en-US" sz="1400" b="1" dirty="0" smtClean="0">
                <a:latin typeface="Arial"/>
                <a:cs typeface="Arial"/>
              </a:rPr>
              <a:t>its Cooling Multilayer Structure.</a:t>
            </a:r>
            <a:endParaRPr lang="en-US" sz="1400" b="1" dirty="0">
              <a:latin typeface="Arial"/>
              <a:cs typeface="Arial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latin typeface="+mn-lt"/>
                <a:cs typeface="+mn-cs"/>
              </a:rPr>
              <a:t>The priority date of the patent for utility model number 131238 </a:t>
            </a:r>
            <a:r>
              <a:rPr lang="en-US" sz="1400" dirty="0" smtClean="0">
                <a:latin typeface="+mn-lt"/>
                <a:cs typeface="+mn-cs"/>
              </a:rPr>
              <a:t>"Cooling Multilayer Structure" </a:t>
            </a:r>
            <a:r>
              <a:rPr lang="en-US" sz="1400" dirty="0">
                <a:latin typeface="+mn-lt"/>
                <a:cs typeface="+mn-cs"/>
              </a:rPr>
              <a:t>is 31.01.2013.</a:t>
            </a:r>
            <a:endParaRPr lang="ru-RU" sz="1400" dirty="0">
              <a:solidFill>
                <a:schemeClr val="bg1">
                  <a:lumMod val="25000"/>
                </a:schemeClr>
              </a:solidFill>
              <a:latin typeface="+mn-lt"/>
              <a:cs typeface="Arial"/>
            </a:endParaRPr>
          </a:p>
        </p:txBody>
      </p:sp>
      <p:sp>
        <p:nvSpPr>
          <p:cNvPr id="13" name="Rectangle 10"/>
          <p:cNvSpPr/>
          <p:nvPr/>
        </p:nvSpPr>
        <p:spPr>
          <a:xfrm>
            <a:off x="838200" y="2708275"/>
            <a:ext cx="7854950" cy="523875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2">
                <a:lumMod val="95000"/>
              </a:schemeClr>
            </a:solidFill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 err="1">
                <a:solidFill>
                  <a:schemeClr val="bg2"/>
                </a:solidFill>
                <a:latin typeface="+mn-lt"/>
                <a:cs typeface="+mn-cs"/>
              </a:rPr>
              <a:t>SmS</a:t>
            </a:r>
            <a:r>
              <a:rPr lang="en-US" sz="1400" dirty="0">
                <a:solidFill>
                  <a:schemeClr val="bg2"/>
                </a:solidFill>
                <a:latin typeface="+mn-lt"/>
                <a:cs typeface="+mn-cs"/>
              </a:rPr>
              <a:t> </a:t>
            </a:r>
            <a:r>
              <a:rPr lang="en-US" sz="1400" dirty="0" err="1" smtClean="0">
                <a:solidFill>
                  <a:schemeClr val="bg2"/>
                </a:solidFill>
                <a:latin typeface="+mn-lt"/>
                <a:cs typeface="+mn-cs"/>
              </a:rPr>
              <a:t>tenzotherm</a:t>
            </a:r>
            <a:r>
              <a:rPr lang="en-US" sz="1400" dirty="0" smtClean="0">
                <a:solidFill>
                  <a:schemeClr val="bg2"/>
                </a:solidFill>
                <a:latin typeface="+mn-lt"/>
                <a:cs typeface="+mn-cs"/>
              </a:rPr>
              <a:t> </a:t>
            </a:r>
            <a:r>
              <a:rPr lang="en-US" sz="1400" dirty="0">
                <a:solidFill>
                  <a:schemeClr val="bg2"/>
                </a:solidFill>
                <a:latin typeface="+mn-lt"/>
                <a:cs typeface="+mn-cs"/>
              </a:rPr>
              <a:t>Rus is a subsidiary of the German </a:t>
            </a:r>
            <a:r>
              <a:rPr lang="en-US" sz="1400" dirty="0" err="1">
                <a:solidFill>
                  <a:schemeClr val="bg2"/>
                </a:solidFill>
                <a:latin typeface="+mn-lt"/>
                <a:cs typeface="+mn-cs"/>
              </a:rPr>
              <a:t>SmS</a:t>
            </a:r>
            <a:r>
              <a:rPr lang="en-US" sz="1400" dirty="0">
                <a:solidFill>
                  <a:schemeClr val="bg2"/>
                </a:solidFill>
                <a:latin typeface="+mn-lt"/>
                <a:cs typeface="+mn-cs"/>
              </a:rPr>
              <a:t> </a:t>
            </a:r>
            <a:r>
              <a:rPr lang="en-US" sz="1400" dirty="0" err="1" smtClean="0">
                <a:solidFill>
                  <a:schemeClr val="bg2"/>
                </a:solidFill>
                <a:latin typeface="+mn-lt"/>
                <a:cs typeface="+mn-cs"/>
              </a:rPr>
              <a:t>tenzotherm</a:t>
            </a:r>
            <a:r>
              <a:rPr lang="en-US" sz="1400" dirty="0" smtClean="0">
                <a:solidFill>
                  <a:schemeClr val="bg2"/>
                </a:solidFill>
                <a:latin typeface="+mn-lt"/>
                <a:cs typeface="+mn-cs"/>
              </a:rPr>
              <a:t> </a:t>
            </a:r>
            <a:r>
              <a:rPr lang="en-US" sz="1400" dirty="0">
                <a:solidFill>
                  <a:schemeClr val="bg2"/>
                </a:solidFill>
                <a:latin typeface="+mn-lt"/>
                <a:cs typeface="+mn-cs"/>
              </a:rPr>
              <a:t>GmbH, which operates in the field of research, development, production and sales of load cells and thermoelectric devices of samarium </a:t>
            </a:r>
            <a:r>
              <a:rPr lang="en-US" sz="1400" dirty="0" smtClean="0">
                <a:solidFill>
                  <a:schemeClr val="bg2"/>
                </a:solidFill>
                <a:latin typeface="+mn-lt"/>
                <a:cs typeface="+mn-cs"/>
              </a:rPr>
              <a:t>sulfide.</a:t>
            </a:r>
            <a:endParaRPr lang="ru-RU" sz="1400" dirty="0">
              <a:solidFill>
                <a:schemeClr val="bg2"/>
              </a:solidFill>
              <a:latin typeface="Arial"/>
              <a:cs typeface="Arial"/>
            </a:endParaRPr>
          </a:p>
        </p:txBody>
      </p:sp>
      <p:sp>
        <p:nvSpPr>
          <p:cNvPr id="13318" name="TextBox 13"/>
          <p:cNvSpPr txBox="1">
            <a:spLocks noChangeArrowheads="1"/>
          </p:cNvSpPr>
          <p:nvPr/>
        </p:nvSpPr>
        <p:spPr bwMode="auto">
          <a:xfrm>
            <a:off x="838200" y="2349500"/>
            <a:ext cx="7854950" cy="368300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dirty="0">
                <a:solidFill>
                  <a:schemeClr val="bg2"/>
                </a:solidFill>
                <a:latin typeface="Arial" pitchFamily="34" charset="0"/>
              </a:rPr>
              <a:t>About the company</a:t>
            </a:r>
            <a:endParaRPr lang="ru-RU" altLang="en-US">
              <a:solidFill>
                <a:schemeClr val="bg2"/>
              </a:solidFill>
              <a:latin typeface="Arial" pitchFamily="34" charset="0"/>
            </a:endParaRPr>
          </a:p>
        </p:txBody>
      </p:sp>
      <p:sp>
        <p:nvSpPr>
          <p:cNvPr id="13319" name="TextBox 14"/>
          <p:cNvSpPr txBox="1">
            <a:spLocks noChangeArrowheads="1"/>
          </p:cNvSpPr>
          <p:nvPr/>
        </p:nvSpPr>
        <p:spPr bwMode="auto">
          <a:xfrm>
            <a:off x="803275" y="3594100"/>
            <a:ext cx="7889875" cy="369888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dirty="0" smtClean="0">
                <a:solidFill>
                  <a:schemeClr val="bg2"/>
                </a:solidFill>
                <a:latin typeface="Arial" pitchFamily="34" charset="0"/>
              </a:rPr>
              <a:t>Essence of the innovation</a:t>
            </a:r>
            <a:endParaRPr lang="ru-RU" altLang="en-US" dirty="0">
              <a:solidFill>
                <a:schemeClr val="bg2"/>
              </a:solidFill>
              <a:latin typeface="Arial" pitchFamily="34" charset="0"/>
            </a:endParaRPr>
          </a:p>
        </p:txBody>
      </p:sp>
      <p:sp>
        <p:nvSpPr>
          <p:cNvPr id="16" name="Rectangle 10"/>
          <p:cNvSpPr/>
          <p:nvPr/>
        </p:nvSpPr>
        <p:spPr>
          <a:xfrm>
            <a:off x="838200" y="3987800"/>
            <a:ext cx="7889875" cy="1169988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2">
                <a:lumMod val="95000"/>
              </a:schemeClr>
            </a:solidFill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accent1"/>
                </a:solidFill>
                <a:latin typeface="+mn-lt"/>
                <a:cs typeface="+mn-cs"/>
              </a:rPr>
              <a:t>The main objective of the project is to develop primary semiconductor converters </a:t>
            </a:r>
            <a:r>
              <a:rPr lang="en-US" sz="1400" dirty="0" smtClean="0">
                <a:solidFill>
                  <a:schemeClr val="accent1"/>
                </a:solidFill>
                <a:latin typeface="+mn-lt"/>
                <a:cs typeface="+mn-cs"/>
              </a:rPr>
              <a:t>based on the rare-earth </a:t>
            </a:r>
            <a:r>
              <a:rPr lang="en-US" sz="1400" dirty="0">
                <a:solidFill>
                  <a:schemeClr val="accent1"/>
                </a:solidFill>
                <a:latin typeface="+mn-lt"/>
                <a:cs typeface="+mn-cs"/>
              </a:rPr>
              <a:t>semiconductor SmS. The main </a:t>
            </a:r>
            <a:r>
              <a:rPr lang="en-US" sz="1400" dirty="0" smtClean="0">
                <a:solidFill>
                  <a:schemeClr val="accent1"/>
                </a:solidFill>
                <a:latin typeface="+mn-lt"/>
                <a:cs typeface="+mn-cs"/>
              </a:rPr>
              <a:t>areas of the activities</a:t>
            </a:r>
            <a:r>
              <a:rPr lang="en-US" sz="1400" dirty="0">
                <a:solidFill>
                  <a:schemeClr val="accent1"/>
                </a:solidFill>
                <a:latin typeface="+mn-lt"/>
                <a:cs typeface="+mn-cs"/>
              </a:rPr>
              <a:t>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accent1"/>
                </a:solidFill>
                <a:latin typeface="+mn-lt"/>
                <a:cs typeface="+mn-cs"/>
              </a:rPr>
              <a:t>1) Creation of a thermoelectric </a:t>
            </a:r>
            <a:r>
              <a:rPr lang="en-US" sz="1400" dirty="0" smtClean="0">
                <a:solidFill>
                  <a:schemeClr val="accent1"/>
                </a:solidFill>
                <a:latin typeface="+mn-lt"/>
                <a:cs typeface="+mn-cs"/>
              </a:rPr>
              <a:t>generator </a:t>
            </a:r>
            <a:r>
              <a:rPr lang="en-US" sz="1400" dirty="0">
                <a:solidFill>
                  <a:schemeClr val="accent1"/>
                </a:solidFill>
                <a:latin typeface="+mn-lt"/>
                <a:cs typeface="+mn-cs"/>
              </a:rPr>
              <a:t>operating at a uniform heating;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accent1"/>
                </a:solidFill>
                <a:latin typeface="+mn-lt"/>
                <a:cs typeface="+mn-cs"/>
              </a:rPr>
              <a:t>2) Thermoelectric cooler;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accent1"/>
                </a:solidFill>
                <a:latin typeface="+mn-lt"/>
                <a:cs typeface="+mn-cs"/>
              </a:rPr>
              <a:t>3) Strain </a:t>
            </a:r>
            <a:r>
              <a:rPr lang="en-US" sz="1400" dirty="0" smtClean="0">
                <a:solidFill>
                  <a:schemeClr val="accent1"/>
                </a:solidFill>
                <a:latin typeface="+mn-lt"/>
                <a:cs typeface="+mn-cs"/>
              </a:rPr>
              <a:t>gages </a:t>
            </a:r>
            <a:r>
              <a:rPr lang="en-US" sz="1400" dirty="0">
                <a:solidFill>
                  <a:schemeClr val="accent1"/>
                </a:solidFill>
                <a:latin typeface="+mn-lt"/>
                <a:cs typeface="+mn-cs"/>
              </a:rPr>
              <a:t>surpassing all known solutions in the field </a:t>
            </a:r>
            <a:r>
              <a:rPr lang="en-US" sz="1400" dirty="0" smtClean="0">
                <a:solidFill>
                  <a:schemeClr val="accent1"/>
                </a:solidFill>
                <a:latin typeface="+mn-lt"/>
                <a:cs typeface="+mn-cs"/>
              </a:rPr>
              <a:t>in terms of their performance characteristics. </a:t>
            </a:r>
            <a:endParaRPr lang="en-US" sz="1400" dirty="0">
              <a:solidFill>
                <a:schemeClr val="accent1"/>
              </a:solidFill>
              <a:latin typeface="+mn-lt"/>
              <a:cs typeface="+mn-cs"/>
            </a:endParaRPr>
          </a:p>
        </p:txBody>
      </p:sp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804248" y="980729"/>
            <a:ext cx="1800200" cy="108293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sp>
        <p:nvSpPr>
          <p:cNvPr id="13322" name="TextBox 17"/>
          <p:cNvSpPr txBox="1">
            <a:spLocks noChangeArrowheads="1"/>
          </p:cNvSpPr>
          <p:nvPr/>
        </p:nvSpPr>
        <p:spPr bwMode="auto">
          <a:xfrm>
            <a:off x="844550" y="5600700"/>
            <a:ext cx="7889875" cy="369888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dirty="0">
                <a:solidFill>
                  <a:schemeClr val="bg2"/>
                </a:solidFill>
                <a:latin typeface="Arial" pitchFamily="34" charset="0"/>
              </a:rPr>
              <a:t>Market</a:t>
            </a:r>
            <a:endParaRPr lang="ru-RU" altLang="en-US">
              <a:solidFill>
                <a:schemeClr val="bg2"/>
              </a:solidFill>
              <a:latin typeface="Arial" pitchFamily="34" charset="0"/>
            </a:endParaRPr>
          </a:p>
        </p:txBody>
      </p:sp>
      <p:sp>
        <p:nvSpPr>
          <p:cNvPr id="19" name="Rectangle 10"/>
          <p:cNvSpPr/>
          <p:nvPr/>
        </p:nvSpPr>
        <p:spPr>
          <a:xfrm>
            <a:off x="838200" y="5949950"/>
            <a:ext cx="7889875" cy="738664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2">
                <a:lumMod val="95000"/>
              </a:schemeClr>
            </a:solidFill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 err="1">
                <a:solidFill>
                  <a:schemeClr val="bg2"/>
                </a:solidFill>
                <a:latin typeface="+mn-lt"/>
                <a:cs typeface="+mn-cs"/>
              </a:rPr>
              <a:t>SmS</a:t>
            </a:r>
            <a:r>
              <a:rPr lang="en-US" sz="1400" dirty="0">
                <a:solidFill>
                  <a:schemeClr val="bg2"/>
                </a:solidFill>
                <a:latin typeface="+mn-lt"/>
                <a:cs typeface="+mn-cs"/>
              </a:rPr>
              <a:t> </a:t>
            </a:r>
            <a:r>
              <a:rPr lang="en-US" sz="1400" dirty="0" err="1" smtClean="0">
                <a:solidFill>
                  <a:schemeClr val="bg2"/>
                </a:solidFill>
                <a:latin typeface="+mn-lt"/>
                <a:cs typeface="+mn-cs"/>
              </a:rPr>
              <a:t>tenzotherm</a:t>
            </a:r>
            <a:r>
              <a:rPr lang="en-US" sz="1400" dirty="0" smtClean="0">
                <a:solidFill>
                  <a:schemeClr val="bg2"/>
                </a:solidFill>
                <a:latin typeface="+mn-lt"/>
                <a:cs typeface="+mn-cs"/>
              </a:rPr>
              <a:t> </a:t>
            </a:r>
            <a:r>
              <a:rPr lang="en-US" sz="1400" dirty="0">
                <a:solidFill>
                  <a:schemeClr val="bg2"/>
                </a:solidFill>
                <a:latin typeface="+mn-lt"/>
                <a:cs typeface="+mn-cs"/>
              </a:rPr>
              <a:t>GmbH will start </a:t>
            </a:r>
            <a:r>
              <a:rPr lang="en-US" sz="1400" dirty="0" smtClean="0">
                <a:solidFill>
                  <a:schemeClr val="bg2"/>
                </a:solidFill>
                <a:latin typeface="+mn-lt"/>
                <a:cs typeface="+mn-cs"/>
              </a:rPr>
              <a:t>selling </a:t>
            </a:r>
            <a:r>
              <a:rPr lang="en-US" sz="1400" dirty="0">
                <a:solidFill>
                  <a:schemeClr val="bg2"/>
                </a:solidFill>
                <a:latin typeface="+mn-lt"/>
                <a:cs typeface="+mn-cs"/>
              </a:rPr>
              <a:t>load cells in </a:t>
            </a:r>
            <a:r>
              <a:rPr lang="en-US" sz="1400" dirty="0" smtClean="0">
                <a:solidFill>
                  <a:schemeClr val="bg2"/>
                </a:solidFill>
                <a:latin typeface="+mn-lt"/>
                <a:cs typeface="+mn-cs"/>
              </a:rPr>
              <a:t>mid-2013, </a:t>
            </a:r>
            <a:r>
              <a:rPr lang="en-US" sz="1400" dirty="0">
                <a:solidFill>
                  <a:schemeClr val="bg2"/>
                </a:solidFill>
                <a:latin typeface="+mn-lt"/>
                <a:cs typeface="+mn-cs"/>
              </a:rPr>
              <a:t>and </a:t>
            </a:r>
            <a:r>
              <a:rPr lang="en-US" sz="1400" dirty="0" smtClean="0">
                <a:solidFill>
                  <a:schemeClr val="bg2"/>
                </a:solidFill>
                <a:latin typeface="+mn-lt"/>
                <a:cs typeface="+mn-cs"/>
              </a:rPr>
              <a:t>it is planning </a:t>
            </a:r>
            <a:r>
              <a:rPr lang="en-US" sz="1400" dirty="0">
                <a:solidFill>
                  <a:schemeClr val="bg2"/>
                </a:solidFill>
                <a:latin typeface="+mn-lt"/>
                <a:cs typeface="+mn-cs"/>
              </a:rPr>
              <a:t>to </a:t>
            </a:r>
            <a:r>
              <a:rPr lang="en-US" sz="1400" dirty="0" smtClean="0">
                <a:solidFill>
                  <a:schemeClr val="bg2"/>
                </a:solidFill>
                <a:latin typeface="+mn-lt"/>
                <a:cs typeface="+mn-cs"/>
              </a:rPr>
              <a:t>operate at full </a:t>
            </a:r>
            <a:r>
              <a:rPr lang="en-US" sz="1400" dirty="0">
                <a:solidFill>
                  <a:schemeClr val="bg2"/>
                </a:solidFill>
                <a:latin typeface="+mn-lt"/>
                <a:cs typeface="+mn-cs"/>
              </a:rPr>
              <a:t>capacity by the end of 2014. By this time, it is expected that </a:t>
            </a:r>
            <a:r>
              <a:rPr lang="en-US" sz="1400" dirty="0" smtClean="0">
                <a:solidFill>
                  <a:schemeClr val="bg2"/>
                </a:solidFill>
                <a:latin typeface="+mn-lt"/>
                <a:cs typeface="+mn-cs"/>
              </a:rPr>
              <a:t>the company’s </a:t>
            </a:r>
            <a:r>
              <a:rPr lang="en-US" sz="1400" dirty="0">
                <a:solidFill>
                  <a:schemeClr val="bg2"/>
                </a:solidFill>
                <a:latin typeface="+mn-lt"/>
                <a:cs typeface="+mn-cs"/>
              </a:rPr>
              <a:t>gross profit from the pilot line will have </a:t>
            </a:r>
            <a:r>
              <a:rPr lang="en-US" sz="1400" dirty="0" smtClean="0">
                <a:solidFill>
                  <a:schemeClr val="bg2"/>
                </a:solidFill>
                <a:latin typeface="+mn-lt"/>
                <a:cs typeface="+mn-cs"/>
              </a:rPr>
              <a:t>reached $5M</a:t>
            </a:r>
            <a:r>
              <a:rPr lang="en-US" sz="1400" dirty="0">
                <a:solidFill>
                  <a:schemeClr val="bg2"/>
                </a:solidFill>
                <a:latin typeface="+mn-lt"/>
                <a:cs typeface="+mn-cs"/>
              </a:rPr>
              <a:t>.</a:t>
            </a:r>
            <a:endParaRPr lang="ru-RU" sz="1400" dirty="0">
              <a:solidFill>
                <a:schemeClr val="bg2"/>
              </a:solidFill>
              <a:latin typeface="Arial"/>
              <a:cs typeface="Arial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11188" y="549275"/>
            <a:ext cx="865187" cy="230188"/>
          </a:xfrm>
          <a:prstGeom prst="rect">
            <a:avLst/>
          </a:prstGeom>
          <a:solidFill>
            <a:srgbClr val="CCFF33"/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b="1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Skolkovo</a:t>
            </a:r>
            <a:endParaRPr lang="ru-RU" sz="900" b="1" dirty="0">
              <a:solidFill>
                <a:schemeClr val="bg1">
                  <a:lumMod val="50000"/>
                </a:schemeClr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1606550" y="107950"/>
            <a:ext cx="6494463" cy="70485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err="1" smtClean="0"/>
              <a:t>Kuzbass</a:t>
            </a:r>
            <a:r>
              <a:rPr lang="en-US" dirty="0" smtClean="0"/>
              <a:t> Sorbent</a:t>
            </a:r>
            <a:endParaRPr lang="ru-RU" dirty="0"/>
          </a:p>
        </p:txBody>
      </p:sp>
      <p:sp>
        <p:nvSpPr>
          <p:cNvPr id="4" name="Rectangle 31"/>
          <p:cNvSpPr/>
          <p:nvPr/>
        </p:nvSpPr>
        <p:spPr>
          <a:xfrm>
            <a:off x="711200" y="2481263"/>
            <a:ext cx="4984750" cy="1074737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Rectangle 9"/>
          <p:cNvSpPr/>
          <p:nvPr/>
        </p:nvSpPr>
        <p:spPr>
          <a:xfrm>
            <a:off x="792163" y="1073150"/>
            <a:ext cx="6275387" cy="954088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 smtClean="0">
                <a:latin typeface="Arial"/>
                <a:cs typeface="Arial"/>
              </a:rPr>
              <a:t>The </a:t>
            </a:r>
            <a:r>
              <a:rPr lang="en-US" sz="1400" b="1" dirty="0" err="1" smtClean="0">
                <a:latin typeface="Arial"/>
                <a:cs typeface="Arial"/>
              </a:rPr>
              <a:t>Kuzbass</a:t>
            </a:r>
            <a:r>
              <a:rPr lang="en-US" sz="1400" b="1" dirty="0" smtClean="0">
                <a:latin typeface="Arial"/>
                <a:cs typeface="Arial"/>
              </a:rPr>
              <a:t> Sorbent project received the AAA </a:t>
            </a:r>
            <a:r>
              <a:rPr lang="en-US" sz="1400" b="1" dirty="0">
                <a:latin typeface="Arial"/>
                <a:cs typeface="Arial"/>
              </a:rPr>
              <a:t>Russian Startup Rating.</a:t>
            </a:r>
            <a:endParaRPr lang="ru-RU" sz="1400" b="1" dirty="0">
              <a:latin typeface="+mj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latin typeface="+mn-lt"/>
                <a:cs typeface="+mn-cs"/>
              </a:rPr>
              <a:t>The innovation project </a:t>
            </a:r>
            <a:r>
              <a:rPr lang="en-US" sz="1400" dirty="0" smtClean="0">
                <a:latin typeface="+mn-lt"/>
                <a:cs typeface="+mn-cs"/>
              </a:rPr>
              <a:t>“Development </a:t>
            </a:r>
            <a:r>
              <a:rPr lang="en-US" sz="1400" dirty="0">
                <a:latin typeface="+mn-lt"/>
                <a:cs typeface="+mn-cs"/>
              </a:rPr>
              <a:t>of energy efficient technology and </a:t>
            </a:r>
            <a:r>
              <a:rPr lang="en-US" sz="1400" dirty="0" smtClean="0">
                <a:latin typeface="+mn-lt"/>
                <a:cs typeface="+mn-cs"/>
              </a:rPr>
              <a:t>the </a:t>
            </a:r>
            <a:r>
              <a:rPr lang="en-US" sz="1400" dirty="0" err="1" smtClean="0">
                <a:latin typeface="+mn-lt"/>
                <a:cs typeface="+mn-cs"/>
              </a:rPr>
              <a:t>organisation</a:t>
            </a:r>
            <a:r>
              <a:rPr lang="en-US" sz="1400" dirty="0" smtClean="0">
                <a:latin typeface="+mn-lt"/>
                <a:cs typeface="+mn-cs"/>
              </a:rPr>
              <a:t> </a:t>
            </a:r>
            <a:r>
              <a:rPr lang="en-US" sz="1400" dirty="0">
                <a:latin typeface="+mn-lt"/>
                <a:cs typeface="+mn-cs"/>
              </a:rPr>
              <a:t>of </a:t>
            </a:r>
            <a:r>
              <a:rPr lang="en-US" sz="1400" dirty="0" smtClean="0">
                <a:latin typeface="+mn-lt"/>
                <a:cs typeface="+mn-cs"/>
              </a:rPr>
              <a:t>the production </a:t>
            </a:r>
            <a:r>
              <a:rPr lang="en-US" sz="1400" dirty="0">
                <a:latin typeface="+mn-lt"/>
                <a:cs typeface="+mn-cs"/>
              </a:rPr>
              <a:t>of nanoporous sorbents from </a:t>
            </a:r>
            <a:r>
              <a:rPr lang="en-US" sz="1400" dirty="0" smtClean="0">
                <a:latin typeface="+mn-lt"/>
                <a:cs typeface="+mn-cs"/>
              </a:rPr>
              <a:t>coal” </a:t>
            </a:r>
            <a:r>
              <a:rPr lang="en-US" sz="1400" dirty="0">
                <a:latin typeface="+mn-lt"/>
                <a:cs typeface="+mn-cs"/>
              </a:rPr>
              <a:t>of  the </a:t>
            </a:r>
            <a:r>
              <a:rPr lang="en-US" sz="1400" dirty="0" err="1" smtClean="0">
                <a:latin typeface="+mn-lt"/>
                <a:cs typeface="+mn-cs"/>
              </a:rPr>
              <a:t>Kuzbass</a:t>
            </a:r>
            <a:r>
              <a:rPr lang="en-US" sz="1400" dirty="0" smtClean="0">
                <a:latin typeface="+mn-lt"/>
                <a:cs typeface="+mn-cs"/>
              </a:rPr>
              <a:t> Sorbent </a:t>
            </a:r>
            <a:r>
              <a:rPr lang="en-US" sz="1400" dirty="0" smtClean="0"/>
              <a:t>company</a:t>
            </a:r>
            <a:r>
              <a:rPr lang="en-US" sz="1400" dirty="0" smtClean="0">
                <a:latin typeface="+mn-lt"/>
                <a:cs typeface="+mn-cs"/>
              </a:rPr>
              <a:t>  </a:t>
            </a:r>
            <a:r>
              <a:rPr lang="en-US" sz="1400" dirty="0">
                <a:latin typeface="+mn-lt"/>
                <a:cs typeface="+mn-cs"/>
              </a:rPr>
              <a:t>was  assigned </a:t>
            </a:r>
            <a:r>
              <a:rPr lang="en-US" sz="1400" dirty="0" smtClean="0">
                <a:latin typeface="+mn-lt"/>
                <a:cs typeface="+mn-cs"/>
              </a:rPr>
              <a:t>the AAA </a:t>
            </a:r>
            <a:r>
              <a:rPr lang="en-US" sz="1400" dirty="0">
                <a:latin typeface="+mn-lt"/>
                <a:cs typeface="+mn-cs"/>
              </a:rPr>
              <a:t>rating by Russian Startup Rating.</a:t>
            </a:r>
            <a:endParaRPr lang="ru-RU" sz="1400" b="1" dirty="0">
              <a:latin typeface="+mj-lt"/>
              <a:cs typeface="+mn-cs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067040" y="980728"/>
            <a:ext cx="1661327" cy="136815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pic>
        <p:nvPicPr>
          <p:cNvPr id="14342" name="Picture 3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7775" y="44450"/>
            <a:ext cx="623888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Rectangle 10"/>
          <p:cNvSpPr/>
          <p:nvPr/>
        </p:nvSpPr>
        <p:spPr>
          <a:xfrm>
            <a:off x="838200" y="2924175"/>
            <a:ext cx="7854950" cy="738664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2">
                <a:lumMod val="95000"/>
              </a:schemeClr>
            </a:solidFill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rgbClr val="FFFFFF"/>
                </a:solidFill>
                <a:latin typeface="+mn-lt"/>
                <a:cs typeface="+mn-cs"/>
              </a:rPr>
              <a:t>The </a:t>
            </a:r>
            <a:r>
              <a:rPr lang="en-US" sz="1400" dirty="0" smtClean="0">
                <a:solidFill>
                  <a:srgbClr val="FFFFFF"/>
                </a:solidFill>
                <a:latin typeface="+mn-lt"/>
                <a:cs typeface="+mn-cs"/>
              </a:rPr>
              <a:t>main area of the company’s </a:t>
            </a:r>
            <a:r>
              <a:rPr lang="en-US" sz="1400" dirty="0">
                <a:solidFill>
                  <a:srgbClr val="FFFFFF"/>
                </a:solidFill>
                <a:latin typeface="+mn-lt"/>
                <a:cs typeface="+mn-cs"/>
              </a:rPr>
              <a:t>activity </a:t>
            </a:r>
            <a:r>
              <a:rPr lang="en-US" sz="1400" dirty="0" smtClean="0">
                <a:solidFill>
                  <a:srgbClr val="FFFFFF"/>
                </a:solidFill>
                <a:latin typeface="+mn-lt"/>
                <a:cs typeface="+mn-cs"/>
              </a:rPr>
              <a:t>is the </a:t>
            </a:r>
            <a:r>
              <a:rPr lang="en-US" sz="1400" dirty="0">
                <a:solidFill>
                  <a:srgbClr val="FFFFFF"/>
                </a:solidFill>
                <a:latin typeface="+mn-lt"/>
                <a:cs typeface="+mn-cs"/>
              </a:rPr>
              <a:t>scientific, technological and innovative design, </a:t>
            </a:r>
            <a:r>
              <a:rPr lang="en-US" sz="1400" dirty="0" smtClean="0">
                <a:solidFill>
                  <a:srgbClr val="FFFFFF"/>
                </a:solidFill>
                <a:latin typeface="+mn-lt"/>
                <a:cs typeface="+mn-cs"/>
              </a:rPr>
              <a:t>the development </a:t>
            </a:r>
            <a:r>
              <a:rPr lang="en-US" sz="1400" dirty="0">
                <a:solidFill>
                  <a:srgbClr val="FFFFFF"/>
                </a:solidFill>
                <a:latin typeface="+mn-lt"/>
                <a:cs typeface="+mn-cs"/>
              </a:rPr>
              <a:t>and manufacture of high quality carbon materials - nano-structured adsorbents for gas separation.</a:t>
            </a:r>
            <a:endParaRPr lang="ru-RU" sz="1400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14344" name="TextBox 12"/>
          <p:cNvSpPr txBox="1">
            <a:spLocks noChangeArrowheads="1"/>
          </p:cNvSpPr>
          <p:nvPr/>
        </p:nvSpPr>
        <p:spPr bwMode="auto">
          <a:xfrm>
            <a:off x="838200" y="2565400"/>
            <a:ext cx="7854950" cy="368300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dirty="0">
                <a:solidFill>
                  <a:schemeClr val="bg2"/>
                </a:solidFill>
                <a:latin typeface="Arial" pitchFamily="34" charset="0"/>
              </a:rPr>
              <a:t>About the </a:t>
            </a:r>
            <a:r>
              <a:rPr lang="en-US" altLang="en-US" dirty="0" smtClean="0">
                <a:solidFill>
                  <a:schemeClr val="bg2"/>
                </a:solidFill>
                <a:latin typeface="Arial" pitchFamily="34" charset="0"/>
              </a:rPr>
              <a:t>company</a:t>
            </a:r>
            <a:endParaRPr lang="ru-RU" altLang="en-US" dirty="0">
              <a:solidFill>
                <a:schemeClr val="bg2"/>
              </a:solidFill>
              <a:latin typeface="Arial" pitchFamily="34" charset="0"/>
            </a:endParaRPr>
          </a:p>
        </p:txBody>
      </p:sp>
      <p:sp>
        <p:nvSpPr>
          <p:cNvPr id="14345" name="TextBox 13"/>
          <p:cNvSpPr txBox="1">
            <a:spLocks noChangeArrowheads="1"/>
          </p:cNvSpPr>
          <p:nvPr/>
        </p:nvSpPr>
        <p:spPr bwMode="auto">
          <a:xfrm>
            <a:off x="827088" y="3860800"/>
            <a:ext cx="7889875" cy="369888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dirty="0" smtClean="0">
                <a:solidFill>
                  <a:schemeClr val="bg2"/>
                </a:solidFill>
                <a:latin typeface="Arial" pitchFamily="34" charset="0"/>
              </a:rPr>
              <a:t>Essence of the innovation</a:t>
            </a:r>
            <a:endParaRPr lang="ru-RU" altLang="en-US" dirty="0">
              <a:solidFill>
                <a:schemeClr val="bg2"/>
              </a:solidFill>
              <a:latin typeface="Arial" pitchFamily="34" charset="0"/>
            </a:endParaRPr>
          </a:p>
        </p:txBody>
      </p:sp>
      <p:sp>
        <p:nvSpPr>
          <p:cNvPr id="15" name="Rectangle 10"/>
          <p:cNvSpPr/>
          <p:nvPr/>
        </p:nvSpPr>
        <p:spPr>
          <a:xfrm>
            <a:off x="838200" y="4221163"/>
            <a:ext cx="7889875" cy="1169987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2">
                <a:lumMod val="95000"/>
              </a:schemeClr>
            </a:solidFill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 smtClean="0">
                <a:solidFill>
                  <a:schemeClr val="accent1"/>
                </a:solidFill>
                <a:latin typeface="+mn-lt"/>
                <a:cs typeface="+mn-cs"/>
              </a:rPr>
              <a:t>Using a </a:t>
            </a:r>
            <a:r>
              <a:rPr lang="en-US" sz="1400" dirty="0">
                <a:solidFill>
                  <a:schemeClr val="accent1"/>
                </a:solidFill>
                <a:latin typeface="+mn-lt"/>
                <a:cs typeface="+mn-cs"/>
              </a:rPr>
              <a:t>carbon molecular sieve, </a:t>
            </a:r>
            <a:r>
              <a:rPr lang="en-US" sz="1400" dirty="0" smtClean="0">
                <a:solidFill>
                  <a:schemeClr val="accent1"/>
                </a:solidFill>
                <a:latin typeface="+mn-lt"/>
                <a:cs typeface="+mn-cs"/>
              </a:rPr>
              <a:t>it </a:t>
            </a:r>
            <a:r>
              <a:rPr lang="en-US" sz="1400" dirty="0">
                <a:solidFill>
                  <a:schemeClr val="accent1"/>
                </a:solidFill>
                <a:latin typeface="+mn-lt"/>
                <a:cs typeface="+mn-cs"/>
              </a:rPr>
              <a:t>is possible to produce pure </a:t>
            </a:r>
            <a:r>
              <a:rPr lang="en-US" sz="1400" dirty="0" smtClean="0">
                <a:solidFill>
                  <a:schemeClr val="accent1"/>
                </a:solidFill>
                <a:latin typeface="+mn-lt"/>
                <a:cs typeface="+mn-cs"/>
              </a:rPr>
              <a:t>hydrogen, to concentrate methane and </a:t>
            </a:r>
            <a:r>
              <a:rPr lang="en-US" sz="1400" dirty="0">
                <a:solidFill>
                  <a:schemeClr val="accent1"/>
                </a:solidFill>
                <a:latin typeface="+mn-lt"/>
                <a:cs typeface="+mn-cs"/>
              </a:rPr>
              <a:t>to </a:t>
            </a:r>
            <a:r>
              <a:rPr lang="en-US" sz="1400" dirty="0" smtClean="0">
                <a:solidFill>
                  <a:schemeClr val="accent1"/>
                </a:solidFill>
                <a:latin typeface="+mn-lt"/>
                <a:cs typeface="+mn-cs"/>
              </a:rPr>
              <a:t>recover high purity nitrogen. </a:t>
            </a:r>
            <a:r>
              <a:rPr lang="en-US" sz="1400" dirty="0">
                <a:solidFill>
                  <a:schemeClr val="accent1"/>
                </a:solidFill>
                <a:latin typeface="+mn-lt"/>
                <a:cs typeface="+mn-cs"/>
              </a:rPr>
              <a:t>The main objectives of the company: </a:t>
            </a:r>
            <a:r>
              <a:rPr lang="en-US" sz="1400" dirty="0" smtClean="0">
                <a:solidFill>
                  <a:schemeClr val="accent1"/>
                </a:solidFill>
                <a:latin typeface="+mn-lt"/>
                <a:cs typeface="+mn-cs"/>
              </a:rPr>
              <a:t>R&amp;D, the development </a:t>
            </a:r>
            <a:r>
              <a:rPr lang="en-US" sz="1400" dirty="0">
                <a:solidFill>
                  <a:schemeClr val="accent1"/>
                </a:solidFill>
                <a:latin typeface="+mn-lt"/>
                <a:cs typeface="+mn-cs"/>
              </a:rPr>
              <a:t>of technologies to produce nanoporous carbon </a:t>
            </a:r>
            <a:r>
              <a:rPr lang="en-US" sz="1400" dirty="0" smtClean="0">
                <a:solidFill>
                  <a:schemeClr val="accent1"/>
                </a:solidFill>
                <a:latin typeface="+mn-lt"/>
                <a:cs typeface="+mn-cs"/>
              </a:rPr>
              <a:t>adsorbents </a:t>
            </a:r>
            <a:r>
              <a:rPr lang="en-US" sz="1400" dirty="0">
                <a:solidFill>
                  <a:schemeClr val="accent1"/>
                </a:solidFill>
                <a:latin typeface="+mn-lt"/>
                <a:cs typeface="+mn-cs"/>
              </a:rPr>
              <a:t>for gas separation </a:t>
            </a:r>
            <a:r>
              <a:rPr lang="en-US" sz="1400" dirty="0" smtClean="0">
                <a:solidFill>
                  <a:schemeClr val="accent1"/>
                </a:solidFill>
                <a:latin typeface="+mn-lt"/>
                <a:cs typeface="+mn-cs"/>
              </a:rPr>
              <a:t>from </a:t>
            </a:r>
            <a:r>
              <a:rPr lang="en-US" sz="1400" dirty="0">
                <a:solidFill>
                  <a:schemeClr val="accent1"/>
                </a:solidFill>
                <a:latin typeface="+mn-lt"/>
                <a:cs typeface="+mn-cs"/>
              </a:rPr>
              <a:t>Kuzbass coal, the production of high quality </a:t>
            </a:r>
            <a:r>
              <a:rPr lang="en-US" sz="1400" dirty="0" smtClean="0">
                <a:solidFill>
                  <a:schemeClr val="accent1"/>
                </a:solidFill>
                <a:latin typeface="+mn-lt"/>
                <a:cs typeface="+mn-cs"/>
              </a:rPr>
              <a:t>products </a:t>
            </a:r>
            <a:r>
              <a:rPr lang="en-US" sz="1400" dirty="0">
                <a:solidFill>
                  <a:schemeClr val="accent1"/>
                </a:solidFill>
                <a:latin typeface="+mn-lt"/>
                <a:cs typeface="+mn-cs"/>
              </a:rPr>
              <a:t>according to </a:t>
            </a:r>
            <a:r>
              <a:rPr lang="en-US" sz="1400" dirty="0" smtClean="0">
                <a:solidFill>
                  <a:schemeClr val="accent1"/>
                </a:solidFill>
                <a:latin typeface="+mn-lt"/>
                <a:cs typeface="+mn-cs"/>
              </a:rPr>
              <a:t>own </a:t>
            </a:r>
            <a:r>
              <a:rPr lang="en-US" sz="1400" dirty="0">
                <a:solidFill>
                  <a:schemeClr val="accent1"/>
                </a:solidFill>
                <a:latin typeface="+mn-lt"/>
                <a:cs typeface="+mn-cs"/>
              </a:rPr>
              <a:t>unique technology, expanding the range of products, </a:t>
            </a:r>
            <a:r>
              <a:rPr lang="en-US" sz="1400" dirty="0" smtClean="0">
                <a:solidFill>
                  <a:schemeClr val="accent1"/>
                </a:solidFill>
                <a:latin typeface="+mn-lt"/>
                <a:cs typeface="+mn-cs"/>
              </a:rPr>
              <a:t>and the development </a:t>
            </a:r>
            <a:r>
              <a:rPr lang="en-US" sz="1400" dirty="0">
                <a:solidFill>
                  <a:schemeClr val="accent1"/>
                </a:solidFill>
                <a:latin typeface="+mn-lt"/>
                <a:cs typeface="+mn-cs"/>
              </a:rPr>
              <a:t>of new carbon </a:t>
            </a:r>
            <a:r>
              <a:rPr lang="en-US" sz="1400" dirty="0" smtClean="0">
                <a:solidFill>
                  <a:schemeClr val="accent1"/>
                </a:solidFill>
                <a:latin typeface="+mn-lt"/>
                <a:cs typeface="+mn-cs"/>
              </a:rPr>
              <a:t>materials.</a:t>
            </a:r>
            <a:endParaRPr lang="ru-RU" sz="1400" dirty="0">
              <a:solidFill>
                <a:schemeClr val="accent1"/>
              </a:solidFill>
              <a:latin typeface="+mn-lt"/>
              <a:cs typeface="+mn-cs"/>
            </a:endParaRPr>
          </a:p>
        </p:txBody>
      </p:sp>
      <p:sp>
        <p:nvSpPr>
          <p:cNvPr id="14347" name="TextBox 15"/>
          <p:cNvSpPr txBox="1">
            <a:spLocks noChangeArrowheads="1"/>
          </p:cNvSpPr>
          <p:nvPr/>
        </p:nvSpPr>
        <p:spPr bwMode="auto">
          <a:xfrm>
            <a:off x="838200" y="5689600"/>
            <a:ext cx="7889875" cy="369888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dirty="0">
                <a:solidFill>
                  <a:schemeClr val="bg2"/>
                </a:solidFill>
                <a:latin typeface="Arial" pitchFamily="34" charset="0"/>
              </a:rPr>
              <a:t>Market</a:t>
            </a:r>
            <a:endParaRPr lang="ru-RU" altLang="en-US">
              <a:solidFill>
                <a:schemeClr val="bg2"/>
              </a:solidFill>
              <a:latin typeface="Arial" pitchFamily="34" charset="0"/>
            </a:endParaRPr>
          </a:p>
        </p:txBody>
      </p:sp>
      <p:sp>
        <p:nvSpPr>
          <p:cNvPr id="17" name="Rectangle 10"/>
          <p:cNvSpPr/>
          <p:nvPr/>
        </p:nvSpPr>
        <p:spPr>
          <a:xfrm>
            <a:off x="838200" y="6165850"/>
            <a:ext cx="7889875" cy="522288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2">
                <a:lumMod val="95000"/>
              </a:schemeClr>
            </a:solidFill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 smtClean="0">
                <a:solidFill>
                  <a:srgbClr val="FFFFFF"/>
                </a:solidFill>
                <a:latin typeface="+mn-lt"/>
                <a:cs typeface="+mn-cs"/>
              </a:rPr>
              <a:t>The Russian market of </a:t>
            </a:r>
            <a:r>
              <a:rPr lang="en-US" sz="1400" dirty="0">
                <a:solidFill>
                  <a:srgbClr val="FFFFFF"/>
                </a:solidFill>
                <a:latin typeface="+mn-lt"/>
                <a:cs typeface="+mn-cs"/>
              </a:rPr>
              <a:t>carbon adsorbents for gas separation and </a:t>
            </a:r>
            <a:r>
              <a:rPr lang="en-US" sz="1400" dirty="0" smtClean="0">
                <a:solidFill>
                  <a:srgbClr val="FFFFFF"/>
                </a:solidFill>
              </a:rPr>
              <a:t>methane </a:t>
            </a:r>
            <a:r>
              <a:rPr lang="en-US" sz="1400" dirty="0" smtClean="0">
                <a:solidFill>
                  <a:srgbClr val="FFFFFF"/>
                </a:solidFill>
                <a:latin typeface="+mn-lt"/>
                <a:cs typeface="+mn-cs"/>
              </a:rPr>
              <a:t>concentration is </a:t>
            </a:r>
            <a:r>
              <a:rPr lang="en-US" sz="1400" dirty="0">
                <a:solidFill>
                  <a:srgbClr val="FFFFFF"/>
                </a:solidFill>
                <a:latin typeface="+mn-lt"/>
                <a:cs typeface="+mn-cs"/>
              </a:rPr>
              <a:t>more than 10,000 tons per year (more than 1 billion rubles), </a:t>
            </a:r>
            <a:r>
              <a:rPr lang="en-US" sz="1400" dirty="0" smtClean="0">
                <a:solidFill>
                  <a:srgbClr val="FFFFFF"/>
                </a:solidFill>
                <a:latin typeface="+mn-lt"/>
                <a:cs typeface="+mn-cs"/>
              </a:rPr>
              <a:t>with the growth </a:t>
            </a:r>
            <a:r>
              <a:rPr lang="en-US" sz="1400" dirty="0">
                <a:solidFill>
                  <a:srgbClr val="FFFFFF"/>
                </a:solidFill>
                <a:latin typeface="+mn-lt"/>
                <a:cs typeface="+mn-cs"/>
              </a:rPr>
              <a:t>of </a:t>
            </a:r>
            <a:r>
              <a:rPr lang="en-US" sz="1400" dirty="0" smtClean="0">
                <a:solidFill>
                  <a:srgbClr val="FFFFFF"/>
                </a:solidFill>
                <a:latin typeface="+mn-lt"/>
                <a:cs typeface="+mn-cs"/>
              </a:rPr>
              <a:t>10–20</a:t>
            </a:r>
            <a:r>
              <a:rPr lang="en-US" sz="1400" dirty="0">
                <a:solidFill>
                  <a:srgbClr val="FFFFFF"/>
                </a:solidFill>
                <a:latin typeface="+mn-lt"/>
                <a:cs typeface="+mn-cs"/>
              </a:rPr>
              <a:t>% per year.</a:t>
            </a:r>
            <a:endParaRPr lang="ru-RU" sz="1400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11188" y="549275"/>
            <a:ext cx="865187" cy="230188"/>
          </a:xfrm>
          <a:prstGeom prst="rect">
            <a:avLst/>
          </a:prstGeom>
          <a:solidFill>
            <a:srgbClr val="CCFF33"/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b="1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Skolkovo</a:t>
            </a:r>
            <a:endParaRPr lang="ru-RU" sz="900" b="1" dirty="0">
              <a:solidFill>
                <a:schemeClr val="bg1">
                  <a:lumMod val="50000"/>
                </a:schemeClr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1606550" y="107950"/>
            <a:ext cx="6494463" cy="70485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2800" dirty="0" smtClean="0"/>
              <a:t>Asteros Labs LLC</a:t>
            </a:r>
            <a:endParaRPr lang="ru-RU" sz="2800" dirty="0"/>
          </a:p>
        </p:txBody>
      </p:sp>
      <p:sp>
        <p:nvSpPr>
          <p:cNvPr id="15363" name="Rectangle 9"/>
          <p:cNvSpPr>
            <a:spLocks noChangeArrowheads="1"/>
          </p:cNvSpPr>
          <p:nvPr/>
        </p:nvSpPr>
        <p:spPr bwMode="auto">
          <a:xfrm>
            <a:off x="755650" y="963613"/>
            <a:ext cx="4537075" cy="1169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1400" b="1" dirty="0" err="1">
                <a:latin typeface="Arial" pitchFamily="34" charset="0"/>
              </a:rPr>
              <a:t>Asteros</a:t>
            </a:r>
            <a:r>
              <a:rPr lang="en-US" altLang="en-US" sz="1400" b="1" dirty="0">
                <a:latin typeface="Arial" pitchFamily="34" charset="0"/>
              </a:rPr>
              <a:t> </a:t>
            </a:r>
            <a:r>
              <a:rPr lang="en-US" altLang="en-US" sz="1400" b="1" dirty="0" smtClean="0">
                <a:latin typeface="Arial" pitchFamily="34" charset="0"/>
              </a:rPr>
              <a:t>Contact </a:t>
            </a:r>
            <a:r>
              <a:rPr lang="en-US" altLang="en-US" sz="1400" b="1" dirty="0" err="1" smtClean="0">
                <a:latin typeface="Arial" pitchFamily="34" charset="0"/>
              </a:rPr>
              <a:t>Avia</a:t>
            </a:r>
            <a:r>
              <a:rPr lang="en-US" altLang="en-US" sz="1400" b="1" dirty="0" smtClean="0">
                <a:latin typeface="Arial" pitchFamily="34" charset="0"/>
              </a:rPr>
              <a:t> has gone </a:t>
            </a:r>
            <a:r>
              <a:rPr lang="en-US" altLang="en-US" sz="1400" b="1" dirty="0">
                <a:latin typeface="Arial" pitchFamily="34" charset="0"/>
              </a:rPr>
              <a:t>through a baptism of fire. </a:t>
            </a:r>
            <a:r>
              <a:rPr lang="ru-RU" altLang="en-US" sz="1400" b="1" dirty="0">
                <a:latin typeface="Arial" pitchFamily="34" charset="0"/>
              </a:rPr>
              <a:t> </a:t>
            </a:r>
            <a:endParaRPr lang="en-US" altLang="en-US" sz="1400" b="1" dirty="0">
              <a:latin typeface="Arial" pitchFamily="34" charset="0"/>
            </a:endParaRPr>
          </a:p>
          <a:p>
            <a:r>
              <a:rPr lang="en-US" altLang="en-US" sz="1400" b="1" dirty="0"/>
              <a:t> </a:t>
            </a:r>
            <a:r>
              <a:rPr lang="en-US" altLang="en-US" sz="1400" dirty="0" err="1"/>
              <a:t>Asteros</a:t>
            </a:r>
            <a:r>
              <a:rPr lang="en-US" altLang="en-US" sz="1400" dirty="0"/>
              <a:t> </a:t>
            </a:r>
            <a:r>
              <a:rPr lang="en-US" altLang="en-US" sz="1400" dirty="0" smtClean="0"/>
              <a:t>Contact Avia </a:t>
            </a:r>
            <a:r>
              <a:rPr lang="en-US" altLang="en-US" sz="1400" dirty="0"/>
              <a:t>was used as a technology platform </a:t>
            </a:r>
            <a:r>
              <a:rPr lang="en-US" altLang="en-US" sz="1400" dirty="0" smtClean="0"/>
              <a:t>for a competition </a:t>
            </a:r>
            <a:r>
              <a:rPr lang="en-US" altLang="en-US" sz="1400" dirty="0"/>
              <a:t>held </a:t>
            </a:r>
            <a:r>
              <a:rPr lang="en-US" altLang="en-US" sz="1400" dirty="0" smtClean="0"/>
              <a:t>among </a:t>
            </a:r>
            <a:r>
              <a:rPr lang="en-GB" altLang="en-US" sz="1400" dirty="0" smtClean="0"/>
              <a:t>agents registering passenger traffic of the Volga Federal District airlines</a:t>
            </a:r>
            <a:r>
              <a:rPr lang="en-US" altLang="en-US" sz="1400" dirty="0" smtClean="0"/>
              <a:t>.</a:t>
            </a:r>
            <a:endParaRPr lang="en-US" altLang="en-US" sz="1400" dirty="0"/>
          </a:p>
        </p:txBody>
      </p:sp>
      <p:sp>
        <p:nvSpPr>
          <p:cNvPr id="5" name="Rectangle 10"/>
          <p:cNvSpPr/>
          <p:nvPr/>
        </p:nvSpPr>
        <p:spPr>
          <a:xfrm>
            <a:off x="796925" y="2924175"/>
            <a:ext cx="7920038" cy="739775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2">
                <a:lumMod val="95000"/>
              </a:schemeClr>
            </a:solidFill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 err="1" smtClean="0">
                <a:solidFill>
                  <a:srgbClr val="FFFFFF"/>
                </a:solidFill>
              </a:rPr>
              <a:t>Asteros</a:t>
            </a:r>
            <a:r>
              <a:rPr lang="en-US" sz="1400" dirty="0" smtClean="0">
                <a:solidFill>
                  <a:srgbClr val="FFFFFF"/>
                </a:solidFill>
              </a:rPr>
              <a:t> Contact </a:t>
            </a:r>
            <a:r>
              <a:rPr lang="en-US" sz="1400" dirty="0" err="1" smtClean="0">
                <a:solidFill>
                  <a:srgbClr val="FFFFFF"/>
                </a:solidFill>
              </a:rPr>
              <a:t>Avia’s</a:t>
            </a:r>
            <a:r>
              <a:rPr lang="en-US" sz="1400" dirty="0" smtClean="0">
                <a:solidFill>
                  <a:srgbClr val="FFFFFF"/>
                </a:solidFill>
              </a:rPr>
              <a:t> </a:t>
            </a:r>
            <a:r>
              <a:rPr lang="en-US" sz="1400" dirty="0" smtClean="0">
                <a:solidFill>
                  <a:srgbClr val="FFFFFF"/>
                </a:solidFill>
                <a:latin typeface="+mn-lt"/>
                <a:cs typeface="+mn-cs"/>
              </a:rPr>
              <a:t>universal </a:t>
            </a:r>
            <a:r>
              <a:rPr lang="en-US" sz="1400" dirty="0">
                <a:solidFill>
                  <a:srgbClr val="FFFFFF"/>
                </a:solidFill>
                <a:latin typeface="+mn-lt"/>
                <a:cs typeface="+mn-cs"/>
              </a:rPr>
              <a:t>interface for </a:t>
            </a:r>
            <a:r>
              <a:rPr lang="en-US" sz="1400" dirty="0" smtClean="0">
                <a:solidFill>
                  <a:srgbClr val="FFFFFF"/>
                </a:solidFill>
                <a:latin typeface="+mn-lt"/>
                <a:cs typeface="+mn-cs"/>
              </a:rPr>
              <a:t>the registration of passengers allows airports </a:t>
            </a:r>
            <a:r>
              <a:rPr lang="en-US" sz="1400" dirty="0">
                <a:solidFill>
                  <a:srgbClr val="FFFFFF"/>
                </a:solidFill>
                <a:latin typeface="+mn-lt"/>
                <a:cs typeface="+mn-cs"/>
              </a:rPr>
              <a:t>to </a:t>
            </a:r>
            <a:r>
              <a:rPr lang="en-US" sz="1400" dirty="0" smtClean="0">
                <a:solidFill>
                  <a:srgbClr val="FFFFFF"/>
                </a:solidFill>
                <a:latin typeface="+mn-lt"/>
                <a:cs typeface="+mn-cs"/>
              </a:rPr>
              <a:t>carry out the </a:t>
            </a:r>
            <a:r>
              <a:rPr lang="en-US" sz="1400" dirty="0">
                <a:solidFill>
                  <a:srgbClr val="FFFFFF"/>
                </a:solidFill>
                <a:latin typeface="+mn-lt"/>
                <a:cs typeface="+mn-cs"/>
              </a:rPr>
              <a:t>registration of passengers for </a:t>
            </a:r>
            <a:r>
              <a:rPr lang="en-US" sz="1400" dirty="0" smtClean="0">
                <a:solidFill>
                  <a:srgbClr val="FFFFFF"/>
                </a:solidFill>
                <a:latin typeface="+mn-lt"/>
                <a:cs typeface="+mn-cs"/>
              </a:rPr>
              <a:t>the </a:t>
            </a:r>
            <a:r>
              <a:rPr lang="en-US" sz="1400" dirty="0" smtClean="0">
                <a:solidFill>
                  <a:srgbClr val="FFFFFF"/>
                </a:solidFill>
              </a:rPr>
              <a:t>flights </a:t>
            </a:r>
            <a:r>
              <a:rPr lang="en-US" sz="1400" dirty="0" smtClean="0">
                <a:solidFill>
                  <a:srgbClr val="FFFFFF"/>
                </a:solidFill>
                <a:latin typeface="+mn-lt"/>
                <a:cs typeface="+mn-cs"/>
              </a:rPr>
              <a:t>of various airlines at </a:t>
            </a:r>
            <a:r>
              <a:rPr lang="en-US" sz="1400" dirty="0">
                <a:solidFill>
                  <a:srgbClr val="FFFFFF"/>
                </a:solidFill>
                <a:latin typeface="+mn-lt"/>
                <a:cs typeface="+mn-cs"/>
              </a:rPr>
              <a:t>any counter, implementing </a:t>
            </a:r>
            <a:r>
              <a:rPr lang="en-US" sz="1400" dirty="0" smtClean="0">
                <a:solidFill>
                  <a:srgbClr val="FFFFFF"/>
                </a:solidFill>
                <a:latin typeface="+mn-lt"/>
                <a:cs typeface="+mn-cs"/>
              </a:rPr>
              <a:t>a common </a:t>
            </a:r>
            <a:r>
              <a:rPr lang="en-US" sz="1400" dirty="0">
                <a:solidFill>
                  <a:srgbClr val="FFFFFF"/>
                </a:solidFill>
                <a:latin typeface="+mn-lt"/>
                <a:cs typeface="+mn-cs"/>
              </a:rPr>
              <a:t>check-in </a:t>
            </a:r>
            <a:r>
              <a:rPr lang="en-US" sz="1400" dirty="0" smtClean="0">
                <a:solidFill>
                  <a:srgbClr val="FFFFFF"/>
                </a:solidFill>
                <a:latin typeface="+mn-lt"/>
                <a:cs typeface="+mn-cs"/>
              </a:rPr>
              <a:t> approach.</a:t>
            </a:r>
            <a:endParaRPr lang="ru-RU" sz="1400" dirty="0">
              <a:solidFill>
                <a:srgbClr val="FFFFFF"/>
              </a:solidFill>
              <a:latin typeface="+mn-lt"/>
              <a:cs typeface="+mn-cs"/>
            </a:endParaRPr>
          </a:p>
        </p:txBody>
      </p:sp>
      <p:sp>
        <p:nvSpPr>
          <p:cNvPr id="15365" name="TextBox 5"/>
          <p:cNvSpPr txBox="1">
            <a:spLocks noChangeArrowheads="1"/>
          </p:cNvSpPr>
          <p:nvPr/>
        </p:nvSpPr>
        <p:spPr bwMode="auto">
          <a:xfrm>
            <a:off x="827088" y="2555875"/>
            <a:ext cx="7921625" cy="368300"/>
          </a:xfrm>
          <a:prstGeom prst="rect">
            <a:avLst/>
          </a:prstGeom>
          <a:solidFill>
            <a:srgbClr val="FF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b="1" dirty="0" smtClean="0">
                <a:solidFill>
                  <a:schemeClr val="bg2"/>
                </a:solidFill>
              </a:rPr>
              <a:t>Essence of the innovation</a:t>
            </a:r>
            <a:endParaRPr lang="ru-RU" altLang="en-US" b="1" dirty="0">
              <a:solidFill>
                <a:schemeClr val="bg2"/>
              </a:solidFill>
            </a:endParaRPr>
          </a:p>
        </p:txBody>
      </p:sp>
      <p:sp>
        <p:nvSpPr>
          <p:cNvPr id="15366" name="TextBox 6"/>
          <p:cNvSpPr txBox="1">
            <a:spLocks noChangeArrowheads="1"/>
          </p:cNvSpPr>
          <p:nvPr/>
        </p:nvSpPr>
        <p:spPr bwMode="auto">
          <a:xfrm>
            <a:off x="827088" y="3933825"/>
            <a:ext cx="7889875" cy="368300"/>
          </a:xfrm>
          <a:prstGeom prst="rect">
            <a:avLst/>
          </a:prstGeom>
          <a:solidFill>
            <a:srgbClr val="FF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b="1" dirty="0">
                <a:solidFill>
                  <a:schemeClr val="bg2"/>
                </a:solidFill>
              </a:rPr>
              <a:t>Main advantages</a:t>
            </a:r>
            <a:endParaRPr lang="ru-RU" altLang="en-US" b="1" dirty="0">
              <a:solidFill>
                <a:schemeClr val="bg2"/>
              </a:solidFill>
            </a:endParaRPr>
          </a:p>
        </p:txBody>
      </p:sp>
      <p:sp>
        <p:nvSpPr>
          <p:cNvPr id="8" name="Rectangle 10"/>
          <p:cNvSpPr/>
          <p:nvPr/>
        </p:nvSpPr>
        <p:spPr>
          <a:xfrm>
            <a:off x="827088" y="4292600"/>
            <a:ext cx="7889875" cy="738664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2">
                <a:lumMod val="95000"/>
              </a:schemeClr>
            </a:solidFill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 smtClean="0">
                <a:solidFill>
                  <a:schemeClr val="accent1"/>
                </a:solidFill>
                <a:latin typeface="+mn-lt"/>
                <a:cs typeface="+mn-cs"/>
              </a:rPr>
              <a:t>This innovation </a:t>
            </a:r>
            <a:r>
              <a:rPr lang="en-US" sz="1400" dirty="0">
                <a:solidFill>
                  <a:schemeClr val="accent1"/>
                </a:solidFill>
                <a:latin typeface="+mn-lt"/>
                <a:cs typeface="+mn-cs"/>
              </a:rPr>
              <a:t>will allow </a:t>
            </a:r>
            <a:r>
              <a:rPr lang="en-US" sz="1400" dirty="0" smtClean="0">
                <a:solidFill>
                  <a:schemeClr val="accent1"/>
                </a:solidFill>
                <a:latin typeface="+mn-lt"/>
                <a:cs typeface="+mn-cs"/>
              </a:rPr>
              <a:t>for decreasing pressure on the registration </a:t>
            </a:r>
            <a:r>
              <a:rPr lang="en-US" sz="1400" dirty="0">
                <a:solidFill>
                  <a:schemeClr val="accent1"/>
                </a:solidFill>
                <a:latin typeface="+mn-lt"/>
                <a:cs typeface="+mn-cs"/>
              </a:rPr>
              <a:t>area </a:t>
            </a:r>
            <a:r>
              <a:rPr lang="en-US" sz="1400" dirty="0" smtClean="0">
                <a:solidFill>
                  <a:schemeClr val="accent1"/>
                </a:solidFill>
                <a:latin typeface="+mn-lt"/>
                <a:cs typeface="+mn-cs"/>
              </a:rPr>
              <a:t>during peak </a:t>
            </a:r>
            <a:r>
              <a:rPr lang="en-US" sz="1400" dirty="0">
                <a:solidFill>
                  <a:schemeClr val="accent1"/>
                </a:solidFill>
                <a:latin typeface="+mn-lt"/>
                <a:cs typeface="+mn-cs"/>
              </a:rPr>
              <a:t>times.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accent1"/>
                </a:solidFill>
                <a:latin typeface="+mn-lt"/>
                <a:cs typeface="+mn-cs"/>
              </a:rPr>
              <a:t>It </a:t>
            </a:r>
            <a:r>
              <a:rPr lang="en-US" sz="1400" dirty="0" err="1" smtClean="0">
                <a:solidFill>
                  <a:schemeClr val="accent1"/>
                </a:solidFill>
                <a:latin typeface="+mn-lt"/>
                <a:cs typeface="+mn-cs"/>
              </a:rPr>
              <a:t>optimises</a:t>
            </a:r>
            <a:r>
              <a:rPr lang="en-US" sz="1400" dirty="0" smtClean="0">
                <a:solidFill>
                  <a:schemeClr val="accent1"/>
                </a:solidFill>
                <a:latin typeface="+mn-lt"/>
                <a:cs typeface="+mn-cs"/>
              </a:rPr>
              <a:t> </a:t>
            </a:r>
            <a:r>
              <a:rPr lang="en-US" sz="1400" dirty="0">
                <a:solidFill>
                  <a:schemeClr val="accent1"/>
                </a:solidFill>
                <a:latin typeface="+mn-lt"/>
                <a:cs typeface="+mn-cs"/>
              </a:rPr>
              <a:t>the process of training </a:t>
            </a:r>
            <a:r>
              <a:rPr lang="en-US" sz="1400" dirty="0" smtClean="0">
                <a:solidFill>
                  <a:schemeClr val="accent1"/>
                </a:solidFill>
                <a:latin typeface="+mn-lt"/>
                <a:cs typeface="+mn-cs"/>
              </a:rPr>
              <a:t>personnel, who </a:t>
            </a:r>
            <a:r>
              <a:rPr lang="en-US" sz="1400" dirty="0">
                <a:solidFill>
                  <a:schemeClr val="accent1"/>
                </a:solidFill>
                <a:latin typeface="+mn-lt"/>
                <a:cs typeface="+mn-cs"/>
              </a:rPr>
              <a:t>will no longer need to study the </a:t>
            </a:r>
            <a:r>
              <a:rPr lang="en-US" sz="1400" dirty="0" smtClean="0">
                <a:solidFill>
                  <a:schemeClr val="accent1"/>
                </a:solidFill>
                <a:latin typeface="+mn-lt"/>
                <a:cs typeface="+mn-cs"/>
              </a:rPr>
              <a:t>registration systems of </a:t>
            </a:r>
            <a:r>
              <a:rPr lang="en-US" sz="1400" dirty="0">
                <a:solidFill>
                  <a:schemeClr val="accent1"/>
                </a:solidFill>
                <a:latin typeface="+mn-lt"/>
                <a:cs typeface="+mn-cs"/>
              </a:rPr>
              <a:t>airlines. It will be </a:t>
            </a:r>
            <a:r>
              <a:rPr lang="en-US" sz="1400" dirty="0" smtClean="0">
                <a:solidFill>
                  <a:schemeClr val="accent1"/>
                </a:solidFill>
                <a:latin typeface="+mn-lt"/>
                <a:cs typeface="+mn-cs"/>
              </a:rPr>
              <a:t>sufficient for them </a:t>
            </a:r>
            <a:r>
              <a:rPr lang="en-US" sz="1400" dirty="0">
                <a:solidFill>
                  <a:schemeClr val="accent1"/>
                </a:solidFill>
                <a:latin typeface="+mn-lt"/>
                <a:cs typeface="+mn-cs"/>
              </a:rPr>
              <a:t>to know only one </a:t>
            </a:r>
            <a:r>
              <a:rPr lang="en-US" sz="1400" dirty="0" smtClean="0">
                <a:solidFill>
                  <a:schemeClr val="accent1"/>
                </a:solidFill>
                <a:latin typeface="+mn-lt"/>
                <a:cs typeface="+mn-cs"/>
              </a:rPr>
              <a:t>interface.</a:t>
            </a:r>
            <a:endParaRPr lang="en-US" sz="1400" dirty="0">
              <a:solidFill>
                <a:schemeClr val="accent1"/>
              </a:solidFill>
              <a:latin typeface="+mn-lt"/>
              <a:cs typeface="+mn-cs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838200" y="5661025"/>
            <a:ext cx="7910513" cy="954088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bg2"/>
                </a:solidFill>
                <a:latin typeface="+mn-lt"/>
                <a:cs typeface="+mn-cs"/>
              </a:rPr>
              <a:t>During the </a:t>
            </a:r>
            <a:r>
              <a:rPr lang="en-US" sz="1400" dirty="0" smtClean="0">
                <a:solidFill>
                  <a:schemeClr val="bg2"/>
                </a:solidFill>
                <a:latin typeface="+mn-lt"/>
                <a:cs typeface="+mn-cs"/>
              </a:rPr>
              <a:t>exhibition, representatives of airports from </a:t>
            </a:r>
            <a:r>
              <a:rPr lang="en-US" sz="1400" dirty="0">
                <a:solidFill>
                  <a:schemeClr val="bg2"/>
                </a:solidFill>
                <a:latin typeface="+mn-lt"/>
                <a:cs typeface="+mn-cs"/>
              </a:rPr>
              <a:t>the United States, Switzerland, Finland, Latvia, Singapore, Oman and Turkey, as well as almost all of Russia's </a:t>
            </a:r>
            <a:r>
              <a:rPr lang="en-US" sz="1400" dirty="0" smtClean="0">
                <a:solidFill>
                  <a:schemeClr val="bg2"/>
                </a:solidFill>
                <a:latin typeface="+mn-lt"/>
                <a:cs typeface="+mn-cs"/>
              </a:rPr>
              <a:t>air terminals </a:t>
            </a:r>
            <a:r>
              <a:rPr lang="en-US" sz="1400" dirty="0">
                <a:solidFill>
                  <a:schemeClr val="bg2"/>
                </a:solidFill>
                <a:latin typeface="+mn-lt"/>
                <a:cs typeface="+mn-cs"/>
              </a:rPr>
              <a:t>whose representatives visited the </a:t>
            </a:r>
            <a:r>
              <a:rPr lang="en-US" sz="1400" dirty="0" smtClean="0">
                <a:solidFill>
                  <a:schemeClr val="bg2"/>
                </a:solidFill>
                <a:latin typeface="+mn-lt"/>
                <a:cs typeface="+mn-cs"/>
              </a:rPr>
              <a:t>exhibition </a:t>
            </a:r>
            <a:r>
              <a:rPr lang="en-US" sz="1400" dirty="0">
                <a:solidFill>
                  <a:schemeClr val="bg2"/>
                </a:solidFill>
                <a:latin typeface="+mn-lt"/>
                <a:cs typeface="+mn-cs"/>
              </a:rPr>
              <a:t>showed interest </a:t>
            </a:r>
            <a:r>
              <a:rPr lang="en-US" sz="1400" dirty="0" smtClean="0">
                <a:solidFill>
                  <a:schemeClr val="bg2"/>
                </a:solidFill>
                <a:latin typeface="+mn-lt"/>
                <a:cs typeface="+mn-cs"/>
              </a:rPr>
              <a:t>in this </a:t>
            </a:r>
            <a:r>
              <a:rPr lang="en-US" sz="1400" dirty="0">
                <a:solidFill>
                  <a:schemeClr val="bg2"/>
                </a:solidFill>
                <a:latin typeface="+mn-lt"/>
                <a:cs typeface="+mn-cs"/>
              </a:rPr>
              <a:t>project. As a </a:t>
            </a:r>
            <a:r>
              <a:rPr lang="en-US" sz="1400" dirty="0" smtClean="0">
                <a:solidFill>
                  <a:schemeClr val="bg2"/>
                </a:solidFill>
                <a:latin typeface="+mn-lt"/>
                <a:cs typeface="+mn-cs"/>
              </a:rPr>
              <a:t>result, the </a:t>
            </a:r>
            <a:r>
              <a:rPr lang="en-US" sz="1400" dirty="0" err="1" smtClean="0">
                <a:solidFill>
                  <a:schemeClr val="bg2"/>
                </a:solidFill>
                <a:latin typeface="+mn-lt"/>
                <a:cs typeface="+mn-cs"/>
              </a:rPr>
              <a:t>Asteros</a:t>
            </a:r>
            <a:r>
              <a:rPr lang="en-US" sz="1400" dirty="0" smtClean="0">
                <a:solidFill>
                  <a:schemeClr val="bg2"/>
                </a:solidFill>
                <a:latin typeface="+mn-lt"/>
                <a:cs typeface="+mn-cs"/>
              </a:rPr>
              <a:t> Contact </a:t>
            </a:r>
            <a:r>
              <a:rPr lang="en-US" sz="1400" dirty="0" err="1" smtClean="0">
                <a:solidFill>
                  <a:schemeClr val="bg2"/>
                </a:solidFill>
                <a:latin typeface="+mn-lt"/>
                <a:cs typeface="+mn-cs"/>
              </a:rPr>
              <a:t>Avia</a:t>
            </a:r>
            <a:r>
              <a:rPr lang="en-US" sz="1400" dirty="0" smtClean="0">
                <a:solidFill>
                  <a:schemeClr val="bg2"/>
                </a:solidFill>
                <a:latin typeface="+mn-lt"/>
                <a:cs typeface="+mn-cs"/>
              </a:rPr>
              <a:t> </a:t>
            </a:r>
            <a:r>
              <a:rPr lang="en-US" sz="1400" dirty="0" smtClean="0">
                <a:solidFill>
                  <a:schemeClr val="bg2"/>
                </a:solidFill>
              </a:rPr>
              <a:t>pilot projects </a:t>
            </a:r>
            <a:r>
              <a:rPr lang="en-US" sz="1400" dirty="0" smtClean="0">
                <a:solidFill>
                  <a:schemeClr val="bg2"/>
                </a:solidFill>
                <a:latin typeface="+mn-lt"/>
                <a:cs typeface="+mn-cs"/>
              </a:rPr>
              <a:t>are </a:t>
            </a:r>
            <a:r>
              <a:rPr lang="en-US" sz="1400" dirty="0">
                <a:solidFill>
                  <a:schemeClr val="bg2"/>
                </a:solidFill>
                <a:latin typeface="+mn-lt"/>
                <a:cs typeface="+mn-cs"/>
              </a:rPr>
              <a:t>planned to be introduced </a:t>
            </a:r>
            <a:r>
              <a:rPr lang="en-US" sz="1400" dirty="0" smtClean="0">
                <a:solidFill>
                  <a:schemeClr val="bg2"/>
                </a:solidFill>
                <a:latin typeface="+mn-lt"/>
                <a:cs typeface="+mn-cs"/>
              </a:rPr>
              <a:t>in three Russian airports</a:t>
            </a:r>
            <a:r>
              <a:rPr lang="en-US" sz="1400" dirty="0">
                <a:solidFill>
                  <a:schemeClr val="bg2"/>
                </a:solidFill>
                <a:latin typeface="+mn-lt"/>
                <a:cs typeface="+mn-cs"/>
              </a:rPr>
              <a:t>.</a:t>
            </a:r>
            <a:endParaRPr lang="ru-RU" sz="1400" dirty="0">
              <a:solidFill>
                <a:schemeClr val="bg2"/>
              </a:solidFill>
              <a:latin typeface="Arial"/>
              <a:cs typeface="Arial"/>
            </a:endParaRPr>
          </a:p>
        </p:txBody>
      </p:sp>
      <p:sp>
        <p:nvSpPr>
          <p:cNvPr id="15369" name="TextBox 10"/>
          <p:cNvSpPr txBox="1">
            <a:spLocks noChangeArrowheads="1"/>
          </p:cNvSpPr>
          <p:nvPr/>
        </p:nvSpPr>
        <p:spPr bwMode="auto">
          <a:xfrm>
            <a:off x="723900" y="5208588"/>
            <a:ext cx="7910513" cy="369887"/>
          </a:xfrm>
          <a:prstGeom prst="rect">
            <a:avLst/>
          </a:prstGeom>
          <a:solidFill>
            <a:srgbClr val="FF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b="1" dirty="0" smtClean="0">
                <a:solidFill>
                  <a:srgbClr val="FFFFFF"/>
                </a:solidFill>
              </a:rPr>
              <a:t>Market and prospects</a:t>
            </a:r>
            <a:endParaRPr lang="ru-RU" altLang="en-US" b="1" dirty="0">
              <a:solidFill>
                <a:srgbClr val="FFFFFF"/>
              </a:solidFill>
            </a:endParaRPr>
          </a:p>
        </p:txBody>
      </p:sp>
      <p:pic>
        <p:nvPicPr>
          <p:cNvPr id="15370" name="Picture 4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3175" y="44450"/>
            <a:ext cx="620713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579780" y="1231316"/>
            <a:ext cx="3168684" cy="76048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sp>
        <p:nvSpPr>
          <p:cNvPr id="12" name="TextBox 11"/>
          <p:cNvSpPr txBox="1"/>
          <p:nvPr/>
        </p:nvSpPr>
        <p:spPr>
          <a:xfrm>
            <a:off x="611188" y="549275"/>
            <a:ext cx="865187" cy="230188"/>
          </a:xfrm>
          <a:prstGeom prst="rect">
            <a:avLst/>
          </a:prstGeom>
          <a:solidFill>
            <a:srgbClr val="CCFF33"/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b="1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Skolkovo</a:t>
            </a:r>
            <a:endParaRPr lang="ru-RU" sz="900" b="1" dirty="0">
              <a:solidFill>
                <a:schemeClr val="bg1">
                  <a:lumMod val="50000"/>
                </a:schemeClr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1606550" y="107950"/>
            <a:ext cx="6494463" cy="70485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2800" dirty="0" smtClean="0"/>
              <a:t>Vay2Geo LLC</a:t>
            </a:r>
            <a:endParaRPr lang="ru-RU" sz="2800" dirty="0"/>
          </a:p>
        </p:txBody>
      </p:sp>
      <p:sp>
        <p:nvSpPr>
          <p:cNvPr id="4" name="Rectangle 9"/>
          <p:cNvSpPr/>
          <p:nvPr/>
        </p:nvSpPr>
        <p:spPr>
          <a:xfrm>
            <a:off x="838200" y="1036638"/>
            <a:ext cx="6048375" cy="954087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400" b="1" dirty="0" smtClean="0">
                <a:latin typeface="Arial"/>
                <a:cs typeface="Arial"/>
              </a:rPr>
              <a:t>The </a:t>
            </a:r>
            <a:r>
              <a:rPr lang="en-GB" sz="1400" b="1" dirty="0" err="1" smtClean="0">
                <a:latin typeface="Arial"/>
                <a:cs typeface="Arial"/>
              </a:rPr>
              <a:t>Gvidi</a:t>
            </a:r>
            <a:r>
              <a:rPr lang="en-GB" sz="1400" b="1" dirty="0" smtClean="0">
                <a:latin typeface="Arial"/>
                <a:cs typeface="Arial"/>
              </a:rPr>
              <a:t> project of Vay2Geo won the Bully Award</a:t>
            </a:r>
            <a:endParaRPr lang="en-US" sz="1400" b="1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bg1">
                    <a:lumMod val="25000"/>
                  </a:schemeClr>
                </a:solidFill>
                <a:latin typeface="Arial"/>
                <a:cs typeface="Arial"/>
              </a:rPr>
              <a:t>The best innovative projects with high </a:t>
            </a:r>
            <a:r>
              <a:rPr lang="en-US" sz="1400" dirty="0" smtClean="0">
                <a:solidFill>
                  <a:schemeClr val="bg1">
                    <a:lumMod val="25000"/>
                  </a:schemeClr>
                </a:solidFill>
                <a:latin typeface="Arial"/>
                <a:cs typeface="Arial"/>
              </a:rPr>
              <a:t>growth </a:t>
            </a:r>
            <a:r>
              <a:rPr lang="en-US" sz="1400" dirty="0">
                <a:solidFill>
                  <a:schemeClr val="bg1">
                    <a:lumMod val="25000"/>
                  </a:schemeClr>
                </a:solidFill>
                <a:latin typeface="Arial"/>
                <a:cs typeface="Arial"/>
              </a:rPr>
              <a:t>potential are traditionally </a:t>
            </a:r>
            <a:r>
              <a:rPr lang="en-US" sz="1400" dirty="0" smtClean="0">
                <a:solidFill>
                  <a:schemeClr val="bg1">
                    <a:lumMod val="25000"/>
                  </a:schemeClr>
                </a:solidFill>
                <a:latin typeface="Arial"/>
                <a:cs typeface="Arial"/>
              </a:rPr>
              <a:t>presented with </a:t>
            </a:r>
            <a:r>
              <a:rPr lang="en-US" sz="1400" dirty="0">
                <a:solidFill>
                  <a:schemeClr val="bg1">
                    <a:lumMod val="25000"/>
                  </a:schemeClr>
                </a:solidFill>
                <a:latin typeface="Arial"/>
                <a:cs typeface="Arial"/>
              </a:rPr>
              <a:t>the </a:t>
            </a:r>
            <a:r>
              <a:rPr lang="en-US" sz="1400" dirty="0" smtClean="0">
                <a:solidFill>
                  <a:schemeClr val="bg1">
                    <a:lumMod val="25000"/>
                  </a:schemeClr>
                </a:solidFill>
                <a:latin typeface="Arial"/>
                <a:cs typeface="Arial"/>
              </a:rPr>
              <a:t>Bully Award, </a:t>
            </a:r>
            <a:r>
              <a:rPr lang="en-US" sz="1400" dirty="0">
                <a:solidFill>
                  <a:schemeClr val="bg1">
                    <a:lumMod val="25000"/>
                  </a:schemeClr>
                </a:solidFill>
                <a:latin typeface="Arial"/>
                <a:cs typeface="Arial"/>
              </a:rPr>
              <a:t>said Anton Baranchuk, </a:t>
            </a:r>
            <a:r>
              <a:rPr lang="en-US" sz="1400" dirty="0" smtClean="0">
                <a:solidFill>
                  <a:schemeClr val="bg1">
                    <a:lumMod val="25000"/>
                  </a:schemeClr>
                </a:solidFill>
                <a:latin typeface="Arial"/>
                <a:cs typeface="Arial"/>
              </a:rPr>
              <a:t>Director General of </a:t>
            </a:r>
            <a:r>
              <a:rPr lang="en-US" sz="1400" dirty="0">
                <a:solidFill>
                  <a:schemeClr val="bg1">
                    <a:lumMod val="25000"/>
                  </a:schemeClr>
                </a:solidFill>
                <a:latin typeface="Arial"/>
                <a:cs typeface="Arial"/>
              </a:rPr>
              <a:t>AlterGeo.</a:t>
            </a:r>
            <a:endParaRPr lang="ru-RU" sz="1400" dirty="0">
              <a:solidFill>
                <a:schemeClr val="bg1">
                  <a:lumMod val="25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5" name="Rectangle 10"/>
          <p:cNvSpPr/>
          <p:nvPr/>
        </p:nvSpPr>
        <p:spPr>
          <a:xfrm>
            <a:off x="827088" y="2979738"/>
            <a:ext cx="7921625" cy="738187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2">
                <a:lumMod val="95000"/>
              </a:schemeClr>
            </a:solidFill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 smtClean="0">
                <a:solidFill>
                  <a:schemeClr val="bg2"/>
                </a:solidFill>
                <a:latin typeface="+mn-lt"/>
                <a:cs typeface="+mn-cs"/>
              </a:rPr>
              <a:t>The service </a:t>
            </a:r>
            <a:r>
              <a:rPr lang="en-US" sz="1400" dirty="0">
                <a:solidFill>
                  <a:schemeClr val="bg2"/>
                </a:solidFill>
                <a:latin typeface="+mn-lt"/>
                <a:cs typeface="+mn-cs"/>
              </a:rPr>
              <a:t>provides </a:t>
            </a:r>
            <a:r>
              <a:rPr lang="en-US" sz="1400" dirty="0" smtClean="0">
                <a:solidFill>
                  <a:schemeClr val="bg2"/>
                </a:solidFill>
                <a:latin typeface="+mn-lt"/>
                <a:cs typeface="+mn-cs"/>
              </a:rPr>
              <a:t>a smart </a:t>
            </a:r>
            <a:r>
              <a:rPr lang="en-US" sz="1400" dirty="0">
                <a:solidFill>
                  <a:schemeClr val="bg2"/>
                </a:solidFill>
                <a:latin typeface="+mn-lt"/>
                <a:cs typeface="+mn-cs"/>
              </a:rPr>
              <a:t>search </a:t>
            </a:r>
            <a:r>
              <a:rPr lang="en-US" sz="1400" dirty="0" smtClean="0">
                <a:solidFill>
                  <a:schemeClr val="bg2"/>
                </a:solidFill>
                <a:latin typeface="+mn-lt"/>
                <a:cs typeface="+mn-cs"/>
              </a:rPr>
              <a:t>for  </a:t>
            </a:r>
            <a:r>
              <a:rPr lang="en-US" sz="1400" dirty="0">
                <a:solidFill>
                  <a:schemeClr val="bg2"/>
                </a:solidFill>
                <a:latin typeface="+mn-lt"/>
                <a:cs typeface="+mn-cs"/>
              </a:rPr>
              <a:t>public catering </a:t>
            </a:r>
            <a:r>
              <a:rPr lang="en-US" sz="1400" dirty="0" smtClean="0">
                <a:solidFill>
                  <a:schemeClr val="bg2"/>
                </a:solidFill>
                <a:latin typeface="+mn-lt"/>
                <a:cs typeface="+mn-cs"/>
              </a:rPr>
              <a:t>outlets on </a:t>
            </a:r>
            <a:r>
              <a:rPr lang="en-US" sz="1400" dirty="0">
                <a:solidFill>
                  <a:schemeClr val="bg2"/>
                </a:solidFill>
                <a:latin typeface="+mn-lt"/>
                <a:cs typeface="+mn-cs"/>
              </a:rPr>
              <a:t>the basis of </a:t>
            </a:r>
            <a:r>
              <a:rPr lang="en-US" sz="1400" dirty="0" smtClean="0">
                <a:solidFill>
                  <a:schemeClr val="bg2"/>
                </a:solidFill>
                <a:latin typeface="+mn-lt"/>
                <a:cs typeface="+mn-cs"/>
              </a:rPr>
              <a:t>people’s individual preferences: </a:t>
            </a:r>
            <a:r>
              <a:rPr lang="en-US" sz="1400" dirty="0">
                <a:solidFill>
                  <a:schemeClr val="bg2"/>
                </a:solidFill>
                <a:latin typeface="+mn-lt"/>
                <a:cs typeface="+mn-cs"/>
              </a:rPr>
              <a:t>it </a:t>
            </a:r>
            <a:r>
              <a:rPr lang="en-US" sz="1400" dirty="0" smtClean="0">
                <a:solidFill>
                  <a:schemeClr val="bg2"/>
                </a:solidFill>
                <a:latin typeface="+mn-lt"/>
                <a:cs typeface="+mn-cs"/>
              </a:rPr>
              <a:t>analyses </a:t>
            </a:r>
            <a:r>
              <a:rPr lang="en-US" sz="1400" dirty="0">
                <a:solidFill>
                  <a:schemeClr val="bg2"/>
                </a:solidFill>
                <a:latin typeface="+mn-lt"/>
                <a:cs typeface="+mn-cs"/>
              </a:rPr>
              <a:t>the personal tastes of </a:t>
            </a:r>
            <a:r>
              <a:rPr lang="en-US" sz="1400" dirty="0" smtClean="0">
                <a:solidFill>
                  <a:schemeClr val="bg2"/>
                </a:solidFill>
                <a:latin typeface="+mn-lt"/>
                <a:cs typeface="+mn-cs"/>
              </a:rPr>
              <a:t>customers </a:t>
            </a:r>
            <a:r>
              <a:rPr lang="en-US" sz="1400" dirty="0">
                <a:solidFill>
                  <a:schemeClr val="bg2"/>
                </a:solidFill>
                <a:latin typeface="+mn-lt"/>
                <a:cs typeface="+mn-cs"/>
              </a:rPr>
              <a:t>through </a:t>
            </a:r>
            <a:r>
              <a:rPr lang="en-US" sz="1400" dirty="0" smtClean="0">
                <a:solidFill>
                  <a:schemeClr val="bg2"/>
                </a:solidFill>
                <a:latin typeface="+mn-lt"/>
                <a:cs typeface="+mn-cs"/>
              </a:rPr>
              <a:t>a </a:t>
            </a:r>
            <a:r>
              <a:rPr lang="en-US" sz="1400" dirty="0">
                <a:solidFill>
                  <a:schemeClr val="bg2"/>
                </a:solidFill>
                <a:latin typeface="+mn-lt"/>
                <a:cs typeface="+mn-cs"/>
              </a:rPr>
              <a:t>social graph, compares them with its own global database of places and </a:t>
            </a:r>
            <a:r>
              <a:rPr lang="en-US" sz="1400" dirty="0" smtClean="0">
                <a:solidFill>
                  <a:schemeClr val="bg2"/>
                </a:solidFill>
                <a:latin typeface="+mn-lt"/>
                <a:cs typeface="+mn-cs"/>
              </a:rPr>
              <a:t>offers tailored </a:t>
            </a:r>
            <a:r>
              <a:rPr lang="en-US" sz="1400" dirty="0">
                <a:solidFill>
                  <a:schemeClr val="bg2"/>
                </a:solidFill>
                <a:latin typeface="+mn-lt"/>
                <a:cs typeface="+mn-cs"/>
              </a:rPr>
              <a:t>advice </a:t>
            </a:r>
            <a:r>
              <a:rPr lang="en-US" sz="1400" dirty="0" smtClean="0">
                <a:solidFill>
                  <a:schemeClr val="bg2"/>
                </a:solidFill>
                <a:latin typeface="+mn-lt"/>
                <a:cs typeface="+mn-cs"/>
              </a:rPr>
              <a:t>on where </a:t>
            </a:r>
            <a:r>
              <a:rPr lang="en-US" sz="1400" dirty="0">
                <a:solidFill>
                  <a:schemeClr val="bg2"/>
                </a:solidFill>
                <a:latin typeface="+mn-lt"/>
                <a:cs typeface="+mn-cs"/>
              </a:rPr>
              <a:t>to go.</a:t>
            </a:r>
            <a:endParaRPr lang="ru-RU" sz="1400" dirty="0">
              <a:solidFill>
                <a:schemeClr val="bg2"/>
              </a:solidFill>
              <a:latin typeface="+mn-lt"/>
              <a:cs typeface="+mn-cs"/>
            </a:endParaRPr>
          </a:p>
        </p:txBody>
      </p:sp>
      <p:sp>
        <p:nvSpPr>
          <p:cNvPr id="16389" name="TextBox 5"/>
          <p:cNvSpPr txBox="1">
            <a:spLocks noChangeArrowheads="1"/>
          </p:cNvSpPr>
          <p:nvPr/>
        </p:nvSpPr>
        <p:spPr bwMode="auto">
          <a:xfrm>
            <a:off x="827088" y="2627313"/>
            <a:ext cx="7921625" cy="369887"/>
          </a:xfrm>
          <a:prstGeom prst="rect">
            <a:avLst/>
          </a:prstGeom>
          <a:solidFill>
            <a:srgbClr val="FF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b="1" dirty="0" smtClean="0">
                <a:solidFill>
                  <a:schemeClr val="bg2"/>
                </a:solidFill>
              </a:rPr>
              <a:t>Essence of the innovation</a:t>
            </a:r>
            <a:endParaRPr lang="ru-RU" altLang="en-US" b="1" dirty="0">
              <a:solidFill>
                <a:schemeClr val="bg2"/>
              </a:solidFill>
            </a:endParaRPr>
          </a:p>
        </p:txBody>
      </p:sp>
      <p:sp>
        <p:nvSpPr>
          <p:cNvPr id="16390" name="TextBox 6"/>
          <p:cNvSpPr txBox="1">
            <a:spLocks noChangeArrowheads="1"/>
          </p:cNvSpPr>
          <p:nvPr/>
        </p:nvSpPr>
        <p:spPr bwMode="auto">
          <a:xfrm>
            <a:off x="827088" y="4211638"/>
            <a:ext cx="7889875" cy="369887"/>
          </a:xfrm>
          <a:prstGeom prst="rect">
            <a:avLst/>
          </a:prstGeom>
          <a:solidFill>
            <a:srgbClr val="FF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b="1" dirty="0">
                <a:solidFill>
                  <a:schemeClr val="bg2"/>
                </a:solidFill>
              </a:rPr>
              <a:t>Main advantages</a:t>
            </a:r>
            <a:endParaRPr lang="ru-RU" altLang="en-US" b="1">
              <a:solidFill>
                <a:schemeClr val="bg2"/>
              </a:solidFill>
            </a:endParaRPr>
          </a:p>
        </p:txBody>
      </p:sp>
      <p:sp>
        <p:nvSpPr>
          <p:cNvPr id="8" name="Rectangle 10"/>
          <p:cNvSpPr/>
          <p:nvPr/>
        </p:nvSpPr>
        <p:spPr>
          <a:xfrm>
            <a:off x="827088" y="4564063"/>
            <a:ext cx="7889875" cy="738664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2">
                <a:lumMod val="95000"/>
              </a:schemeClr>
            </a:solidFill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 smtClean="0">
                <a:solidFill>
                  <a:srgbClr val="D4FF01"/>
                </a:solidFill>
                <a:latin typeface="+mn-lt"/>
                <a:cs typeface="+mn-cs"/>
              </a:rPr>
              <a:t>The service </a:t>
            </a:r>
            <a:r>
              <a:rPr lang="en-US" sz="1400" dirty="0">
                <a:solidFill>
                  <a:srgbClr val="D4FF01"/>
                </a:solidFill>
                <a:latin typeface="+mn-lt"/>
                <a:cs typeface="+mn-cs"/>
              </a:rPr>
              <a:t>provides </a:t>
            </a:r>
            <a:r>
              <a:rPr lang="en-US" sz="1400" dirty="0" smtClean="0">
                <a:solidFill>
                  <a:srgbClr val="D4FF01"/>
                </a:solidFill>
                <a:latin typeface="+mn-lt"/>
                <a:cs typeface="+mn-cs"/>
              </a:rPr>
              <a:t>a smart search for </a:t>
            </a:r>
            <a:r>
              <a:rPr lang="en-US" sz="1400" dirty="0">
                <a:solidFill>
                  <a:srgbClr val="D4FF01"/>
                </a:solidFill>
                <a:latin typeface="+mn-lt"/>
                <a:cs typeface="+mn-cs"/>
              </a:rPr>
              <a:t>public catering </a:t>
            </a:r>
            <a:r>
              <a:rPr lang="en-US" sz="1400" dirty="0" smtClean="0">
                <a:solidFill>
                  <a:srgbClr val="D4FF01"/>
                </a:solidFill>
                <a:latin typeface="+mn-lt"/>
                <a:cs typeface="+mn-cs"/>
              </a:rPr>
              <a:t>outlets </a:t>
            </a:r>
            <a:r>
              <a:rPr lang="en-US" sz="1400" dirty="0">
                <a:solidFill>
                  <a:srgbClr val="D4FF01"/>
                </a:solidFill>
                <a:latin typeface="+mn-lt"/>
                <a:cs typeface="+mn-cs"/>
              </a:rPr>
              <a:t>on the basis of </a:t>
            </a:r>
            <a:r>
              <a:rPr lang="en-US" sz="1400" dirty="0" smtClean="0">
                <a:solidFill>
                  <a:srgbClr val="D4FF01"/>
                </a:solidFill>
                <a:latin typeface="+mn-lt"/>
                <a:cs typeface="+mn-cs"/>
              </a:rPr>
              <a:t>people’s individual preferences. Through Gvidi, </a:t>
            </a:r>
            <a:r>
              <a:rPr lang="en-US" sz="1400" dirty="0">
                <a:solidFill>
                  <a:srgbClr val="D4FF01"/>
                </a:solidFill>
                <a:latin typeface="+mn-lt"/>
                <a:cs typeface="+mn-cs"/>
              </a:rPr>
              <a:t>it is </a:t>
            </a:r>
            <a:r>
              <a:rPr lang="en-US" sz="1400" dirty="0" smtClean="0">
                <a:solidFill>
                  <a:srgbClr val="D4FF01"/>
                </a:solidFill>
                <a:latin typeface="+mn-lt"/>
                <a:cs typeface="+mn-cs"/>
              </a:rPr>
              <a:t>now possible </a:t>
            </a:r>
            <a:r>
              <a:rPr lang="en-US" sz="1400" dirty="0">
                <a:solidFill>
                  <a:srgbClr val="D4FF01"/>
                </a:solidFill>
                <a:latin typeface="+mn-lt"/>
                <a:cs typeface="+mn-cs"/>
              </a:rPr>
              <a:t>to reserve a </a:t>
            </a:r>
            <a:r>
              <a:rPr lang="en-US" sz="1400" dirty="0" smtClean="0">
                <a:solidFill>
                  <a:srgbClr val="D4FF01"/>
                </a:solidFill>
                <a:latin typeface="+mn-lt"/>
                <a:cs typeface="+mn-cs"/>
              </a:rPr>
              <a:t>table </a:t>
            </a:r>
            <a:r>
              <a:rPr lang="en-US" sz="1400" dirty="0">
                <a:solidFill>
                  <a:srgbClr val="D4FF01"/>
                </a:solidFill>
                <a:latin typeface="+mn-lt"/>
                <a:cs typeface="+mn-cs"/>
              </a:rPr>
              <a:t>almost </a:t>
            </a:r>
            <a:r>
              <a:rPr lang="en-US" sz="1400" dirty="0" smtClean="0">
                <a:solidFill>
                  <a:srgbClr val="D4FF01"/>
                </a:solidFill>
                <a:latin typeface="+mn-lt"/>
                <a:cs typeface="+mn-cs"/>
              </a:rPr>
              <a:t>in any </a:t>
            </a:r>
            <a:r>
              <a:rPr lang="en-US" sz="1400" dirty="0">
                <a:solidFill>
                  <a:srgbClr val="D4FF01"/>
                </a:solidFill>
                <a:latin typeface="+mn-lt"/>
                <a:cs typeface="+mn-cs"/>
              </a:rPr>
              <a:t>non-network </a:t>
            </a:r>
            <a:r>
              <a:rPr lang="en-US" sz="1400" dirty="0" smtClean="0">
                <a:solidFill>
                  <a:srgbClr val="D4FF01"/>
                </a:solidFill>
                <a:latin typeface="+mn-lt"/>
                <a:cs typeface="+mn-cs"/>
              </a:rPr>
              <a:t>catering outlet </a:t>
            </a:r>
            <a:r>
              <a:rPr lang="en-US" sz="1400" dirty="0">
                <a:solidFill>
                  <a:srgbClr val="D4FF01"/>
                </a:solidFill>
                <a:latin typeface="+mn-lt"/>
                <a:cs typeface="+mn-cs"/>
              </a:rPr>
              <a:t>of Moscow.</a:t>
            </a:r>
            <a:endParaRPr lang="ru-RU" sz="1400" dirty="0">
              <a:solidFill>
                <a:srgbClr val="D4FF01"/>
              </a:solidFill>
              <a:latin typeface="+mn-lt"/>
              <a:cs typeface="+mn-cs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838200" y="5876925"/>
            <a:ext cx="7910513" cy="738664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 smtClean="0">
                <a:solidFill>
                  <a:srgbClr val="FFFFFF"/>
                </a:solidFill>
                <a:latin typeface="+mn-lt"/>
                <a:cs typeface="+mn-cs"/>
              </a:rPr>
              <a:t>In 2011, the </a:t>
            </a:r>
            <a:r>
              <a:rPr lang="en-US" sz="1400" dirty="0">
                <a:solidFill>
                  <a:srgbClr val="FFFFFF"/>
                </a:solidFill>
                <a:latin typeface="+mn-lt"/>
                <a:cs typeface="+mn-cs"/>
              </a:rPr>
              <a:t>world market of </a:t>
            </a:r>
            <a:r>
              <a:rPr lang="en-US" sz="1400" dirty="0" smtClean="0">
                <a:solidFill>
                  <a:srgbClr val="FFFFFF"/>
                </a:solidFill>
                <a:latin typeface="+mn-lt"/>
                <a:cs typeface="+mn-cs"/>
              </a:rPr>
              <a:t>geo-targeted advertising </a:t>
            </a:r>
            <a:r>
              <a:rPr lang="en-US" sz="1400" dirty="0">
                <a:solidFill>
                  <a:srgbClr val="FFFFFF"/>
                </a:solidFill>
                <a:latin typeface="+mn-lt"/>
                <a:cs typeface="+mn-cs"/>
              </a:rPr>
              <a:t>was estimated by </a:t>
            </a:r>
            <a:r>
              <a:rPr lang="en-US" sz="1400" dirty="0" smtClean="0">
                <a:solidFill>
                  <a:srgbClr val="FFFFFF"/>
                </a:solidFill>
                <a:latin typeface="+mn-lt"/>
                <a:cs typeface="+mn-cs"/>
              </a:rPr>
              <a:t>Berg </a:t>
            </a:r>
            <a:r>
              <a:rPr lang="en-US" sz="1400" dirty="0">
                <a:solidFill>
                  <a:srgbClr val="FFFFFF"/>
                </a:solidFill>
                <a:latin typeface="+mn-lt"/>
                <a:cs typeface="+mn-cs"/>
              </a:rPr>
              <a:t>Insight at 192 million </a:t>
            </a:r>
            <a:r>
              <a:rPr lang="en-US" sz="1400" dirty="0" smtClean="0">
                <a:solidFill>
                  <a:srgbClr val="FFFFFF"/>
                </a:solidFill>
                <a:latin typeface="+mn-lt"/>
                <a:cs typeface="+mn-cs"/>
              </a:rPr>
              <a:t>euros </a:t>
            </a:r>
            <a:r>
              <a:rPr lang="en-US" sz="1400" dirty="0">
                <a:solidFill>
                  <a:srgbClr val="FFFFFF"/>
                </a:solidFill>
                <a:latin typeface="+mn-lt"/>
                <a:cs typeface="+mn-cs"/>
              </a:rPr>
              <a:t>(5% of the </a:t>
            </a:r>
            <a:r>
              <a:rPr lang="en-US" sz="1400" dirty="0" smtClean="0">
                <a:solidFill>
                  <a:srgbClr val="FFFFFF"/>
                </a:solidFill>
                <a:latin typeface="+mn-lt"/>
                <a:cs typeface="+mn-cs"/>
              </a:rPr>
              <a:t>total </a:t>
            </a:r>
            <a:r>
              <a:rPr lang="en-US" sz="1400" dirty="0">
                <a:solidFill>
                  <a:srgbClr val="FFFFFF"/>
                </a:solidFill>
                <a:latin typeface="+mn-lt"/>
                <a:cs typeface="+mn-cs"/>
              </a:rPr>
              <a:t>mobile </a:t>
            </a:r>
            <a:r>
              <a:rPr lang="en-US" sz="1400" dirty="0" smtClean="0">
                <a:solidFill>
                  <a:srgbClr val="FFFFFF"/>
                </a:solidFill>
                <a:latin typeface="+mn-lt"/>
                <a:cs typeface="+mn-cs"/>
              </a:rPr>
              <a:t>advertising market). According </a:t>
            </a:r>
            <a:r>
              <a:rPr lang="en-US" sz="1400" dirty="0">
                <a:solidFill>
                  <a:srgbClr val="FFFFFF"/>
                </a:solidFill>
                <a:latin typeface="+mn-lt"/>
                <a:cs typeface="+mn-cs"/>
              </a:rPr>
              <a:t>to the agency, </a:t>
            </a:r>
            <a:r>
              <a:rPr lang="en-US" sz="1400" dirty="0" smtClean="0">
                <a:solidFill>
                  <a:srgbClr val="FFFFFF"/>
                </a:solidFill>
                <a:latin typeface="+mn-lt"/>
                <a:cs typeface="+mn-cs"/>
              </a:rPr>
              <a:t>it increases by an average </a:t>
            </a:r>
            <a:r>
              <a:rPr lang="en-US" sz="1400" dirty="0">
                <a:solidFill>
                  <a:srgbClr val="FFFFFF"/>
                </a:solidFill>
                <a:latin typeface="+mn-lt"/>
                <a:cs typeface="+mn-cs"/>
              </a:rPr>
              <a:t>of 90.9% per year and will reach 4.9 billion </a:t>
            </a:r>
            <a:r>
              <a:rPr lang="en-US" sz="1400" dirty="0" smtClean="0">
                <a:solidFill>
                  <a:srgbClr val="FFFFFF"/>
                </a:solidFill>
                <a:latin typeface="+mn-lt"/>
                <a:cs typeface="+mn-cs"/>
              </a:rPr>
              <a:t>euros </a:t>
            </a:r>
            <a:r>
              <a:rPr lang="en-US" sz="1400" dirty="0">
                <a:solidFill>
                  <a:srgbClr val="FFFFFF"/>
                </a:solidFill>
                <a:latin typeface="+mn-lt"/>
                <a:cs typeface="+mn-cs"/>
              </a:rPr>
              <a:t>in 2016 </a:t>
            </a:r>
            <a:r>
              <a:rPr lang="en-US" sz="1400" dirty="0" smtClean="0">
                <a:solidFill>
                  <a:srgbClr val="FFFFFF"/>
                </a:solidFill>
                <a:latin typeface="+mn-lt"/>
                <a:cs typeface="+mn-cs"/>
              </a:rPr>
              <a:t>(28.3</a:t>
            </a:r>
            <a:r>
              <a:rPr lang="en-US" sz="1400" dirty="0">
                <a:solidFill>
                  <a:srgbClr val="FFFFFF"/>
                </a:solidFill>
                <a:latin typeface="+mn-lt"/>
                <a:cs typeface="+mn-cs"/>
              </a:rPr>
              <a:t>% of the total </a:t>
            </a:r>
            <a:r>
              <a:rPr lang="en-US" sz="1400" dirty="0" smtClean="0">
                <a:solidFill>
                  <a:srgbClr val="FFFFFF"/>
                </a:solidFill>
                <a:latin typeface="+mn-lt"/>
                <a:cs typeface="+mn-cs"/>
              </a:rPr>
              <a:t>mobile advertising market).</a:t>
            </a:r>
            <a:endParaRPr lang="ru-RU" sz="1400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16393" name="TextBox 10"/>
          <p:cNvSpPr txBox="1">
            <a:spLocks noChangeArrowheads="1"/>
          </p:cNvSpPr>
          <p:nvPr/>
        </p:nvSpPr>
        <p:spPr bwMode="auto">
          <a:xfrm>
            <a:off x="838200" y="5516563"/>
            <a:ext cx="7910513" cy="369887"/>
          </a:xfrm>
          <a:prstGeom prst="rect">
            <a:avLst/>
          </a:prstGeom>
          <a:solidFill>
            <a:srgbClr val="FF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b="1" dirty="0" smtClean="0">
                <a:solidFill>
                  <a:srgbClr val="FFFFFF"/>
                </a:solidFill>
              </a:rPr>
              <a:t>Market and prospects</a:t>
            </a:r>
            <a:endParaRPr lang="ru-RU" altLang="en-US" b="1" dirty="0">
              <a:solidFill>
                <a:srgbClr val="FFFFFF"/>
              </a:solidFill>
            </a:endParaRPr>
          </a:p>
        </p:txBody>
      </p:sp>
      <p:pic>
        <p:nvPicPr>
          <p:cNvPr id="16394" name="Picture 4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3175" y="44450"/>
            <a:ext cx="620713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065571" y="902548"/>
            <a:ext cx="1610885" cy="144633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sp>
        <p:nvSpPr>
          <p:cNvPr id="12" name="TextBox 11"/>
          <p:cNvSpPr txBox="1"/>
          <p:nvPr/>
        </p:nvSpPr>
        <p:spPr>
          <a:xfrm>
            <a:off x="611188" y="549275"/>
            <a:ext cx="865187" cy="230188"/>
          </a:xfrm>
          <a:prstGeom prst="rect">
            <a:avLst/>
          </a:prstGeom>
          <a:solidFill>
            <a:srgbClr val="CCFF33"/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b="1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Skolkovo</a:t>
            </a:r>
            <a:endParaRPr lang="ru-RU" sz="900" b="1" dirty="0">
              <a:solidFill>
                <a:schemeClr val="bg1">
                  <a:lumMod val="50000"/>
                </a:schemeClr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1606550" y="107950"/>
            <a:ext cx="6494463" cy="70485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2800" dirty="0" smtClean="0"/>
              <a:t>Avtodoria LLC</a:t>
            </a:r>
            <a:endParaRPr lang="ru-RU" sz="2800" dirty="0"/>
          </a:p>
        </p:txBody>
      </p:sp>
      <p:sp>
        <p:nvSpPr>
          <p:cNvPr id="4" name="Rectangle 9"/>
          <p:cNvSpPr/>
          <p:nvPr/>
        </p:nvSpPr>
        <p:spPr>
          <a:xfrm>
            <a:off x="755650" y="836613"/>
            <a:ext cx="5688013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>
                <a:latin typeface="Arial"/>
                <a:cs typeface="Arial"/>
              </a:rPr>
              <a:t>Moscow authorities </a:t>
            </a:r>
            <a:r>
              <a:rPr lang="en-US" sz="1400" b="1" dirty="0" smtClean="0">
                <a:latin typeface="Arial"/>
                <a:cs typeface="Arial"/>
              </a:rPr>
              <a:t>are launching </a:t>
            </a:r>
            <a:r>
              <a:rPr lang="en-US" sz="1400" b="1" dirty="0">
                <a:latin typeface="Arial"/>
                <a:cs typeface="Arial"/>
              </a:rPr>
              <a:t>a pilot project </a:t>
            </a:r>
            <a:r>
              <a:rPr lang="en-GB" sz="1400" b="1" dirty="0" smtClean="0">
                <a:latin typeface="Arial"/>
                <a:cs typeface="Arial"/>
              </a:rPr>
              <a:t>to control speed limits on the roads with the help of the </a:t>
            </a:r>
            <a:r>
              <a:rPr lang="en-GB" sz="1400" b="1" dirty="0" err="1" smtClean="0">
                <a:latin typeface="Arial"/>
                <a:cs typeface="Arial"/>
              </a:rPr>
              <a:t>Avtodoria</a:t>
            </a:r>
            <a:r>
              <a:rPr lang="en-GB" sz="1400" b="1" dirty="0" smtClean="0">
                <a:latin typeface="Arial"/>
                <a:cs typeface="Arial"/>
              </a:rPr>
              <a:t> complex</a:t>
            </a:r>
            <a:endParaRPr lang="ru-RU" sz="1400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latin typeface="+mn-lt"/>
                <a:cs typeface="+mn-cs"/>
              </a:rPr>
              <a:t>The complex is mounted on a </a:t>
            </a:r>
            <a:r>
              <a:rPr lang="en-US" sz="1400" dirty="0" smtClean="0">
                <a:latin typeface="+mn-lt"/>
                <a:cs typeface="+mn-cs"/>
              </a:rPr>
              <a:t>one-kilometer </a:t>
            </a:r>
            <a:r>
              <a:rPr lang="en-US" sz="1400" dirty="0">
                <a:latin typeface="+mn-lt"/>
                <a:cs typeface="+mn-cs"/>
              </a:rPr>
              <a:t>stretch </a:t>
            </a:r>
            <a:r>
              <a:rPr lang="en-US" sz="1400" dirty="0" smtClean="0">
                <a:latin typeface="+mn-lt"/>
                <a:cs typeface="+mn-cs"/>
              </a:rPr>
              <a:t>of the Volokolamskoye Highway</a:t>
            </a:r>
            <a:r>
              <a:rPr lang="en-US" sz="1400" dirty="0">
                <a:latin typeface="+mn-lt"/>
                <a:cs typeface="+mn-cs"/>
              </a:rPr>
              <a:t>, from </a:t>
            </a:r>
            <a:r>
              <a:rPr lang="en-US" sz="1400" dirty="0" smtClean="0">
                <a:latin typeface="+mn-lt"/>
                <a:cs typeface="+mn-cs"/>
              </a:rPr>
              <a:t>the MKAD </a:t>
            </a:r>
            <a:r>
              <a:rPr lang="en-US" sz="1400" dirty="0">
                <a:latin typeface="+mn-lt"/>
                <a:cs typeface="+mn-cs"/>
              </a:rPr>
              <a:t>in the direction of </a:t>
            </a:r>
            <a:r>
              <a:rPr lang="en-US" sz="1400" dirty="0" err="1" smtClean="0">
                <a:latin typeface="+mn-lt"/>
                <a:cs typeface="+mn-cs"/>
              </a:rPr>
              <a:t>Tushinskaya</a:t>
            </a:r>
            <a:r>
              <a:rPr lang="en-US" sz="1400" dirty="0" smtClean="0">
                <a:latin typeface="+mn-lt"/>
                <a:cs typeface="+mn-cs"/>
              </a:rPr>
              <a:t> metro station.</a:t>
            </a:r>
            <a:endParaRPr lang="ru-RU" sz="1400" b="1" dirty="0">
              <a:solidFill>
                <a:schemeClr val="bg1">
                  <a:lumMod val="25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5" name="Rectangle 10"/>
          <p:cNvSpPr/>
          <p:nvPr/>
        </p:nvSpPr>
        <p:spPr>
          <a:xfrm>
            <a:off x="827088" y="2420938"/>
            <a:ext cx="7921625" cy="954107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2">
                <a:lumMod val="95000"/>
              </a:schemeClr>
            </a:solidFill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rgbClr val="FFFFFF"/>
                </a:solidFill>
                <a:latin typeface="+mn-lt"/>
                <a:cs typeface="+mn-cs"/>
              </a:rPr>
              <a:t>The </a:t>
            </a:r>
            <a:r>
              <a:rPr lang="en-US" sz="1400" dirty="0" smtClean="0">
                <a:solidFill>
                  <a:srgbClr val="FFFFFF"/>
                </a:solidFill>
                <a:latin typeface="+mn-lt"/>
                <a:cs typeface="+mn-cs"/>
              </a:rPr>
              <a:t>Avtodoria system </a:t>
            </a:r>
            <a:r>
              <a:rPr lang="en-US" sz="1400" dirty="0">
                <a:solidFill>
                  <a:srgbClr val="FFFFFF"/>
                </a:solidFill>
                <a:latin typeface="+mn-lt"/>
                <a:cs typeface="+mn-cs"/>
              </a:rPr>
              <a:t>is a hardware and software </a:t>
            </a:r>
            <a:r>
              <a:rPr lang="en-US" sz="1400" dirty="0" smtClean="0">
                <a:solidFill>
                  <a:srgbClr val="FFFFFF"/>
                </a:solidFill>
                <a:latin typeface="+mn-lt"/>
                <a:cs typeface="+mn-cs"/>
              </a:rPr>
              <a:t>complex </a:t>
            </a:r>
            <a:r>
              <a:rPr lang="en-US" sz="1400" dirty="0">
                <a:solidFill>
                  <a:srgbClr val="FFFFFF"/>
                </a:solidFill>
                <a:latin typeface="+mn-lt"/>
                <a:cs typeface="+mn-cs"/>
              </a:rPr>
              <a:t>designed to measure the speed of vehicles by calculating the time </a:t>
            </a:r>
            <a:r>
              <a:rPr lang="en-US" sz="1400" dirty="0" smtClean="0">
                <a:solidFill>
                  <a:srgbClr val="FFFFFF"/>
                </a:solidFill>
                <a:latin typeface="+mn-lt"/>
                <a:cs typeface="+mn-cs"/>
              </a:rPr>
              <a:t>they took to travel between recorders installed along the road. </a:t>
            </a:r>
            <a:endParaRPr lang="en-US" sz="1400" dirty="0">
              <a:solidFill>
                <a:srgbClr val="FFFFFF"/>
              </a:solidFill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 smtClean="0">
                <a:solidFill>
                  <a:srgbClr val="FFFFFF"/>
                </a:solidFill>
                <a:latin typeface="+mn-lt"/>
                <a:cs typeface="+mn-cs"/>
              </a:rPr>
              <a:t>The GLONASS </a:t>
            </a:r>
            <a:r>
              <a:rPr lang="en-US" sz="1400" dirty="0">
                <a:solidFill>
                  <a:srgbClr val="FFFFFF"/>
                </a:solidFill>
                <a:latin typeface="+mn-lt"/>
                <a:cs typeface="+mn-cs"/>
              </a:rPr>
              <a:t>and </a:t>
            </a:r>
            <a:r>
              <a:rPr lang="en-US" sz="1400" dirty="0" smtClean="0">
                <a:solidFill>
                  <a:srgbClr val="FFFFFF"/>
                </a:solidFill>
                <a:latin typeface="+mn-lt"/>
                <a:cs typeface="+mn-cs"/>
              </a:rPr>
              <a:t>EDS technologies are </a:t>
            </a:r>
            <a:r>
              <a:rPr lang="en-US" sz="1400" smtClean="0">
                <a:solidFill>
                  <a:srgbClr val="FFFFFF"/>
                </a:solidFill>
                <a:latin typeface="+mn-lt"/>
                <a:cs typeface="+mn-cs"/>
              </a:rPr>
              <a:t>used </a:t>
            </a:r>
            <a:r>
              <a:rPr lang="en-US" sz="1400" smtClean="0">
                <a:solidFill>
                  <a:srgbClr val="FFFFFF"/>
                </a:solidFill>
                <a:latin typeface="+mn-lt"/>
                <a:cs typeface="+mn-cs"/>
              </a:rPr>
              <a:t>along </a:t>
            </a:r>
            <a:r>
              <a:rPr lang="en-US" sz="1400" dirty="0" smtClean="0">
                <a:solidFill>
                  <a:srgbClr val="FFFFFF"/>
                </a:solidFill>
                <a:latin typeface="+mn-lt"/>
                <a:cs typeface="+mn-cs"/>
              </a:rPr>
              <a:t>with the </a:t>
            </a:r>
            <a:r>
              <a:rPr lang="en-US" sz="1400" dirty="0">
                <a:solidFill>
                  <a:srgbClr val="FFFFFF"/>
                </a:solidFill>
                <a:latin typeface="+mn-lt"/>
                <a:cs typeface="+mn-cs"/>
              </a:rPr>
              <a:t>optical </a:t>
            </a:r>
            <a:r>
              <a:rPr lang="en-US" sz="1400" dirty="0" smtClean="0">
                <a:solidFill>
                  <a:srgbClr val="FFFFFF"/>
                </a:solidFill>
                <a:latin typeface="+mn-lt"/>
                <a:cs typeface="+mn-cs"/>
              </a:rPr>
              <a:t>recognition of </a:t>
            </a:r>
            <a:r>
              <a:rPr lang="en-US" sz="1400" dirty="0">
                <a:solidFill>
                  <a:srgbClr val="FFFFFF"/>
                </a:solidFill>
                <a:latin typeface="+mn-lt"/>
                <a:cs typeface="+mn-cs"/>
              </a:rPr>
              <a:t>license </a:t>
            </a:r>
            <a:r>
              <a:rPr lang="en-US" sz="1400" dirty="0" smtClean="0">
                <a:solidFill>
                  <a:srgbClr val="FFFFFF"/>
                </a:solidFill>
                <a:latin typeface="+mn-lt"/>
                <a:cs typeface="+mn-cs"/>
              </a:rPr>
              <a:t>plates</a:t>
            </a:r>
            <a:endParaRPr lang="en-US" sz="1400" dirty="0">
              <a:solidFill>
                <a:srgbClr val="FFFFFF"/>
              </a:solidFill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dirty="0">
              <a:solidFill>
                <a:srgbClr val="FFFFFF"/>
              </a:solidFill>
              <a:latin typeface="Arial" pitchFamily="34" charset="0"/>
              <a:sym typeface="Arial"/>
            </a:endParaRPr>
          </a:p>
        </p:txBody>
      </p:sp>
      <p:sp>
        <p:nvSpPr>
          <p:cNvPr id="17413" name="TextBox 5"/>
          <p:cNvSpPr txBox="1">
            <a:spLocks noChangeArrowheads="1"/>
          </p:cNvSpPr>
          <p:nvPr/>
        </p:nvSpPr>
        <p:spPr bwMode="auto">
          <a:xfrm>
            <a:off x="827088" y="2051050"/>
            <a:ext cx="7921625" cy="369888"/>
          </a:xfrm>
          <a:prstGeom prst="rect">
            <a:avLst/>
          </a:prstGeom>
          <a:solidFill>
            <a:srgbClr val="FF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b="1" dirty="0" smtClean="0">
                <a:solidFill>
                  <a:schemeClr val="bg2"/>
                </a:solidFill>
              </a:rPr>
              <a:t>Essence of the innovation</a:t>
            </a:r>
            <a:endParaRPr lang="ru-RU" altLang="en-US" b="1" dirty="0">
              <a:solidFill>
                <a:schemeClr val="bg2"/>
              </a:solidFill>
            </a:endParaRPr>
          </a:p>
        </p:txBody>
      </p:sp>
      <p:sp>
        <p:nvSpPr>
          <p:cNvPr id="17414" name="TextBox 6"/>
          <p:cNvSpPr txBox="1">
            <a:spLocks noChangeArrowheads="1"/>
          </p:cNvSpPr>
          <p:nvPr/>
        </p:nvSpPr>
        <p:spPr bwMode="auto">
          <a:xfrm>
            <a:off x="755650" y="3500438"/>
            <a:ext cx="7889875" cy="369887"/>
          </a:xfrm>
          <a:prstGeom prst="rect">
            <a:avLst/>
          </a:prstGeom>
          <a:solidFill>
            <a:srgbClr val="FF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b="1" dirty="0" smtClean="0">
                <a:solidFill>
                  <a:schemeClr val="bg2"/>
                </a:solidFill>
              </a:rPr>
              <a:t>Main advantages </a:t>
            </a:r>
            <a:endParaRPr lang="ru-RU" altLang="en-US" b="1" dirty="0">
              <a:solidFill>
                <a:schemeClr val="bg2"/>
              </a:solidFill>
            </a:endParaRPr>
          </a:p>
        </p:txBody>
      </p:sp>
      <p:sp>
        <p:nvSpPr>
          <p:cNvPr id="8" name="Rectangle 10"/>
          <p:cNvSpPr/>
          <p:nvPr/>
        </p:nvSpPr>
        <p:spPr>
          <a:xfrm>
            <a:off x="827088" y="3860800"/>
            <a:ext cx="7889875" cy="18161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2">
                <a:lumMod val="95000"/>
              </a:schemeClr>
            </a:solidFill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accent1"/>
                </a:solidFill>
                <a:latin typeface="Arial" pitchFamily="34" charset="0"/>
                <a:sym typeface="Arial"/>
              </a:rPr>
              <a:t>•           Observance </a:t>
            </a:r>
            <a:r>
              <a:rPr lang="en-US" sz="1400" dirty="0" smtClean="0">
                <a:solidFill>
                  <a:schemeClr val="accent1"/>
                </a:solidFill>
                <a:latin typeface="Arial" pitchFamily="34" charset="0"/>
                <a:sym typeface="Arial"/>
              </a:rPr>
              <a:t>of the Road Traffic Regulations on long stretches of the road</a:t>
            </a:r>
            <a:endParaRPr lang="en-US" sz="1400" dirty="0">
              <a:solidFill>
                <a:schemeClr val="accent1"/>
              </a:solidFill>
              <a:latin typeface="Arial" pitchFamily="34" charset="0"/>
              <a:sym typeface="Arial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accent1"/>
                </a:solidFill>
                <a:latin typeface="Arial" pitchFamily="34" charset="0"/>
                <a:sym typeface="Arial"/>
              </a:rPr>
              <a:t>•           </a:t>
            </a:r>
            <a:r>
              <a:rPr lang="en-US" sz="1400" dirty="0" smtClean="0">
                <a:solidFill>
                  <a:schemeClr val="accent1"/>
                </a:solidFill>
                <a:latin typeface="Arial" pitchFamily="34" charset="0"/>
                <a:sym typeface="Arial"/>
              </a:rPr>
              <a:t>Imperceptible by </a:t>
            </a:r>
            <a:r>
              <a:rPr lang="en-US" sz="1400" dirty="0">
                <a:solidFill>
                  <a:schemeClr val="accent1"/>
                </a:solidFill>
                <a:latin typeface="Arial" pitchFamily="34" charset="0"/>
                <a:sym typeface="Arial"/>
              </a:rPr>
              <a:t>radar detectors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accent1"/>
                </a:solidFill>
                <a:latin typeface="Arial" pitchFamily="34" charset="0"/>
                <a:sym typeface="Arial"/>
              </a:rPr>
              <a:t>•           Legal </a:t>
            </a:r>
            <a:r>
              <a:rPr lang="en-US" sz="1400" dirty="0" smtClean="0">
                <a:solidFill>
                  <a:schemeClr val="accent1"/>
                </a:solidFill>
                <a:latin typeface="Arial" pitchFamily="34" charset="0"/>
                <a:sym typeface="Arial"/>
              </a:rPr>
              <a:t>validity </a:t>
            </a:r>
            <a:r>
              <a:rPr lang="en-US" sz="1400" dirty="0">
                <a:solidFill>
                  <a:schemeClr val="accent1"/>
                </a:solidFill>
                <a:latin typeface="Arial" pitchFamily="34" charset="0"/>
                <a:sym typeface="Arial"/>
              </a:rPr>
              <a:t>of </a:t>
            </a:r>
            <a:r>
              <a:rPr lang="en-US" sz="1400" dirty="0" smtClean="0">
                <a:solidFill>
                  <a:schemeClr val="accent1"/>
                </a:solidFill>
                <a:latin typeface="Arial" pitchFamily="34" charset="0"/>
                <a:sym typeface="Arial"/>
              </a:rPr>
              <a:t>data thanks to </a:t>
            </a:r>
            <a:r>
              <a:rPr lang="en-US" sz="1400" dirty="0">
                <a:solidFill>
                  <a:schemeClr val="accent1"/>
                </a:solidFill>
                <a:latin typeface="Arial" pitchFamily="34" charset="0"/>
                <a:sym typeface="Arial"/>
              </a:rPr>
              <a:t>the use of digital signature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accent1"/>
                </a:solidFill>
                <a:latin typeface="Arial" pitchFamily="34" charset="0"/>
                <a:sym typeface="Arial"/>
              </a:rPr>
              <a:t>•           Low cost of implementation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accent1"/>
                </a:solidFill>
                <a:latin typeface="Arial" pitchFamily="34" charset="0"/>
                <a:sym typeface="Arial"/>
              </a:rPr>
              <a:t>•           </a:t>
            </a:r>
            <a:r>
              <a:rPr lang="en-US" sz="1400" dirty="0" smtClean="0">
                <a:solidFill>
                  <a:schemeClr val="accent1"/>
                </a:solidFill>
                <a:latin typeface="Arial" pitchFamily="34" charset="0"/>
                <a:sym typeface="Arial"/>
              </a:rPr>
              <a:t>Accurate determination of </a:t>
            </a:r>
            <a:r>
              <a:rPr lang="en-US" sz="1400" dirty="0">
                <a:solidFill>
                  <a:schemeClr val="accent1"/>
                </a:solidFill>
                <a:latin typeface="Arial" pitchFamily="34" charset="0"/>
                <a:sym typeface="Arial"/>
              </a:rPr>
              <a:t>location and time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accent1"/>
                </a:solidFill>
                <a:latin typeface="Arial" pitchFamily="34" charset="0"/>
                <a:sym typeface="Arial"/>
              </a:rPr>
              <a:t>•           Continuous control along </a:t>
            </a:r>
            <a:r>
              <a:rPr lang="en-US" sz="1400" dirty="0" smtClean="0">
                <a:solidFill>
                  <a:schemeClr val="accent1"/>
                </a:solidFill>
                <a:latin typeface="Arial" pitchFamily="34" charset="0"/>
                <a:sym typeface="Arial"/>
              </a:rPr>
              <a:t>the entire </a:t>
            </a:r>
            <a:r>
              <a:rPr lang="en-US" sz="1400" dirty="0">
                <a:solidFill>
                  <a:schemeClr val="accent1"/>
                </a:solidFill>
                <a:latin typeface="Arial" pitchFamily="34" charset="0"/>
                <a:sym typeface="Arial"/>
              </a:rPr>
              <a:t>way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accent1"/>
                </a:solidFill>
                <a:latin typeface="Arial" pitchFamily="34" charset="0"/>
                <a:sym typeface="Arial"/>
              </a:rPr>
              <a:t>•           Search </a:t>
            </a:r>
            <a:r>
              <a:rPr lang="en-US" sz="1400" dirty="0" smtClean="0">
                <a:solidFill>
                  <a:schemeClr val="accent1"/>
                </a:solidFill>
                <a:latin typeface="Arial" pitchFamily="34" charset="0"/>
                <a:sym typeface="Arial"/>
              </a:rPr>
              <a:t>for vehicles</a:t>
            </a:r>
            <a:endParaRPr lang="en-US" sz="1400" dirty="0">
              <a:solidFill>
                <a:schemeClr val="accent1"/>
              </a:solidFill>
              <a:latin typeface="Arial" pitchFamily="34" charset="0"/>
              <a:sym typeface="Arial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accent1"/>
                </a:solidFill>
                <a:latin typeface="Arial" pitchFamily="34" charset="0"/>
                <a:sym typeface="Arial"/>
              </a:rPr>
              <a:t>•           A unique business </a:t>
            </a:r>
            <a:r>
              <a:rPr lang="en-US" sz="1400" dirty="0" smtClean="0">
                <a:solidFill>
                  <a:schemeClr val="accent1"/>
                </a:solidFill>
                <a:latin typeface="Arial" pitchFamily="34" charset="0"/>
                <a:sym typeface="Arial"/>
              </a:rPr>
              <a:t>proposal</a:t>
            </a:r>
            <a:endParaRPr lang="en-US" sz="1400" dirty="0">
              <a:solidFill>
                <a:schemeClr val="accent1"/>
              </a:solidFill>
              <a:latin typeface="Arial" pitchFamily="34" charset="0"/>
              <a:sym typeface="Arial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838200" y="6146800"/>
            <a:ext cx="7910513" cy="522288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rgbClr val="FFFFFF"/>
                </a:solidFill>
                <a:latin typeface="+mn-lt"/>
                <a:cs typeface="+mn-cs"/>
              </a:rPr>
              <a:t>In Europe and America, the </a:t>
            </a:r>
            <a:r>
              <a:rPr lang="en-US" sz="1400" dirty="0" smtClean="0">
                <a:solidFill>
                  <a:srgbClr val="FFFFFF"/>
                </a:solidFill>
                <a:latin typeface="+mn-lt"/>
                <a:cs typeface="+mn-cs"/>
              </a:rPr>
              <a:t>vehicle control </a:t>
            </a:r>
            <a:r>
              <a:rPr lang="en-US" sz="1400" dirty="0">
                <a:solidFill>
                  <a:srgbClr val="FFFFFF"/>
                </a:solidFill>
                <a:latin typeface="+mn-lt"/>
                <a:cs typeface="+mn-cs"/>
              </a:rPr>
              <a:t>systems </a:t>
            </a:r>
            <a:r>
              <a:rPr lang="en-US" sz="1400" dirty="0" smtClean="0">
                <a:solidFill>
                  <a:srgbClr val="FFFFFF"/>
                </a:solidFill>
                <a:latin typeface="+mn-lt"/>
                <a:cs typeface="+mn-cs"/>
              </a:rPr>
              <a:t>market has </a:t>
            </a:r>
            <a:r>
              <a:rPr lang="en-US" sz="1400" dirty="0">
                <a:solidFill>
                  <a:srgbClr val="FFFFFF"/>
                </a:solidFill>
                <a:latin typeface="+mn-lt"/>
                <a:cs typeface="+mn-cs"/>
              </a:rPr>
              <a:t>been </a:t>
            </a:r>
            <a:r>
              <a:rPr lang="en-US" sz="1400" dirty="0" smtClean="0">
                <a:solidFill>
                  <a:srgbClr val="FFFFFF"/>
                </a:solidFill>
                <a:latin typeface="+mn-lt"/>
                <a:cs typeface="+mn-cs"/>
              </a:rPr>
              <a:t>around since the </a:t>
            </a:r>
            <a:r>
              <a:rPr lang="en-US" sz="1400" dirty="0">
                <a:solidFill>
                  <a:srgbClr val="FFFFFF"/>
                </a:solidFill>
                <a:latin typeface="+mn-lt"/>
                <a:cs typeface="+mn-cs"/>
              </a:rPr>
              <a:t>second half of the 20th </a:t>
            </a:r>
            <a:r>
              <a:rPr lang="en-US" sz="1400" dirty="0" smtClean="0">
                <a:solidFill>
                  <a:srgbClr val="FFFFFF"/>
                </a:solidFill>
                <a:latin typeface="+mn-lt"/>
                <a:cs typeface="+mn-cs"/>
              </a:rPr>
              <a:t>century and keeps growing every </a:t>
            </a:r>
            <a:r>
              <a:rPr lang="en-US" sz="1400" dirty="0">
                <a:solidFill>
                  <a:srgbClr val="FFFFFF"/>
                </a:solidFill>
                <a:latin typeface="+mn-lt"/>
                <a:cs typeface="+mn-cs"/>
              </a:rPr>
              <a:t>year.</a:t>
            </a:r>
            <a:endParaRPr lang="ru-RU" sz="1400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17417" name="TextBox 10"/>
          <p:cNvSpPr txBox="1">
            <a:spLocks noChangeArrowheads="1"/>
          </p:cNvSpPr>
          <p:nvPr/>
        </p:nvSpPr>
        <p:spPr bwMode="auto">
          <a:xfrm>
            <a:off x="504825" y="5834063"/>
            <a:ext cx="7910513" cy="368300"/>
          </a:xfrm>
          <a:prstGeom prst="rect">
            <a:avLst/>
          </a:prstGeom>
          <a:solidFill>
            <a:srgbClr val="FF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b="1" dirty="0">
                <a:solidFill>
                  <a:srgbClr val="FFFFFF"/>
                </a:solidFill>
              </a:rPr>
              <a:t>Market</a:t>
            </a:r>
            <a:endParaRPr lang="ru-RU" altLang="en-US" b="1">
              <a:solidFill>
                <a:srgbClr val="FFFFFF"/>
              </a:solidFill>
            </a:endParaRPr>
          </a:p>
        </p:txBody>
      </p:sp>
      <p:pic>
        <p:nvPicPr>
          <p:cNvPr id="17418" name="Picture 4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3175" y="44450"/>
            <a:ext cx="620713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443663" y="908720"/>
            <a:ext cx="2592833" cy="86813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sp>
        <p:nvSpPr>
          <p:cNvPr id="12" name="TextBox 11"/>
          <p:cNvSpPr txBox="1"/>
          <p:nvPr/>
        </p:nvSpPr>
        <p:spPr>
          <a:xfrm>
            <a:off x="611188" y="549275"/>
            <a:ext cx="865187" cy="230188"/>
          </a:xfrm>
          <a:prstGeom prst="rect">
            <a:avLst/>
          </a:prstGeom>
          <a:solidFill>
            <a:srgbClr val="CCFF33"/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b="1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Skolkovo</a:t>
            </a:r>
            <a:endParaRPr lang="ru-RU" sz="900" b="1" dirty="0">
              <a:solidFill>
                <a:schemeClr val="bg1">
                  <a:lumMod val="50000"/>
                </a:schemeClr>
              </a:solidFill>
              <a:latin typeface="+mn-lt"/>
            </a:endParaRP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25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4YG0dgD.WU6IflVpAtCxlQ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4YG0dgD.WU6IflVpAtCxlQ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n66SNBCWmUeoK89VhJ8xew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n66SNBCWmUeoK89VhJ8xew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n66SNBCWmUeoK89VhJ8xew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n66SNBCWmUeoK89VhJ8xew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n66SNBCWmUeoK89VhJ8xew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n66SNBCWmUeoK89VhJ8xew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Dd09.ZH5zEOLYwRCO4yunA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1onZi0Ox0kSGbDiK5pRH6g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3J5UXjJBDE2mD4uYzWj6ag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yiSceMuB5ka0fK4C08VHiw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5ihHuXS3Q0yKcIij85NW1g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n66SNBCWmUeoK89VhJ8xew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n66SNBCWmUeoK89VhJ8xew"/>
</p:tagLst>
</file>

<file path=ppt/theme/theme1.xml><?xml version="1.0" encoding="utf-8"?>
<a:theme xmlns:a="http://schemas.openxmlformats.org/drawingml/2006/main" name="Bazovaya Presentacia Skolkovo">
  <a:themeElements>
    <a:clrScheme name="Skolkovo">
      <a:dk1>
        <a:sysClr val="windowText" lastClr="000000"/>
      </a:dk1>
      <a:lt1>
        <a:srgbClr val="EFEFEF"/>
      </a:lt1>
      <a:dk2>
        <a:srgbClr val="666666"/>
      </a:dk2>
      <a:lt2>
        <a:srgbClr val="FFFFFF"/>
      </a:lt2>
      <a:accent1>
        <a:srgbClr val="D4FF01"/>
      </a:accent1>
      <a:accent2>
        <a:srgbClr val="EC5D01"/>
      </a:accent2>
      <a:accent3>
        <a:srgbClr val="C2074E"/>
      </a:accent3>
      <a:accent4>
        <a:srgbClr val="B607BD"/>
      </a:accent4>
      <a:accent5>
        <a:srgbClr val="5800CD"/>
      </a:accent5>
      <a:accent6>
        <a:srgbClr val="2992BE"/>
      </a:accent6>
      <a:hlink>
        <a:srgbClr val="38BD93"/>
      </a:hlink>
      <a:folHlink>
        <a:srgbClr val="5ECB1B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Ареал.thmx</Template>
  <TotalTime>21126</TotalTime>
  <Words>2175</Words>
  <Application>Microsoft Office PowerPoint</Application>
  <PresentationFormat>Экран (4:3)</PresentationFormat>
  <Paragraphs>132</Paragraphs>
  <Slides>12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4" baseType="lpstr">
      <vt:lpstr>Bazovaya Presentacia Skolkovo</vt:lpstr>
      <vt:lpstr>think-cell Slide</vt:lpstr>
      <vt:lpstr>Success Stories of Skolkovo Project Participants October, 2013</vt:lpstr>
      <vt:lpstr>Contents</vt:lpstr>
      <vt:lpstr>Dauria – Satellite Technologies</vt:lpstr>
      <vt:lpstr>RoboCV LLC</vt:lpstr>
      <vt:lpstr>SmS tenzotherm Rus</vt:lpstr>
      <vt:lpstr>Kuzbass Sorbent</vt:lpstr>
      <vt:lpstr>Asteros Labs LLC</vt:lpstr>
      <vt:lpstr>Vay2Geo LLC</vt:lpstr>
      <vt:lpstr>Avtodoria LLC</vt:lpstr>
      <vt:lpstr>Vocord SoftLab </vt:lpstr>
      <vt:lpstr>ZINGAYA</vt:lpstr>
      <vt:lpstr>MIRP-Intelligent Systems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Анализ риска невыполнения бюджета Фонда на 2012г.</dc:title>
  <dc:creator>Olga</dc:creator>
  <cp:lastModifiedBy>Астрецов Петр Александрович</cp:lastModifiedBy>
  <cp:revision>755</cp:revision>
  <cp:lastPrinted>2012-10-10T09:57:27Z</cp:lastPrinted>
  <dcterms:created xsi:type="dcterms:W3CDTF">2012-07-02T14:14:40Z</dcterms:created>
  <dcterms:modified xsi:type="dcterms:W3CDTF">2013-11-12T09:51:49Z</dcterms:modified>
</cp:coreProperties>
</file>