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5" r:id="rId3"/>
    <p:sldId id="398" r:id="rId4"/>
    <p:sldId id="396" r:id="rId5"/>
    <p:sldId id="383" r:id="rId6"/>
    <p:sldId id="400" r:id="rId7"/>
    <p:sldId id="395" r:id="rId8"/>
    <p:sldId id="393" r:id="rId9"/>
    <p:sldId id="394" r:id="rId10"/>
    <p:sldId id="399" r:id="rId11"/>
    <p:sldId id="354" r:id="rId12"/>
    <p:sldId id="401" r:id="rId13"/>
  </p:sldIdLst>
  <p:sldSz cx="9144000" cy="6858000" type="screen4x3"/>
  <p:notesSz cx="6797675" cy="987425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terina Inozemtseva" initials="EI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D8FF"/>
    <a:srgbClr val="FF0000"/>
    <a:srgbClr val="EBF1DE"/>
    <a:srgbClr val="CCFFCC"/>
    <a:srgbClr val="2992BE"/>
    <a:srgbClr val="CC0000"/>
    <a:srgbClr val="990000"/>
    <a:srgbClr val="EFFBFF"/>
    <a:srgbClr val="CDF2FF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86" autoAdjust="0"/>
  </p:normalViewPr>
  <p:slideViewPr>
    <p:cSldViewPr>
      <p:cViewPr varScale="1">
        <p:scale>
          <a:sx n="104" d="100"/>
          <a:sy n="104" d="100"/>
        </p:scale>
        <p:origin x="-912" y="-96"/>
      </p:cViewPr>
      <p:guideLst>
        <p:guide orient="horz" pos="1162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commentAuthors" Target="commentAuthors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D069-F7DC-4F12-AD4A-F50FC7BCBE4E}" type="datetimeFigureOut">
              <a:rPr lang="ru-RU" smtClean="0"/>
              <a:t>06.11.13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F7B9-24B2-4865-9F23-3DA645A20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3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B0C13-1782-40AD-A838-8C9F94060FA9}" type="datetimeFigureOut">
              <a:rPr lang="ru-RU" smtClean="0"/>
              <a:t>06.11.13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7FB1-CB6E-4AC0-9CE6-E9A8EDB3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5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slideMaster" Target="../slideMasters/slideMaster1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1916833"/>
            <a:ext cx="3991429" cy="2098772"/>
          </a:xfrm>
          <a:prstGeom prst="rect">
            <a:avLst/>
          </a:prstGeom>
        </p:spPr>
        <p:txBody>
          <a:bodyPr/>
          <a:lstStyle>
            <a:lvl1pPr algn="r">
              <a:defRPr sz="3200"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019" y="108695"/>
            <a:ext cx="6493373" cy="703623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844674"/>
            <a:ext cx="8281292" cy="4680669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buSzPct val="100000"/>
              <a:defRPr sz="1800">
                <a:latin typeface="+mn-lt"/>
              </a:defRPr>
            </a:lvl2pPr>
            <a:lvl3pPr>
              <a:buSzPct val="100000"/>
              <a:defRPr sz="1800">
                <a:latin typeface="+mn-lt"/>
              </a:defRPr>
            </a:lvl3pPr>
            <a:lvl4pPr>
              <a:buSzPct val="100000"/>
              <a:defRPr sz="1800">
                <a:latin typeface="+mn-lt"/>
              </a:defRPr>
            </a:lvl4pPr>
            <a:lvl5pPr>
              <a:buSzPct val="100000"/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08696"/>
            <a:ext cx="976984" cy="703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54"/>
          <a:stretch/>
        </p:blipFill>
        <p:spPr>
          <a:xfrm>
            <a:off x="0" y="-2782"/>
            <a:ext cx="439175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5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3208" y="6572251"/>
            <a:ext cx="4953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012202A-0966-4C86-88B9-13F21CEC4770}" type="slidenum">
              <a:rPr lang="en-US" sz="1200" b="0" smtClean="0"/>
              <a:pPr algn="r">
                <a:defRPr/>
              </a:pPr>
              <a:t>‹#›</a:t>
            </a:fld>
            <a:endParaRPr lang="en-US" sz="1200" b="0" smtClean="0"/>
          </a:p>
        </p:txBody>
      </p:sp>
      <p:sp>
        <p:nvSpPr>
          <p:cNvPr id="8" name="Объект 6"/>
          <p:cNvSpPr>
            <a:spLocks noGrp="1"/>
          </p:cNvSpPr>
          <p:nvPr>
            <p:ph sz="quarter" idx="10"/>
          </p:nvPr>
        </p:nvSpPr>
        <p:spPr>
          <a:xfrm>
            <a:off x="106974" y="1124607"/>
            <a:ext cx="8949102" cy="5286703"/>
          </a:xfrm>
          <a:prstGeom prst="rect">
            <a:avLst/>
          </a:prstGeom>
        </p:spPr>
        <p:txBody>
          <a:bodyPr/>
          <a:lstStyle>
            <a:lvl1pPr marL="35718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1pPr>
            <a:lvl2pPr marL="714375" indent="-3508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2pPr>
            <a:lvl3pPr marL="1071563" indent="-3698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3pPr>
            <a:lvl4pPr marL="1797050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4pPr>
            <a:lvl5pPr marL="215423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Прямоугольник 4"/>
          <p:cNvSpPr/>
          <p:nvPr userDrawn="1">
            <p:custDataLst>
              <p:tags r:id="rId4"/>
            </p:custDataLst>
          </p:nvPr>
        </p:nvSpPr>
        <p:spPr>
          <a:xfrm>
            <a:off x="896815" y="115888"/>
            <a:ext cx="8159262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0" name="Прямоугольник 5"/>
          <p:cNvSpPr/>
          <p:nvPr userDrawn="1">
            <p:custDataLst>
              <p:tags r:id="rId5"/>
            </p:custDataLst>
          </p:nvPr>
        </p:nvSpPr>
        <p:spPr>
          <a:xfrm>
            <a:off x="3722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1" name="Прямоугольник 6"/>
          <p:cNvSpPr/>
          <p:nvPr userDrawn="1">
            <p:custDataLst>
              <p:tags r:id="rId6"/>
            </p:custDataLst>
          </p:nvPr>
        </p:nvSpPr>
        <p:spPr>
          <a:xfrm>
            <a:off x="106974" y="115888"/>
            <a:ext cx="191965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2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6389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896815" y="115888"/>
            <a:ext cx="8159261" cy="865187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79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97" y="1888357"/>
            <a:ext cx="757207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»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6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7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8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8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9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4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5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1916833"/>
            <a:ext cx="4464496" cy="2098772"/>
          </a:xfrm>
        </p:spPr>
        <p:txBody>
          <a:bodyPr/>
          <a:lstStyle/>
          <a:p>
            <a:r>
              <a:rPr lang="ru-RU" sz="3600" dirty="0" smtClean="0">
                <a:solidFill>
                  <a:srgbClr val="00B0F0"/>
                </a:solidFill>
              </a:rPr>
              <a:t>Истории успеха Участников Проекта «</a:t>
            </a:r>
            <a:r>
              <a:rPr lang="ru-RU" sz="3600" dirty="0" err="1" smtClean="0">
                <a:solidFill>
                  <a:srgbClr val="00B0F0"/>
                </a:solidFill>
              </a:rPr>
              <a:t>Сколково</a:t>
            </a:r>
            <a:r>
              <a:rPr lang="ru-RU" sz="3600" dirty="0" smtClean="0">
                <a:solidFill>
                  <a:srgbClr val="00B0F0"/>
                </a:solidFill>
              </a:rPr>
              <a:t>»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Октябрь 2013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2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err="1"/>
              <a:t>Вокорд</a:t>
            </a:r>
            <a:r>
              <a:rPr lang="ru-RU" sz="2800" dirty="0"/>
              <a:t> </a:t>
            </a:r>
            <a:r>
              <a:rPr lang="ru-RU" sz="2800" dirty="0" err="1"/>
              <a:t>СофтЛаб</a:t>
            </a:r>
            <a:endParaRPr lang="ru-RU" sz="2800" dirty="0"/>
          </a:p>
        </p:txBody>
      </p:sp>
      <p:sp>
        <p:nvSpPr>
          <p:cNvPr id="4" name="Rectangle 9"/>
          <p:cNvSpPr/>
          <p:nvPr/>
        </p:nvSpPr>
        <p:spPr>
          <a:xfrm>
            <a:off x="827584" y="962725"/>
            <a:ext cx="79928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«МегаФон» завершил установку новой технологической </a:t>
            </a:r>
            <a:endParaRPr lang="ru-RU" sz="1400" b="1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платформы </a:t>
            </a:r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сбора и обработки информации о </a:t>
            </a:r>
            <a:endParaRPr lang="ru-RU" sz="1400" b="1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подозрительных </a:t>
            </a:r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сообщениях и </a:t>
            </a:r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спаме - </a:t>
            </a:r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VOCORD </a:t>
            </a:r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SRS.</a:t>
            </a:r>
          </a:p>
          <a:p>
            <a:endParaRPr lang="ru-RU" sz="1400" b="1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/>
              <a:t>П</a:t>
            </a:r>
            <a:r>
              <a:rPr lang="ru-RU" sz="1400" dirty="0" smtClean="0"/>
              <a:t>латформа </a:t>
            </a:r>
            <a:r>
              <a:rPr lang="ru-RU" sz="1400" dirty="0"/>
              <a:t>VOCORD SRS совместима с </a:t>
            </a:r>
            <a:r>
              <a:rPr lang="ru-RU" sz="1400" dirty="0" smtClean="0"/>
              <a:t>мобильными</a:t>
            </a:r>
          </a:p>
          <a:p>
            <a:r>
              <a:rPr lang="ru-RU" sz="1400" dirty="0" smtClean="0"/>
              <a:t>Устройствами любых </a:t>
            </a:r>
            <a:r>
              <a:rPr lang="ru-RU" sz="1400" dirty="0"/>
              <a:t>производителей и не требует от абонентов </a:t>
            </a:r>
            <a:endParaRPr lang="ru-RU" sz="1400" dirty="0" smtClean="0"/>
          </a:p>
          <a:p>
            <a:r>
              <a:rPr lang="ru-RU" sz="1400" dirty="0" smtClean="0"/>
              <a:t>установки </a:t>
            </a:r>
            <a:r>
              <a:rPr lang="ru-RU" sz="1400" dirty="0"/>
              <a:t>каких-либо дополнительных </a:t>
            </a:r>
            <a:r>
              <a:rPr lang="ru-RU" sz="1400" dirty="0" smtClean="0"/>
              <a:t>приложений.</a:t>
            </a:r>
            <a:r>
              <a:rPr lang="ru-RU" sz="1400" b="1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3122384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Компания </a:t>
            </a:r>
            <a:r>
              <a:rPr lang="ru-RU" sz="1400" dirty="0" err="1">
                <a:solidFill>
                  <a:schemeClr val="bg2"/>
                </a:solidFill>
              </a:rPr>
              <a:t>Вокорд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разрабатывает </a:t>
            </a:r>
            <a:r>
              <a:rPr lang="ru-RU" sz="1400" dirty="0">
                <a:solidFill>
                  <a:schemeClr val="bg2"/>
                </a:solidFill>
              </a:rPr>
              <a:t>профессиональные системы безопасности с уникальными техническими характеристиками, на основе которых успешно реализуются сложные территориально-распределенные проекты. </a:t>
            </a:r>
            <a:endParaRPr lang="ru-RU" sz="1400" dirty="0" smtClean="0">
              <a:solidFill>
                <a:schemeClr val="bg2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771636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компании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067780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437112"/>
            <a:ext cx="7890164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VOCORD SRS (</a:t>
            </a:r>
            <a:r>
              <a:rPr lang="ru-RU" sz="1400" dirty="0" err="1">
                <a:solidFill>
                  <a:schemeClr val="accent1"/>
                </a:solidFill>
              </a:rPr>
              <a:t>SpamReportingSystem</a:t>
            </a:r>
            <a:r>
              <a:rPr lang="ru-RU" sz="1400" dirty="0">
                <a:solidFill>
                  <a:schemeClr val="accent1"/>
                </a:solidFill>
              </a:rPr>
              <a:t>) представляет собой единую унифицированную систему информирования оператора его абонентами о фактах SMS-спама. Уникальность системы заключается в том, что у клиентов «МегаФона» появляется возможность отправить подозрительный SMS на единый номер принятия претензий 1911. 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smtClean="0">
                <a:solidFill>
                  <a:schemeClr val="accent1"/>
                </a:solidFill>
              </a:rPr>
              <a:t>Система </a:t>
            </a:r>
            <a:r>
              <a:rPr lang="ru-RU" sz="1400" dirty="0">
                <a:solidFill>
                  <a:schemeClr val="accent1"/>
                </a:solidFill>
              </a:rPr>
              <a:t>фиксирует сообщения и формирует развернутые аналитические данные по источникам спама, объемам спам-рассылки и многим </a:t>
            </a:r>
            <a:r>
              <a:rPr lang="ru-RU" sz="1400" dirty="0" smtClean="0">
                <a:solidFill>
                  <a:schemeClr val="accent1"/>
                </a:solidFill>
              </a:rPr>
              <a:t>др. 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Системы VOCORD работают более чем в 50 проектах класса «Безопасный город» в России и за рубежом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endParaRPr lang="ru-RU" sz="14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6" y="1088263"/>
            <a:ext cx="2664298" cy="10445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87497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ЗИНГАЯ</a:t>
            </a:r>
            <a:endParaRPr lang="ru-RU" sz="2400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69127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latin typeface="Arial"/>
                <a:cs typeface="Arial"/>
              </a:rPr>
              <a:t>Zingaya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вошла в </a:t>
            </a:r>
            <a:r>
              <a:rPr lang="ru-RU" sz="1400" b="1" dirty="0">
                <a:latin typeface="Arial"/>
                <a:cs typeface="Arial"/>
              </a:rPr>
              <a:t>top10 лучших </a:t>
            </a:r>
            <a:r>
              <a:rPr lang="ru-RU" sz="1400" b="1" dirty="0" err="1">
                <a:latin typeface="Arial"/>
                <a:cs typeface="Arial"/>
              </a:rPr>
              <a:t>стартапов</a:t>
            </a:r>
            <a:r>
              <a:rPr lang="ru-RU" sz="1400" b="1" dirty="0">
                <a:latin typeface="Arial"/>
                <a:cs typeface="Arial"/>
              </a:rPr>
              <a:t> из Москвы по версии </a:t>
            </a:r>
            <a:r>
              <a:rPr lang="ru-RU" sz="1400" b="1" dirty="0" smtClean="0">
                <a:latin typeface="Arial"/>
                <a:cs typeface="Arial"/>
              </a:rPr>
              <a:t>WIRED</a:t>
            </a:r>
          </a:p>
          <a:p>
            <a:endParaRPr lang="ru-RU" sz="1400" b="1" dirty="0">
              <a:latin typeface="Arial"/>
              <a:cs typeface="Arial"/>
            </a:endParaRPr>
          </a:p>
          <a:p>
            <a:r>
              <a:rPr lang="ru-RU" sz="1400" dirty="0" err="1"/>
              <a:t>Zingaya</a:t>
            </a:r>
            <a:r>
              <a:rPr lang="ru-RU" sz="1400" dirty="0"/>
              <a:t> – российский разработчик </a:t>
            </a:r>
            <a:r>
              <a:rPr lang="ru-RU" sz="1400" dirty="0" err="1"/>
              <a:t>VoIP</a:t>
            </a:r>
            <a:r>
              <a:rPr lang="ru-RU" sz="1400" dirty="0"/>
              <a:t> решений для </a:t>
            </a:r>
            <a:endParaRPr lang="ru-RU" sz="1400" dirty="0" smtClean="0"/>
          </a:p>
          <a:p>
            <a:r>
              <a:rPr lang="ru-RU" sz="1400" dirty="0" smtClean="0"/>
              <a:t>дистанционного </a:t>
            </a:r>
            <a:r>
              <a:rPr lang="ru-RU" sz="1400" dirty="0"/>
              <a:t>обслуживания клиентов, в том числе для </a:t>
            </a:r>
            <a:endParaRPr lang="ru-RU" sz="1400" dirty="0" smtClean="0"/>
          </a:p>
          <a:p>
            <a:r>
              <a:rPr lang="ru-RU" sz="1400" dirty="0" smtClean="0"/>
              <a:t>онлайн</a:t>
            </a:r>
            <a:r>
              <a:rPr lang="ru-RU" sz="1400" dirty="0"/>
              <a:t>-продаж и онлайн-поддержки. </a:t>
            </a:r>
            <a:endParaRPr lang="ru-RU" sz="1400" b="1" dirty="0" smtClean="0"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780928"/>
            <a:ext cx="792088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Компания </a:t>
            </a:r>
            <a:r>
              <a:rPr lang="ru-RU" sz="1400" dirty="0" err="1">
                <a:solidFill>
                  <a:schemeClr val="bg2"/>
                </a:solidFill>
              </a:rPr>
              <a:t>Zingaya</a:t>
            </a:r>
            <a:r>
              <a:rPr lang="ru-RU" sz="1400" dirty="0">
                <a:solidFill>
                  <a:schemeClr val="bg2"/>
                </a:solidFill>
              </a:rPr>
              <a:t> предлагает на базе своей облачной платформы для аудио и видео коммуникаций одноименный сервис, позволяющий клиентам звонить в отдел продаж или поддержки прямо с сайта компании, из веб-браузера без скачивания и установки  какого-либо дополнительного программного обеспечения. </a:t>
            </a:r>
            <a:r>
              <a:rPr lang="ru-RU" sz="1400" dirty="0" smtClean="0">
                <a:solidFill>
                  <a:schemeClr val="bg2"/>
                </a:solidFill>
              </a:rPr>
              <a:t>Необходимо только наличие микрофона. Звонки при этом могут поступать как на реальный телефонный номер компании, так и на IP-АТС или в </a:t>
            </a:r>
            <a:r>
              <a:rPr lang="ru-RU" sz="1400" dirty="0" err="1" smtClean="0">
                <a:solidFill>
                  <a:schemeClr val="bg2"/>
                </a:solidFill>
              </a:rPr>
              <a:t>колл</a:t>
            </a:r>
            <a:r>
              <a:rPr lang="ru-RU" sz="1400" dirty="0" smtClean="0">
                <a:solidFill>
                  <a:schemeClr val="bg2"/>
                </a:solidFill>
              </a:rPr>
              <a:t>-центр с использованием протокола SIP.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420888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</a:t>
            </a:r>
            <a:r>
              <a:rPr lang="ru-RU" b="1" dirty="0" err="1" smtClean="0">
                <a:solidFill>
                  <a:schemeClr val="bg2"/>
                </a:solidFill>
                <a:cs typeface="Arial" pitchFamily="34" charset="0"/>
              </a:rPr>
              <a:t>компани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83804"/>
            <a:ext cx="7890169" cy="64633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</a:p>
          <a:p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635133"/>
            <a:ext cx="7890164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Сервис онлайн-звонок: низкая онлайн-конверсия, обслуживание клиентов, находящихся за рубежом, получение </a:t>
            </a:r>
            <a:r>
              <a:rPr lang="ru-RU" sz="1400" dirty="0" err="1">
                <a:solidFill>
                  <a:schemeClr val="accent1"/>
                </a:solidFill>
              </a:rPr>
              <a:t>фидбэка</a:t>
            </a:r>
            <a:r>
              <a:rPr lang="ru-RU" sz="1400" dirty="0">
                <a:solidFill>
                  <a:schemeClr val="accent1"/>
                </a:solidFill>
              </a:rPr>
              <a:t> от </a:t>
            </a:r>
            <a:r>
              <a:rPr lang="ru-RU" sz="1400" dirty="0" smtClean="0">
                <a:solidFill>
                  <a:schemeClr val="accent1"/>
                </a:solidFill>
              </a:rPr>
              <a:t>клиентов. Платформа </a:t>
            </a:r>
            <a:r>
              <a:rPr lang="ru-RU" sz="1400" dirty="0">
                <a:solidFill>
                  <a:schemeClr val="accent1"/>
                </a:solidFill>
              </a:rPr>
              <a:t>онлайн-коммуникаций: сложность и высокая стоимость разработки качественных и масштабируемых сервисов коммуникаций (аудио, видео, телефония, </a:t>
            </a:r>
            <a:r>
              <a:rPr lang="ru-RU" sz="1400" dirty="0" err="1">
                <a:solidFill>
                  <a:schemeClr val="accent1"/>
                </a:solidFill>
              </a:rPr>
              <a:t>messaging</a:t>
            </a:r>
            <a:r>
              <a:rPr lang="ru-RU" sz="1400" dirty="0">
                <a:solidFill>
                  <a:schemeClr val="accent1"/>
                </a:solidFill>
              </a:rPr>
              <a:t>) в реальном времени.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Г</a:t>
            </a:r>
            <a:r>
              <a:rPr lang="ru-RU" sz="1400" dirty="0" smtClean="0">
                <a:solidFill>
                  <a:srgbClr val="FFFFFF"/>
                </a:solidFill>
              </a:rPr>
              <a:t>лобальный </a:t>
            </a:r>
            <a:r>
              <a:rPr lang="ru-RU" sz="1400" dirty="0">
                <a:solidFill>
                  <a:srgbClr val="FFFFFF"/>
                </a:solidFill>
              </a:rPr>
              <a:t>рынок, первоначальный фокус на России и США. Размер рынка: 60 млрд. </a:t>
            </a:r>
            <a:r>
              <a:rPr lang="ru-RU" sz="1400" dirty="0" err="1">
                <a:solidFill>
                  <a:srgbClr val="FFFFFF"/>
                </a:solidFill>
              </a:rPr>
              <a:t>руб</a:t>
            </a:r>
            <a:r>
              <a:rPr lang="ru-RU" sz="1400" dirty="0">
                <a:solidFill>
                  <a:srgbClr val="FFFFFF"/>
                </a:solidFill>
              </a:rPr>
              <a:t> ($2 млрд.). </a:t>
            </a:r>
            <a:r>
              <a:rPr lang="ru-RU" sz="1400" dirty="0" smtClean="0">
                <a:solidFill>
                  <a:srgbClr val="FFFFFF"/>
                </a:solidFill>
              </a:rPr>
              <a:t>В планах -  занять </a:t>
            </a:r>
            <a:r>
              <a:rPr lang="ru-RU" sz="1400" dirty="0">
                <a:solidFill>
                  <a:srgbClr val="FFFFFF"/>
                </a:solidFill>
              </a:rPr>
              <a:t>долю рынка 3% в 2016.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8626" y="1402886"/>
            <a:ext cx="2787830" cy="80197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68191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МИРП-Интеллектуальные Системы</a:t>
            </a:r>
            <a:endParaRPr lang="ru-RU" sz="2400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69127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/>
                <a:cs typeface="Arial"/>
              </a:rPr>
              <a:t>HYPERBOK присвоен </a:t>
            </a:r>
            <a:r>
              <a:rPr lang="ru-RU" sz="1400" b="1" dirty="0">
                <a:latin typeface="Arial"/>
                <a:cs typeface="Arial"/>
              </a:rPr>
              <a:t>рейтинг ААА </a:t>
            </a:r>
            <a:r>
              <a:rPr lang="ru-RU" sz="1400" b="1" dirty="0" err="1">
                <a:latin typeface="Arial"/>
                <a:cs typeface="Arial"/>
              </a:rPr>
              <a:t>Russian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err="1">
                <a:latin typeface="Arial"/>
                <a:cs typeface="Arial"/>
              </a:rPr>
              <a:t>Startup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err="1">
                <a:latin typeface="Arial"/>
                <a:cs typeface="Arial"/>
              </a:rPr>
              <a:t>Rating</a:t>
            </a:r>
            <a:r>
              <a:rPr lang="ru-RU" sz="1400" b="1" dirty="0" smtClean="0">
                <a:latin typeface="Arial"/>
                <a:cs typeface="Arial"/>
              </a:rPr>
              <a:t>.</a:t>
            </a:r>
            <a:endParaRPr lang="en-US" sz="1400" b="1" dirty="0" smtClean="0">
              <a:latin typeface="Arial"/>
              <a:cs typeface="Arial"/>
            </a:endParaRPr>
          </a:p>
          <a:p>
            <a:endParaRPr lang="ru-RU" sz="1400" b="1" dirty="0">
              <a:latin typeface="Arial"/>
              <a:cs typeface="Arial"/>
            </a:endParaRPr>
          </a:p>
          <a:p>
            <a:r>
              <a:rPr lang="ru-RU" sz="1400" dirty="0"/>
              <a:t>ГИПЕРКОЛОБОК – это электронная игрушка, которая может </a:t>
            </a:r>
            <a:endParaRPr lang="en-US" sz="1400" dirty="0" smtClean="0"/>
          </a:p>
          <a:p>
            <a:r>
              <a:rPr lang="ru-RU" sz="1400" dirty="0" smtClean="0"/>
              <a:t>выполнять </a:t>
            </a:r>
            <a:r>
              <a:rPr lang="ru-RU" sz="1400" dirty="0"/>
              <a:t>не только запрограммированные действия - этого </a:t>
            </a:r>
            <a:endParaRPr lang="en-US" sz="1400" dirty="0" smtClean="0"/>
          </a:p>
          <a:p>
            <a:r>
              <a:rPr lang="ru-RU" sz="1400" dirty="0" smtClean="0"/>
              <a:t>робота </a:t>
            </a:r>
            <a:r>
              <a:rPr lang="ru-RU" sz="1400" dirty="0"/>
              <a:t>смело можно назвать первым в мире РОБОТОМ-ДРУГОМ </a:t>
            </a:r>
            <a:endParaRPr lang="en-US" sz="1400" dirty="0" smtClean="0"/>
          </a:p>
          <a:p>
            <a:r>
              <a:rPr lang="ru-RU" sz="1400" dirty="0" smtClean="0"/>
              <a:t>благодаря </a:t>
            </a:r>
            <a:r>
              <a:rPr lang="ru-RU" sz="1400" dirty="0"/>
              <a:t>его способности к мышлению.</a:t>
            </a:r>
            <a:endParaRPr lang="ru-RU" sz="1400" b="1" dirty="0">
              <a:latin typeface="Arial"/>
              <a:cs typeface="Arial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6216" y="1124744"/>
            <a:ext cx="2160240" cy="11050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2" name="Rectangle 10"/>
          <p:cNvSpPr/>
          <p:nvPr/>
        </p:nvSpPr>
        <p:spPr>
          <a:xfrm>
            <a:off x="827584" y="2852936"/>
            <a:ext cx="792088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Робот обладает своим характером и способностью развиваться. Каждый день он обучается на событиях, происходящих вокруг него, и запоминает, что нравится его владельцу, а что - не очень, во сколько просыпается хозяин, во сколько возвращается домой, в какое время любит играть с ним, а когда предпочитает посмотреть телевизор. Образ жизни и </a:t>
            </a:r>
            <a:r>
              <a:rPr lang="ru-RU" sz="1400" dirty="0" err="1">
                <a:solidFill>
                  <a:schemeClr val="bg2"/>
                </a:solidFill>
              </a:rPr>
              <a:t>психотип</a:t>
            </a:r>
            <a:r>
              <a:rPr lang="ru-RU" sz="1400" dirty="0">
                <a:solidFill>
                  <a:schemeClr val="bg2"/>
                </a:solidFill>
              </a:rPr>
              <a:t> хозяина влияет на формирование характера робота, что делает каждого робота уникальным.</a:t>
            </a:r>
            <a:endParaRPr lang="ru-RU" sz="1400" dirty="0">
              <a:solidFill>
                <a:schemeClr val="bg2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429309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827584" y="4653136"/>
            <a:ext cx="789016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accent1"/>
                </a:solidFill>
              </a:rPr>
              <a:t>Гиперколобок</a:t>
            </a:r>
            <a:r>
              <a:rPr lang="ru-RU" sz="1400" dirty="0">
                <a:solidFill>
                  <a:schemeClr val="accent1"/>
                </a:solidFill>
              </a:rPr>
              <a:t> автономен, нет необходимости использовать пульт или программировать его. Необходимо просто включить его, а управлять им можно голосовыми командами.</a:t>
            </a:r>
            <a:endParaRPr lang="ru-RU" sz="1400" dirty="0">
              <a:solidFill>
                <a:schemeClr val="accent1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8205" y="5733256"/>
            <a:ext cx="7910259" cy="9541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Емкость мирового рынка домашних роботов по прогнозам Японской ассоциации робототехники составит к 2025 году 66 млрд долларов</a:t>
            </a:r>
            <a:r>
              <a:rPr lang="ru-RU" sz="1400" dirty="0" smtClean="0">
                <a:solidFill>
                  <a:schemeClr val="bg2"/>
                </a:solidFill>
              </a:rPr>
              <a:t>.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>
                <a:solidFill>
                  <a:schemeClr val="bg2"/>
                </a:solidFill>
              </a:rPr>
              <a:t>Через 7 лет большинство семей уже будет иметь домашнего интеллектуального робота или, по крайней мере, планировать такую покупку в ближайшее время, – такие данные прогнозирует МФР.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199" y="5373216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74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17769"/>
            <a:ext cx="8280920" cy="5262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Производитель </a:t>
            </a:r>
            <a:r>
              <a:rPr lang="ru-RU" sz="1400" dirty="0">
                <a:latin typeface="Arial"/>
                <a:cs typeface="Arial"/>
              </a:rPr>
              <a:t>спутников "Даурия </a:t>
            </a:r>
            <a:r>
              <a:rPr lang="ru-RU" sz="1400" dirty="0" err="1">
                <a:latin typeface="Arial"/>
                <a:cs typeface="Arial"/>
              </a:rPr>
              <a:t>Аэроспейс</a:t>
            </a:r>
            <a:r>
              <a:rPr lang="ru-RU" sz="1400" dirty="0">
                <a:latin typeface="Arial"/>
                <a:cs typeface="Arial"/>
              </a:rPr>
              <a:t>" привлек </a:t>
            </a:r>
            <a:r>
              <a:rPr lang="ru-RU" sz="1400" dirty="0" smtClean="0">
                <a:latin typeface="Arial"/>
                <a:cs typeface="Arial"/>
              </a:rPr>
              <a:t>$</a:t>
            </a:r>
            <a:r>
              <a:rPr lang="ru-RU" sz="1400" dirty="0">
                <a:latin typeface="Arial"/>
                <a:cs typeface="Arial"/>
              </a:rPr>
              <a:t>20 млн венчурных </a:t>
            </a:r>
            <a:r>
              <a:rPr lang="ru-RU" sz="1400" dirty="0" smtClean="0">
                <a:latin typeface="Arial"/>
                <a:cs typeface="Arial"/>
              </a:rPr>
              <a:t>инвестиций</a:t>
            </a:r>
            <a:r>
              <a:rPr lang="en-US" sz="1400" dirty="0" smtClean="0">
                <a:latin typeface="Arial"/>
                <a:cs typeface="Arial"/>
              </a:rPr>
              <a:t>.</a:t>
            </a:r>
            <a:endParaRPr lang="en-US" sz="1400" dirty="0"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 smtClean="0">
                <a:latin typeface="Arial"/>
                <a:cs typeface="Arial"/>
              </a:rPr>
              <a:t>Leta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Capital</a:t>
            </a:r>
            <a:r>
              <a:rPr lang="ru-RU" sz="1400" dirty="0">
                <a:latin typeface="Arial"/>
                <a:cs typeface="Arial"/>
              </a:rPr>
              <a:t> инвестирует $500 тыс. в разработчика «автопилота для транспортных средств»</a:t>
            </a:r>
            <a:r>
              <a:rPr lang="en-US" sz="1400" dirty="0">
                <a:latin typeface="Arial"/>
                <a:cs typeface="Arial"/>
              </a:rPr>
              <a:t> - </a:t>
            </a:r>
            <a:r>
              <a:rPr lang="ru-RU" sz="1400" dirty="0">
                <a:latin typeface="Arial"/>
                <a:cs typeface="Arial"/>
              </a:rPr>
              <a:t> компанию </a:t>
            </a:r>
            <a:r>
              <a:rPr lang="ru-RU" sz="1400" dirty="0" err="1" smtClean="0">
                <a:latin typeface="Arial"/>
                <a:cs typeface="Arial"/>
              </a:rPr>
              <a:t>RoboCV</a:t>
            </a:r>
            <a:r>
              <a:rPr lang="en-US" sz="1400" dirty="0" smtClean="0">
                <a:latin typeface="Arial"/>
                <a:cs typeface="Arial"/>
              </a:rPr>
              <a:t>.</a:t>
            </a:r>
            <a:endParaRPr lang="en-US" sz="1400" dirty="0" smtClean="0">
              <a:latin typeface="Arial"/>
              <a:cs typeface="Arial"/>
            </a:endParaRPr>
          </a:p>
          <a:p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«</a:t>
            </a:r>
            <a:r>
              <a:rPr lang="ru-RU" sz="1400" dirty="0" err="1">
                <a:latin typeface="Arial"/>
                <a:cs typeface="Arial"/>
              </a:rPr>
              <a:t>СмС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тензотерм</a:t>
            </a:r>
            <a:r>
              <a:rPr lang="ru-RU" sz="1400" dirty="0">
                <a:latin typeface="Arial"/>
                <a:cs typeface="Arial"/>
              </a:rPr>
              <a:t> Рус» получил патент на Охлаждающую многослойную </a:t>
            </a:r>
            <a:r>
              <a:rPr lang="ru-RU" sz="1400" dirty="0" smtClean="0">
                <a:latin typeface="Arial"/>
                <a:cs typeface="Arial"/>
              </a:rPr>
              <a:t>структуру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  <a:p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Проекту компании «Сорбенты Кузбасса» присвоен рейтинг ААА </a:t>
            </a:r>
            <a:r>
              <a:rPr lang="ru-RU" sz="1400" dirty="0" err="1">
                <a:latin typeface="Arial"/>
                <a:cs typeface="Arial"/>
              </a:rPr>
              <a:t>Russian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Startup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Rating</a:t>
            </a:r>
            <a:r>
              <a:rPr lang="ru-RU" sz="1400" dirty="0" smtClean="0">
                <a:latin typeface="Arial"/>
                <a:cs typeface="Arial"/>
              </a:rPr>
              <a:t>.</a:t>
            </a:r>
          </a:p>
          <a:p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«</a:t>
            </a:r>
            <a:r>
              <a:rPr lang="ru-RU" sz="1400" dirty="0" err="1">
                <a:latin typeface="Arial"/>
                <a:cs typeface="Arial"/>
              </a:rPr>
              <a:t>Астерос</a:t>
            </a:r>
            <a:r>
              <a:rPr lang="ru-RU" sz="1400" dirty="0">
                <a:latin typeface="Arial"/>
                <a:cs typeface="Arial"/>
              </a:rPr>
              <a:t> Контакт Авиа» использовался в </a:t>
            </a:r>
            <a:r>
              <a:rPr lang="ru-RU" sz="1400" dirty="0" smtClean="0">
                <a:latin typeface="Arial"/>
                <a:cs typeface="Arial"/>
              </a:rPr>
              <a:t>качестве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ru-RU" sz="1400" dirty="0" smtClean="0">
                <a:latin typeface="Arial"/>
                <a:cs typeface="Arial"/>
              </a:rPr>
              <a:t>технологической </a:t>
            </a:r>
            <a:r>
              <a:rPr lang="ru-RU" sz="1400" dirty="0">
                <a:latin typeface="Arial"/>
                <a:cs typeface="Arial"/>
              </a:rPr>
              <a:t>платформы конкурса, который </a:t>
            </a:r>
            <a:r>
              <a:rPr lang="ru-RU" sz="1400" dirty="0" smtClean="0">
                <a:latin typeface="Arial"/>
                <a:cs typeface="Arial"/>
              </a:rPr>
              <a:t>проводился </a:t>
            </a:r>
            <a:r>
              <a:rPr lang="ru-RU" sz="1400" dirty="0">
                <a:latin typeface="Arial"/>
                <a:cs typeface="Arial"/>
              </a:rPr>
              <a:t>среди агентов </a:t>
            </a:r>
            <a:r>
              <a:rPr lang="ru-RU" sz="1400" dirty="0" smtClean="0">
                <a:latin typeface="Arial"/>
                <a:cs typeface="Arial"/>
              </a:rPr>
              <a:t>регистрации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ru-RU" sz="1400" dirty="0" err="1" smtClean="0">
                <a:latin typeface="Arial"/>
                <a:cs typeface="Arial"/>
              </a:rPr>
              <a:t>пассажирскихперевозок</a:t>
            </a:r>
            <a:r>
              <a:rPr lang="ru-RU" sz="1400" dirty="0">
                <a:latin typeface="Arial"/>
                <a:cs typeface="Arial"/>
              </a:rPr>
              <a:t> авиапредприятий </a:t>
            </a:r>
            <a:r>
              <a:rPr lang="ru-RU" sz="1400" dirty="0" smtClean="0">
                <a:latin typeface="Arial"/>
                <a:cs typeface="Arial"/>
              </a:rPr>
              <a:t>ПФО.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Проект </a:t>
            </a:r>
            <a:r>
              <a:rPr lang="ru-RU" sz="1400" dirty="0" err="1">
                <a:latin typeface="Arial"/>
                <a:cs typeface="Arial"/>
              </a:rPr>
              <a:t>Gvidi</a:t>
            </a:r>
            <a:r>
              <a:rPr lang="ru-RU" sz="1400" dirty="0">
                <a:latin typeface="Arial"/>
                <a:cs typeface="Arial"/>
              </a:rPr>
              <a:t> компании Вай2Гео стал победителем </a:t>
            </a:r>
            <a:r>
              <a:rPr lang="ru-RU" sz="1400" dirty="0" err="1">
                <a:latin typeface="Arial"/>
                <a:cs typeface="Arial"/>
              </a:rPr>
              <a:t>Bully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 smtClean="0">
                <a:latin typeface="Arial"/>
                <a:cs typeface="Arial"/>
              </a:rPr>
              <a:t>Award</a:t>
            </a:r>
            <a:endParaRPr lang="ru-RU" sz="1400" dirty="0" smtClean="0">
              <a:latin typeface="Arial"/>
              <a:cs typeface="Arial"/>
            </a:endParaRP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Власти Москвы запускают пилотный проект по контролю скоростного режима на дорогах с помощью </a:t>
            </a:r>
            <a:r>
              <a:rPr lang="ru-RU" sz="1400" dirty="0" smtClean="0">
                <a:latin typeface="Arial"/>
                <a:cs typeface="Arial"/>
              </a:rPr>
              <a:t>комплекса «</a:t>
            </a:r>
            <a:r>
              <a:rPr lang="ru-RU" sz="1400" dirty="0" err="1">
                <a:latin typeface="Arial"/>
                <a:cs typeface="Arial"/>
              </a:rPr>
              <a:t>Автодория</a:t>
            </a:r>
            <a:r>
              <a:rPr lang="ru-RU" sz="1400" dirty="0" smtClean="0">
                <a:latin typeface="Arial"/>
                <a:cs typeface="Arial"/>
              </a:rPr>
              <a:t>».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«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МегаФон» завершил установку новой технологической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платформы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сбора и обработки информации о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подозрительных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сообщениях и спаме - VOCORD SRS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.</a:t>
            </a:r>
          </a:p>
          <a:p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>
                <a:latin typeface="Arial"/>
                <a:cs typeface="Arial"/>
              </a:rPr>
              <a:t>Zingaya</a:t>
            </a:r>
            <a:r>
              <a:rPr lang="ru-RU" sz="1400" dirty="0">
                <a:latin typeface="Arial"/>
                <a:cs typeface="Arial"/>
              </a:rPr>
              <a:t> вошла в top10 лучших </a:t>
            </a:r>
            <a:r>
              <a:rPr lang="ru-RU" sz="1400" dirty="0" err="1">
                <a:latin typeface="Arial"/>
                <a:cs typeface="Arial"/>
              </a:rPr>
              <a:t>стартапов</a:t>
            </a:r>
            <a:r>
              <a:rPr lang="ru-RU" sz="1400" dirty="0">
                <a:latin typeface="Arial"/>
                <a:cs typeface="Arial"/>
              </a:rPr>
              <a:t> из Москвы по версии </a:t>
            </a:r>
            <a:r>
              <a:rPr lang="ru-RU" sz="1400" dirty="0" smtClean="0">
                <a:latin typeface="Arial"/>
                <a:cs typeface="Arial"/>
              </a:rPr>
              <a:t>WIRED.</a:t>
            </a:r>
          </a:p>
          <a:p>
            <a:endParaRPr lang="ru-RU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Проекту HYPERBOK </a:t>
            </a:r>
            <a:r>
              <a:rPr lang="ru-RU" sz="1400" dirty="0">
                <a:latin typeface="Arial"/>
                <a:cs typeface="Arial"/>
              </a:rPr>
              <a:t>присвоен рейтинг ААА </a:t>
            </a:r>
            <a:r>
              <a:rPr lang="ru-RU" sz="1400" dirty="0" err="1">
                <a:latin typeface="Arial"/>
                <a:cs typeface="Arial"/>
              </a:rPr>
              <a:t>Russian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Startup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Rating</a:t>
            </a:r>
            <a:r>
              <a:rPr lang="ru-RU" sz="1400" dirty="0" smtClean="0">
                <a:latin typeface="Arial"/>
                <a:cs typeface="Arial"/>
              </a:rPr>
              <a:t>.</a:t>
            </a:r>
            <a:endParaRPr lang="ru-RU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52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Даурия - спутниковые технологии</a:t>
            </a:r>
            <a:endParaRPr lang="ru-RU" sz="2800" dirty="0"/>
          </a:p>
        </p:txBody>
      </p:sp>
      <p:sp>
        <p:nvSpPr>
          <p:cNvPr id="4" name="Rectangle 9"/>
          <p:cNvSpPr/>
          <p:nvPr/>
        </p:nvSpPr>
        <p:spPr>
          <a:xfrm>
            <a:off x="827583" y="963885"/>
            <a:ext cx="597666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/>
                <a:cs typeface="Arial"/>
              </a:rPr>
              <a:t>Производитель спутников "Даурия </a:t>
            </a:r>
            <a:r>
              <a:rPr lang="ru-RU" sz="1400" b="1" dirty="0" err="1">
                <a:latin typeface="Arial"/>
                <a:cs typeface="Arial"/>
              </a:rPr>
              <a:t>Аэроспейс</a:t>
            </a:r>
            <a:r>
              <a:rPr lang="ru-RU" sz="1400" b="1" dirty="0">
                <a:latin typeface="Arial"/>
                <a:cs typeface="Arial"/>
              </a:rPr>
              <a:t>" привлек </a:t>
            </a:r>
            <a:endParaRPr lang="ru-RU" sz="1400" b="1" dirty="0" smtClean="0">
              <a:latin typeface="Arial"/>
              <a:cs typeface="Arial"/>
            </a:endParaRPr>
          </a:p>
          <a:p>
            <a:r>
              <a:rPr lang="ru-RU" sz="1400" b="1" dirty="0" smtClean="0">
                <a:latin typeface="Arial"/>
                <a:cs typeface="Arial"/>
              </a:rPr>
              <a:t>$</a:t>
            </a:r>
            <a:r>
              <a:rPr lang="ru-RU" sz="1400" b="1" dirty="0">
                <a:latin typeface="Arial"/>
                <a:cs typeface="Arial"/>
              </a:rPr>
              <a:t>20 млн венчурных </a:t>
            </a:r>
            <a:r>
              <a:rPr lang="ru-RU" sz="1400" b="1" dirty="0" smtClean="0">
                <a:latin typeface="Arial"/>
                <a:cs typeface="Arial"/>
              </a:rPr>
              <a:t>инвестиций</a:t>
            </a:r>
            <a:r>
              <a:rPr lang="en-US" sz="1400" b="1" dirty="0">
                <a:latin typeface="Arial"/>
                <a:cs typeface="Arial"/>
              </a:rPr>
              <a:t>.</a:t>
            </a:r>
            <a:endParaRPr lang="ru-RU" sz="1400" b="1" dirty="0" smtClean="0">
              <a:latin typeface="Arial"/>
              <a:cs typeface="Arial"/>
            </a:endParaRPr>
          </a:p>
          <a:p>
            <a:endParaRPr lang="ru-RU" sz="1400" b="1" dirty="0" smtClean="0">
              <a:latin typeface="Arial"/>
              <a:cs typeface="Arial"/>
            </a:endParaRPr>
          </a:p>
          <a:p>
            <a:r>
              <a:rPr lang="ru-RU" sz="1400" dirty="0" smtClean="0"/>
              <a:t>Производитель спутников </a:t>
            </a:r>
            <a:r>
              <a:rPr lang="ru-RU" sz="1400" dirty="0"/>
              <a:t>«Даурия </a:t>
            </a:r>
            <a:r>
              <a:rPr lang="ru-RU" sz="1400" dirty="0" err="1"/>
              <a:t>Аэроспейс</a:t>
            </a:r>
            <a:r>
              <a:rPr lang="ru-RU" sz="1400" dirty="0"/>
              <a:t>» получил $20 млн от венчурного фонда I2BF </a:t>
            </a:r>
            <a:r>
              <a:rPr lang="ru-RU" sz="1400" dirty="0" err="1"/>
              <a:t>Global</a:t>
            </a:r>
            <a:r>
              <a:rPr lang="ru-RU" sz="1400" dirty="0"/>
              <a:t> </a:t>
            </a:r>
            <a:r>
              <a:rPr lang="ru-RU" sz="1400" dirty="0" err="1"/>
              <a:t>Ventures</a:t>
            </a:r>
            <a:r>
              <a:rPr lang="ru-RU" sz="1400" dirty="0"/>
              <a:t>. </a:t>
            </a:r>
            <a:endParaRPr lang="ru-RU" sz="1400" b="1" dirty="0" smtClean="0">
              <a:latin typeface="Arial"/>
              <a:cs typeface="Arial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0"/>
          <p:cNvSpPr/>
          <p:nvPr/>
        </p:nvSpPr>
        <p:spPr>
          <a:xfrm>
            <a:off x="818374" y="2708920"/>
            <a:ext cx="7858082" cy="246221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rgbClr val="FFFFFF"/>
                </a:solidFill>
                <a:latin typeface="+mj-lt"/>
              </a:rPr>
              <a:t>Dauria</a:t>
            </a:r>
            <a:r>
              <a:rPr lang="ru-RU" sz="1400" dirty="0">
                <a:solidFill>
                  <a:srgbClr val="FFFFFF"/>
                </a:solidFill>
                <a:latin typeface="+mj-lt"/>
              </a:rPr>
              <a:t> </a:t>
            </a:r>
            <a:r>
              <a:rPr lang="ru-RU" sz="1400" dirty="0" err="1">
                <a:solidFill>
                  <a:srgbClr val="FFFFFF"/>
                </a:solidFill>
                <a:latin typeface="+mj-lt"/>
              </a:rPr>
              <a:t>Aerospace</a:t>
            </a:r>
            <a:r>
              <a:rPr lang="ru-RU" sz="1400" dirty="0">
                <a:solidFill>
                  <a:srgbClr val="FFFFFF"/>
                </a:solidFill>
                <a:latin typeface="+mj-lt"/>
              </a:rPr>
              <a:t> – первая в России частная компания- разработчик и производитель бюджетных спутников</a:t>
            </a:r>
            <a:r>
              <a:rPr lang="ru-RU" sz="1400" dirty="0" smtClean="0">
                <a:solidFill>
                  <a:srgbClr val="FFFFFF"/>
                </a:solidFill>
                <a:latin typeface="+mj-lt"/>
              </a:rPr>
              <a:t>.</a:t>
            </a:r>
          </a:p>
          <a:p>
            <a:endParaRPr lang="ru-RU" sz="1400" dirty="0">
              <a:solidFill>
                <a:srgbClr val="FFFFFF"/>
              </a:solidFill>
              <a:latin typeface="+mj-lt"/>
            </a:endParaRPr>
          </a:p>
          <a:p>
            <a:r>
              <a:rPr lang="ru-RU" sz="1400" dirty="0">
                <a:solidFill>
                  <a:srgbClr val="FFFFFF"/>
                </a:solidFill>
                <a:latin typeface="+mj-lt"/>
              </a:rPr>
              <a:t>В данный момент компания занимается разработкой универсальной стандартизированной спутниковой платформы для быстрого создания новых бюджетных спутников и разработкой системы регулярных кластерных запусков малых космических аппаратов.</a:t>
            </a:r>
          </a:p>
          <a:p>
            <a:r>
              <a:rPr lang="ru-RU" sz="1400" dirty="0">
                <a:solidFill>
                  <a:srgbClr val="FFFFFF"/>
                </a:solidFill>
                <a:latin typeface="+mj-lt"/>
              </a:rPr>
              <a:t>Компания заключила первое в России соглашение о государственно-частном партнёрстве с </a:t>
            </a:r>
            <a:r>
              <a:rPr lang="ru-RU" sz="1400" dirty="0" err="1">
                <a:solidFill>
                  <a:srgbClr val="FFFFFF"/>
                </a:solidFill>
                <a:latin typeface="+mj-lt"/>
              </a:rPr>
              <a:t>Роскосмосом</a:t>
            </a:r>
            <a:r>
              <a:rPr lang="ru-RU" sz="1400" dirty="0">
                <a:solidFill>
                  <a:srgbClr val="FFFFFF"/>
                </a:solidFill>
                <a:latin typeface="+mj-lt"/>
              </a:rPr>
              <a:t> и НПО им. С.А. Лавочкина</a:t>
            </a:r>
            <a:r>
              <a:rPr lang="ru-RU" sz="1400" dirty="0" smtClean="0">
                <a:solidFill>
                  <a:srgbClr val="FFFFFF"/>
                </a:solidFill>
                <a:latin typeface="+mj-lt"/>
              </a:rPr>
              <a:t>.</a:t>
            </a:r>
          </a:p>
          <a:p>
            <a:endParaRPr lang="ru-RU" sz="1400" dirty="0" smtClean="0">
              <a:solidFill>
                <a:srgbClr val="FFFFFF"/>
              </a:solidFill>
              <a:latin typeface="+mj-lt"/>
            </a:endParaRPr>
          </a:p>
          <a:p>
            <a:r>
              <a:rPr lang="ru-RU" sz="1400" dirty="0" smtClean="0">
                <a:solidFill>
                  <a:schemeClr val="accent1"/>
                </a:solidFill>
                <a:latin typeface="+mj-lt"/>
                <a:cs typeface="Arial"/>
              </a:rPr>
              <a:t>15 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октября </a:t>
            </a:r>
            <a:r>
              <a:rPr lang="ru-RU" sz="1400" dirty="0" smtClean="0">
                <a:solidFill>
                  <a:schemeClr val="accent1"/>
                </a:solidFill>
                <a:latin typeface="+mj-lt"/>
                <a:cs typeface="Arial"/>
              </a:rPr>
              <a:t>2013г «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Даурия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Аэроспейс</a:t>
            </a:r>
            <a:r>
              <a:rPr lang="ru-RU" sz="1400" dirty="0" smtClean="0">
                <a:solidFill>
                  <a:schemeClr val="accent1"/>
                </a:solidFill>
                <a:latin typeface="+mj-lt"/>
                <a:cs typeface="Arial"/>
              </a:rPr>
              <a:t>» и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Samsung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Electronics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Rus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Company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огласили подробности проекта запуска спутника </a:t>
            </a:r>
            <a:r>
              <a:rPr lang="ru-RU" sz="1400" dirty="0" err="1">
                <a:solidFill>
                  <a:schemeClr val="accent1"/>
                </a:solidFill>
                <a:latin typeface="+mj-lt"/>
                <a:cs typeface="Arial"/>
              </a:rPr>
              <a:t>Dauria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 Experimental-1 (DX1)</a:t>
            </a:r>
            <a:r>
              <a:rPr lang="ru-RU" sz="1400" dirty="0" smtClean="0">
                <a:solidFill>
                  <a:schemeClr val="accent1"/>
                </a:solidFill>
                <a:latin typeface="+mj-lt"/>
                <a:cs typeface="Arial"/>
              </a:rPr>
              <a:t>. </a:t>
            </a:r>
            <a:r>
              <a:rPr lang="ru-RU" sz="1400" dirty="0">
                <a:solidFill>
                  <a:schemeClr val="accent1"/>
                </a:solidFill>
                <a:latin typeface="+mj-lt"/>
                <a:cs typeface="Arial"/>
              </a:rPr>
              <a:t>Запуск состоится феврале 2014г.</a:t>
            </a:r>
            <a:endParaRPr lang="ru-RU" sz="1400" dirty="0" smtClean="0">
              <a:solidFill>
                <a:schemeClr val="accent1"/>
              </a:solidFill>
              <a:latin typeface="+mj-lt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2348880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8205" y="5786680"/>
            <a:ext cx="7838251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·Космические аппараты и платформы для них.</a:t>
            </a:r>
          </a:p>
          <a:p>
            <a:r>
              <a:rPr lang="ru-RU" sz="1400" dirty="0">
                <a:solidFill>
                  <a:srgbClr val="FFFFFF"/>
                </a:solidFill>
              </a:rPr>
              <a:t>·Космические услуги, в основном, с использованием данных  полученных на разрабатываемых в рамках данного Проекта аппаратах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585" y="5435932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00669" y="950923"/>
            <a:ext cx="2103779" cy="1109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90760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</a:t>
            </a:r>
            <a:r>
              <a:rPr lang="ru-RU" sz="2800" dirty="0" err="1"/>
              <a:t>РобоСиВи</a:t>
            </a:r>
            <a:r>
              <a:rPr lang="ru-RU" sz="2800" dirty="0"/>
              <a:t>" </a:t>
            </a:r>
          </a:p>
        </p:txBody>
      </p:sp>
      <p:sp>
        <p:nvSpPr>
          <p:cNvPr id="4" name="Rectangle 9"/>
          <p:cNvSpPr/>
          <p:nvPr/>
        </p:nvSpPr>
        <p:spPr>
          <a:xfrm>
            <a:off x="827583" y="963885"/>
            <a:ext cx="59766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latin typeface="Arial"/>
                <a:cs typeface="Arial"/>
              </a:rPr>
              <a:t>Leta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err="1">
                <a:latin typeface="Arial"/>
                <a:cs typeface="Arial"/>
              </a:rPr>
              <a:t>Capital</a:t>
            </a:r>
            <a:r>
              <a:rPr lang="ru-RU" sz="1400" b="1" dirty="0">
                <a:latin typeface="Arial"/>
                <a:cs typeface="Arial"/>
              </a:rPr>
              <a:t> инвестирует $500 тыс. в разработчика «автопилота для транспортных средств</a:t>
            </a:r>
            <a:r>
              <a:rPr lang="ru-RU" sz="1400" b="1" dirty="0" smtClean="0">
                <a:latin typeface="Arial"/>
                <a:cs typeface="Arial"/>
              </a:rPr>
              <a:t>»</a:t>
            </a:r>
            <a:r>
              <a:rPr lang="en-US" sz="1400" b="1" dirty="0" smtClean="0">
                <a:latin typeface="Arial"/>
                <a:cs typeface="Arial"/>
              </a:rPr>
              <a:t> - </a:t>
            </a:r>
            <a:r>
              <a:rPr lang="ru-RU" sz="1400" b="1" dirty="0">
                <a:latin typeface="Arial"/>
                <a:cs typeface="Arial"/>
              </a:rPr>
              <a:t> компанию </a:t>
            </a:r>
            <a:r>
              <a:rPr lang="ru-RU" sz="1400" b="1" dirty="0" err="1" smtClean="0">
                <a:latin typeface="Arial"/>
                <a:cs typeface="Arial"/>
              </a:rPr>
              <a:t>RoboCV</a:t>
            </a:r>
            <a:r>
              <a:rPr lang="en-US" sz="1400" b="1" dirty="0" smtClean="0">
                <a:latin typeface="Arial"/>
                <a:cs typeface="Arial"/>
              </a:rPr>
              <a:t>.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endParaRPr lang="en-US" sz="1400" b="1" dirty="0" smtClean="0">
              <a:latin typeface="Arial"/>
              <a:cs typeface="Arial"/>
            </a:endParaRPr>
          </a:p>
          <a:p>
            <a:endParaRPr lang="en-US" sz="1400" b="1" dirty="0" smtClean="0"/>
          </a:p>
          <a:p>
            <a:r>
              <a:rPr lang="ru-RU" sz="1400" dirty="0" smtClean="0"/>
              <a:t>Средства </a:t>
            </a:r>
            <a:r>
              <a:rPr lang="ru-RU" sz="1400" dirty="0"/>
              <a:t>от инвестиций будут направлены на развитие существующих автопилотов для складской техники, а также на разработку </a:t>
            </a:r>
            <a:r>
              <a:rPr lang="ru-RU" sz="1400" dirty="0" err="1"/>
              <a:t>предсерийного</a:t>
            </a:r>
            <a:r>
              <a:rPr lang="ru-RU" sz="1400" dirty="0"/>
              <a:t> образца для автомобилей, сообщили </a:t>
            </a:r>
            <a:r>
              <a:rPr lang="ru-RU" sz="1400" dirty="0" smtClean="0"/>
              <a:t>в </a:t>
            </a:r>
            <a:r>
              <a:rPr lang="ru-RU" sz="1400" dirty="0" err="1"/>
              <a:t>Leta</a:t>
            </a:r>
            <a:r>
              <a:rPr lang="ru-RU" sz="1400" dirty="0"/>
              <a:t> </a:t>
            </a:r>
            <a:r>
              <a:rPr lang="ru-RU" sz="1400" dirty="0" err="1"/>
              <a:t>Capital</a:t>
            </a:r>
            <a:r>
              <a:rPr lang="ru-RU" sz="1400" dirty="0"/>
              <a:t>.</a:t>
            </a:r>
            <a:endParaRPr lang="en-US" sz="1400" b="1" dirty="0" smtClean="0"/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6262" y="908720"/>
            <a:ext cx="1760194" cy="14044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Rectangle 10"/>
          <p:cNvSpPr/>
          <p:nvPr/>
        </p:nvSpPr>
        <p:spPr>
          <a:xfrm>
            <a:off x="818374" y="2924944"/>
            <a:ext cx="7858082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В проекте разрабатывается универсальный навигационный комплекс - «автопилот для транспортных роботов», способный работать как в составе наземных транспортных или водных роботов, БПЛА, так и в составе автономных планетных роботов. Комплекс создается на базе технологий технического зрения, БИНС и ГЛОНАСС/GPS. «Автопилот» позволит мобильному роботу всегда знать о своем местоположении и окружающей обстановке, а так же рассчитывать маршрут движения до заданной точки с учетом статичных и динамичных препятствий. 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2564904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838205" y="4941168"/>
            <a:ext cx="7838251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В проекте используются наработки его основателей в области технического зрения и распознавания образов, построения телеметрических и автономных вычислительных систем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838205" y="6074132"/>
            <a:ext cx="783825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Рынок робототехники за рубежом неуклонно растет. Согласно прогнозу Японской ассоциации робототехники, к 2025 г. общий объем рынка робототехники в мире достигнет 66,4 млрд. долларов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27585" y="5723964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Рынок, применение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5" y="4581128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513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/>
              <a:t>СмС</a:t>
            </a:r>
            <a:r>
              <a:rPr lang="ru-RU" sz="2400" dirty="0"/>
              <a:t> </a:t>
            </a:r>
            <a:r>
              <a:rPr lang="ru-RU" sz="2400" dirty="0" err="1"/>
              <a:t>тензотерм</a:t>
            </a:r>
            <a:r>
              <a:rPr lang="ru-RU" sz="2400" dirty="0"/>
              <a:t> Рус</a:t>
            </a:r>
            <a:endParaRPr lang="ru-RU" sz="2200" dirty="0"/>
          </a:p>
        </p:txBody>
      </p:sp>
      <p:pic>
        <p:nvPicPr>
          <p:cNvPr id="11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97969" y="43947"/>
            <a:ext cx="62433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9"/>
          <p:cNvSpPr/>
          <p:nvPr/>
        </p:nvSpPr>
        <p:spPr>
          <a:xfrm>
            <a:off x="780161" y="1035893"/>
            <a:ext cx="588007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/>
                <a:cs typeface="Arial"/>
              </a:rPr>
              <a:t>«</a:t>
            </a:r>
            <a:r>
              <a:rPr lang="ru-RU" sz="1400" b="1" dirty="0" err="1">
                <a:latin typeface="Arial"/>
                <a:cs typeface="Arial"/>
              </a:rPr>
              <a:t>СмС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err="1">
                <a:latin typeface="Arial"/>
                <a:cs typeface="Arial"/>
              </a:rPr>
              <a:t>тензотерм</a:t>
            </a:r>
            <a:r>
              <a:rPr lang="ru-RU" sz="1400" b="1" dirty="0">
                <a:latin typeface="Arial"/>
                <a:cs typeface="Arial"/>
              </a:rPr>
              <a:t> Рус» получил патент на Охлаждающую многослойную </a:t>
            </a:r>
            <a:r>
              <a:rPr lang="ru-RU" sz="1400" b="1" dirty="0" smtClean="0">
                <a:latin typeface="Arial"/>
                <a:cs typeface="Arial"/>
              </a:rPr>
              <a:t>структуру</a:t>
            </a:r>
            <a:r>
              <a:rPr lang="en-US" sz="1400" b="1" dirty="0">
                <a:latin typeface="Arial"/>
                <a:cs typeface="Arial"/>
              </a:rPr>
              <a:t>.</a:t>
            </a:r>
            <a:endParaRPr lang="ru-RU" sz="1400" b="1" dirty="0" smtClean="0">
              <a:latin typeface="Arial"/>
              <a:cs typeface="Arial"/>
            </a:endParaRPr>
          </a:p>
          <a:p>
            <a:r>
              <a:rPr lang="ru-RU" sz="1400" b="1" dirty="0">
                <a:solidFill>
                  <a:schemeClr val="bg1">
                    <a:lumMod val="25000"/>
                  </a:schemeClr>
                </a:solidFill>
                <a:cs typeface="Arial"/>
              </a:rPr>
              <a:t> </a:t>
            </a:r>
            <a:endParaRPr lang="ru-RU" sz="1400" b="1" dirty="0" smtClean="0">
              <a:solidFill>
                <a:schemeClr val="bg1">
                  <a:lumMod val="25000"/>
                </a:schemeClr>
              </a:solidFill>
              <a:cs typeface="Arial"/>
            </a:endParaRPr>
          </a:p>
          <a:p>
            <a:r>
              <a:rPr lang="ru-RU" sz="1400" dirty="0"/>
              <a:t>Дата приоритета патента на полезную модель №131238 «Охлаждающая многослойная структура» - 31.01.2013.</a:t>
            </a:r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</p:txBody>
      </p:sp>
      <p:sp>
        <p:nvSpPr>
          <p:cNvPr id="13" name="Rectangle 10"/>
          <p:cNvSpPr/>
          <p:nvPr/>
        </p:nvSpPr>
        <p:spPr>
          <a:xfrm>
            <a:off x="838199" y="2708920"/>
            <a:ext cx="785521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СмС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тензотерм</a:t>
            </a:r>
            <a:r>
              <a:rPr lang="ru-RU" sz="1400" dirty="0">
                <a:solidFill>
                  <a:schemeClr val="bg2"/>
                </a:solidFill>
              </a:rPr>
              <a:t> Рус – дочерняя компания немецкой </a:t>
            </a:r>
            <a:r>
              <a:rPr lang="ru-RU" sz="1400" dirty="0" err="1">
                <a:solidFill>
                  <a:schemeClr val="bg2"/>
                </a:solidFill>
              </a:rPr>
              <a:t>СмС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тензотерм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ГмбХ</a:t>
            </a:r>
            <a:r>
              <a:rPr lang="ru-RU" sz="1400" dirty="0">
                <a:solidFill>
                  <a:schemeClr val="bg2"/>
                </a:solidFill>
              </a:rPr>
              <a:t>, которая работает в сфере исследований, разработок, производства и продажи </a:t>
            </a:r>
            <a:r>
              <a:rPr lang="ru-RU" sz="1400" dirty="0" err="1">
                <a:solidFill>
                  <a:schemeClr val="bg2"/>
                </a:solidFill>
              </a:rPr>
              <a:t>тензодатчиков</a:t>
            </a:r>
            <a:r>
              <a:rPr lang="ru-RU" sz="1400" dirty="0">
                <a:solidFill>
                  <a:schemeClr val="bg2"/>
                </a:solidFill>
              </a:rPr>
              <a:t> и термоэлектрических устройств из сульфида самария.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198" y="2348880"/>
            <a:ext cx="785521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3635732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Суть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инновации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38205" y="3988221"/>
            <a:ext cx="7890164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Основной целью </a:t>
            </a:r>
            <a:r>
              <a:rPr lang="ru-RU" sz="1400" dirty="0" smtClean="0">
                <a:solidFill>
                  <a:schemeClr val="accent1"/>
                </a:solidFill>
              </a:rPr>
              <a:t>проекта </a:t>
            </a:r>
            <a:r>
              <a:rPr lang="ru-RU" sz="1400" dirty="0">
                <a:solidFill>
                  <a:schemeClr val="accent1"/>
                </a:solidFill>
              </a:rPr>
              <a:t>является разработка первичных полупроводниковых преобразователей на основе редкоземельного полупроводника </a:t>
            </a:r>
            <a:r>
              <a:rPr lang="ru-RU" sz="1400" dirty="0" err="1">
                <a:solidFill>
                  <a:schemeClr val="accent1"/>
                </a:solidFill>
              </a:rPr>
              <a:t>SmS</a:t>
            </a:r>
            <a:r>
              <a:rPr lang="ru-RU" sz="1400" dirty="0">
                <a:solidFill>
                  <a:schemeClr val="accent1"/>
                </a:solidFill>
              </a:rPr>
              <a:t>. Основные направления деятельности</a:t>
            </a:r>
            <a:r>
              <a:rPr lang="ru-RU" sz="1400" dirty="0" smtClean="0">
                <a:solidFill>
                  <a:schemeClr val="accent1"/>
                </a:solidFill>
              </a:rPr>
              <a:t>:</a:t>
            </a:r>
            <a:endParaRPr lang="ru-RU" sz="1400" dirty="0">
              <a:solidFill>
                <a:schemeClr val="accent1"/>
              </a:solidFill>
            </a:endParaRPr>
          </a:p>
          <a:p>
            <a:r>
              <a:rPr lang="ru-RU" sz="1400" dirty="0">
                <a:solidFill>
                  <a:schemeClr val="accent1"/>
                </a:solidFill>
              </a:rPr>
              <a:t>1) Создание термоэлектрического генератора, работающего при равномерном нагреве;</a:t>
            </a:r>
          </a:p>
          <a:p>
            <a:r>
              <a:rPr lang="ru-RU" sz="1400" dirty="0">
                <a:solidFill>
                  <a:schemeClr val="accent1"/>
                </a:solidFill>
              </a:rPr>
              <a:t>2)  Термоэлектрического холодильника;</a:t>
            </a:r>
          </a:p>
          <a:p>
            <a:r>
              <a:rPr lang="ru-RU" sz="1400" dirty="0">
                <a:solidFill>
                  <a:schemeClr val="accent1"/>
                </a:solidFill>
              </a:rPr>
              <a:t>3) </a:t>
            </a:r>
            <a:r>
              <a:rPr lang="ru-RU" sz="1400" dirty="0" err="1">
                <a:solidFill>
                  <a:schemeClr val="accent1"/>
                </a:solidFill>
              </a:rPr>
              <a:t>Тензорезисторов</a:t>
            </a:r>
            <a:r>
              <a:rPr lang="ru-RU" sz="1400" dirty="0">
                <a:solidFill>
                  <a:schemeClr val="accent1"/>
                </a:solidFill>
              </a:rPr>
              <a:t>, превосходящим все известные решения в данной области по своим эксплуатационным характеристикам. 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980729"/>
            <a:ext cx="1800200" cy="10829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8" name="TextBox 17"/>
          <p:cNvSpPr txBox="1"/>
          <p:nvPr/>
        </p:nvSpPr>
        <p:spPr>
          <a:xfrm>
            <a:off x="838199" y="5589240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838198" y="5949280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СмС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тензотерм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ГмбХ</a:t>
            </a:r>
            <a:r>
              <a:rPr lang="ru-RU" sz="1400" dirty="0">
                <a:solidFill>
                  <a:schemeClr val="bg2"/>
                </a:solidFill>
              </a:rPr>
              <a:t> начнет реализацию </a:t>
            </a:r>
            <a:r>
              <a:rPr lang="ru-RU" sz="1400" dirty="0" err="1">
                <a:solidFill>
                  <a:schemeClr val="bg2"/>
                </a:solidFill>
              </a:rPr>
              <a:t>тензодатчиков</a:t>
            </a:r>
            <a:r>
              <a:rPr lang="ru-RU" sz="1400" dirty="0">
                <a:solidFill>
                  <a:schemeClr val="bg2"/>
                </a:solidFill>
              </a:rPr>
              <a:t> в середине 2013 года и планирует вывести производство на полную мощность к концу 2014 года. К этому времени, ожидается, что валовая прибыль компании от пилотной линии составит $5M.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264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Сорбенты Кузбасса</a:t>
            </a:r>
          </a:p>
        </p:txBody>
      </p:sp>
      <p:sp>
        <p:nvSpPr>
          <p:cNvPr id="4" name="Rectangle 31"/>
          <p:cNvSpPr/>
          <p:nvPr/>
        </p:nvSpPr>
        <p:spPr>
          <a:xfrm>
            <a:off x="711366" y="2481232"/>
            <a:ext cx="4984584" cy="107484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744616" y="1035893"/>
            <a:ext cx="62756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Arial"/>
                <a:cs typeface="Arial"/>
              </a:rPr>
              <a:t>Проекту компании </a:t>
            </a:r>
            <a:r>
              <a:rPr lang="ru-RU" sz="1400" b="1" dirty="0">
                <a:latin typeface="Arial"/>
                <a:cs typeface="Arial"/>
              </a:rPr>
              <a:t>«Сорбенты Кузбасса» </a:t>
            </a:r>
            <a:r>
              <a:rPr lang="ru-RU" sz="1400" b="1" dirty="0" smtClean="0">
                <a:latin typeface="Arial"/>
                <a:cs typeface="Arial"/>
              </a:rPr>
              <a:t>присвоен </a:t>
            </a:r>
            <a:r>
              <a:rPr lang="ru-RU" sz="1400" b="1" dirty="0">
                <a:latin typeface="Arial"/>
                <a:cs typeface="Arial"/>
              </a:rPr>
              <a:t>рейтинг ААА </a:t>
            </a:r>
            <a:r>
              <a:rPr lang="ru-RU" sz="1400" b="1" dirty="0" err="1">
                <a:latin typeface="Arial"/>
                <a:cs typeface="Arial"/>
              </a:rPr>
              <a:t>Russian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err="1">
                <a:latin typeface="Arial"/>
                <a:cs typeface="Arial"/>
              </a:rPr>
              <a:t>Startup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err="1">
                <a:latin typeface="Arial"/>
                <a:cs typeface="Arial"/>
              </a:rPr>
              <a:t>Rating</a:t>
            </a:r>
            <a:r>
              <a:rPr lang="ru-RU" sz="1400" b="1" dirty="0">
                <a:latin typeface="Arial"/>
                <a:cs typeface="Arial"/>
              </a:rPr>
              <a:t>.</a:t>
            </a:r>
            <a:endParaRPr lang="ru-RU" sz="1400" b="1" dirty="0" smtClean="0">
              <a:latin typeface="Arial"/>
              <a:cs typeface="Arial"/>
            </a:endParaRPr>
          </a:p>
          <a:p>
            <a:endParaRPr lang="ru-RU" sz="1400" b="1" dirty="0" smtClean="0">
              <a:latin typeface="+mj-lt"/>
            </a:endParaRPr>
          </a:p>
          <a:p>
            <a:r>
              <a:rPr lang="ru-RU" sz="1400" dirty="0"/>
              <a:t>Рейтинг ААА присвоен </a:t>
            </a:r>
            <a:r>
              <a:rPr lang="ru-RU" sz="1400" dirty="0" err="1"/>
              <a:t>Russian</a:t>
            </a:r>
            <a:r>
              <a:rPr lang="ru-RU" sz="1400" dirty="0"/>
              <a:t> </a:t>
            </a:r>
            <a:r>
              <a:rPr lang="ru-RU" sz="1400" dirty="0" err="1"/>
              <a:t>Startup</a:t>
            </a:r>
            <a:r>
              <a:rPr lang="ru-RU" sz="1400" dirty="0"/>
              <a:t> </a:t>
            </a:r>
            <a:r>
              <a:rPr lang="ru-RU" sz="1400" dirty="0" err="1"/>
              <a:t>Rating</a:t>
            </a:r>
            <a:r>
              <a:rPr lang="ru-RU" sz="1400" dirty="0"/>
              <a:t> инновационному проекту "Разработка </a:t>
            </a:r>
            <a:r>
              <a:rPr lang="ru-RU" sz="1400" dirty="0" err="1"/>
              <a:t>энергоэффективной</a:t>
            </a:r>
            <a:r>
              <a:rPr lang="ru-RU" sz="1400" dirty="0"/>
              <a:t> технологии и организация производства </a:t>
            </a:r>
            <a:r>
              <a:rPr lang="ru-RU" sz="1400" dirty="0" err="1"/>
              <a:t>нанопористых</a:t>
            </a:r>
            <a:r>
              <a:rPr lang="ru-RU" sz="1400" dirty="0"/>
              <a:t> сорбентов из углей", </a:t>
            </a:r>
            <a:r>
              <a:rPr lang="ru-RU" sz="1400" dirty="0" smtClean="0"/>
              <a:t>компании "</a:t>
            </a:r>
            <a:r>
              <a:rPr lang="ru-RU" sz="1400" dirty="0"/>
              <a:t>Сорбенты </a:t>
            </a:r>
            <a:r>
              <a:rPr lang="ru-RU" sz="1400" dirty="0" smtClean="0"/>
              <a:t>Кузбасса".</a:t>
            </a:r>
            <a:endParaRPr lang="ru-RU" sz="1400" b="1" dirty="0" smtClean="0">
              <a:latin typeface="+mj-lt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7040" y="980728"/>
            <a:ext cx="1661327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597969" y="43947"/>
            <a:ext cx="62433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/>
          <p:nvPr/>
        </p:nvSpPr>
        <p:spPr>
          <a:xfrm>
            <a:off x="838199" y="2924944"/>
            <a:ext cx="785521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Основное направление деятельности компании заключается в научно-технических и инновационных разработках, создании и производстве высококачественных углеродных материалов – </a:t>
            </a:r>
            <a:r>
              <a:rPr lang="ru-RU" sz="1400" dirty="0" err="1">
                <a:solidFill>
                  <a:srgbClr val="FFFFFF"/>
                </a:solidFill>
              </a:rPr>
              <a:t>наноструктурированных</a:t>
            </a:r>
            <a:r>
              <a:rPr lang="ru-RU" sz="1400" dirty="0">
                <a:solidFill>
                  <a:srgbClr val="FFFFFF"/>
                </a:solidFill>
              </a:rPr>
              <a:t> сорбентов для разделения газов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198" y="2564904"/>
            <a:ext cx="785521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3861048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Суть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инновации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0"/>
          <p:cNvSpPr/>
          <p:nvPr/>
        </p:nvSpPr>
        <p:spPr>
          <a:xfrm>
            <a:off x="838205" y="4221088"/>
            <a:ext cx="7890164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С помощью </a:t>
            </a:r>
            <a:r>
              <a:rPr lang="ru-RU" sz="1400" dirty="0" smtClean="0">
                <a:solidFill>
                  <a:schemeClr val="accent1"/>
                </a:solidFill>
              </a:rPr>
              <a:t>углеродных </a:t>
            </a:r>
            <a:r>
              <a:rPr lang="ru-RU" sz="1400" dirty="0">
                <a:solidFill>
                  <a:schemeClr val="accent1"/>
                </a:solidFill>
              </a:rPr>
              <a:t>молекулярных сит можно получать чистый </a:t>
            </a:r>
            <a:r>
              <a:rPr lang="ru-RU" sz="1400" dirty="0" smtClean="0">
                <a:solidFill>
                  <a:schemeClr val="accent1"/>
                </a:solidFill>
              </a:rPr>
              <a:t>водород, </a:t>
            </a:r>
            <a:r>
              <a:rPr lang="ru-RU" sz="1400" dirty="0">
                <a:solidFill>
                  <a:schemeClr val="accent1"/>
                </a:solidFill>
              </a:rPr>
              <a:t>проводить концентрирование метана и выделять азот с высокой степенью чистоты. Основные цели </a:t>
            </a:r>
            <a:r>
              <a:rPr lang="ru-RU" sz="1400" dirty="0" smtClean="0">
                <a:solidFill>
                  <a:schemeClr val="accent1"/>
                </a:solidFill>
              </a:rPr>
              <a:t>компании</a:t>
            </a:r>
            <a:r>
              <a:rPr lang="ru-RU" sz="1400" dirty="0">
                <a:solidFill>
                  <a:schemeClr val="accent1"/>
                </a:solidFill>
              </a:rPr>
              <a:t>: Проведение НИР и НИОКР, разработка технологий получения углеродных </a:t>
            </a:r>
            <a:r>
              <a:rPr lang="ru-RU" sz="1400" dirty="0" err="1">
                <a:solidFill>
                  <a:schemeClr val="accent1"/>
                </a:solidFill>
              </a:rPr>
              <a:t>нанопористых</a:t>
            </a:r>
            <a:r>
              <a:rPr lang="ru-RU" sz="1400" dirty="0">
                <a:solidFill>
                  <a:schemeClr val="accent1"/>
                </a:solidFill>
              </a:rPr>
              <a:t> сорбентов для разделения газов из углей Кузбасса, организация производства продукции с высоким уровнем качества по собственным уникальным </a:t>
            </a:r>
            <a:r>
              <a:rPr lang="ru-RU" sz="1400" dirty="0" smtClean="0">
                <a:solidFill>
                  <a:schemeClr val="accent1"/>
                </a:solidFill>
              </a:rPr>
              <a:t>технологиям, расширение номенклатуры продукции, разработка новых углеродных материалов</a:t>
            </a:r>
            <a:endParaRPr lang="ru-RU" sz="1400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199" y="5795972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838198" y="6165304"/>
            <a:ext cx="789016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Рынок углеродных сорбентов для разделения газов и концентрирования метана в России – более 10000 тонн в год (более 1 </a:t>
            </a:r>
            <a:r>
              <a:rPr lang="ru-RU" sz="1400" dirty="0" err="1">
                <a:solidFill>
                  <a:srgbClr val="FFFFFF"/>
                </a:solidFill>
              </a:rPr>
              <a:t>млрд.руб</a:t>
            </a:r>
            <a:r>
              <a:rPr lang="ru-RU" sz="1400" dirty="0">
                <a:solidFill>
                  <a:srgbClr val="FFFFFF"/>
                </a:solidFill>
              </a:rPr>
              <a:t>.),рост 10-20% в год.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8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</a:t>
            </a:r>
            <a:r>
              <a:rPr lang="ru-RU" sz="2800" dirty="0" err="1"/>
              <a:t>Астерос</a:t>
            </a:r>
            <a:r>
              <a:rPr lang="ru-RU" sz="2800" dirty="0"/>
              <a:t> </a:t>
            </a:r>
            <a:r>
              <a:rPr lang="ru-RU" sz="2800" dirty="0" err="1"/>
              <a:t>Лабс</a:t>
            </a:r>
            <a:r>
              <a:rPr lang="ru-RU" sz="2800" dirty="0"/>
              <a:t>"</a:t>
            </a:r>
          </a:p>
        </p:txBody>
      </p:sp>
      <p:sp>
        <p:nvSpPr>
          <p:cNvPr id="4" name="Rectangle 9"/>
          <p:cNvSpPr/>
          <p:nvPr/>
        </p:nvSpPr>
        <p:spPr>
          <a:xfrm>
            <a:off x="755576" y="963885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/>
                <a:cs typeface="Arial"/>
              </a:rPr>
              <a:t>«</a:t>
            </a:r>
            <a:r>
              <a:rPr lang="ru-RU" sz="1400" b="1" dirty="0" err="1">
                <a:latin typeface="Arial"/>
                <a:cs typeface="Arial"/>
              </a:rPr>
              <a:t>Астерос</a:t>
            </a:r>
            <a:r>
              <a:rPr lang="ru-RU" sz="1400" b="1" dirty="0">
                <a:latin typeface="Arial"/>
                <a:cs typeface="Arial"/>
              </a:rPr>
              <a:t> Контакт Авиа» прошёл боевое </a:t>
            </a:r>
            <a:r>
              <a:rPr lang="ru-RU" sz="1400" b="1" dirty="0" smtClean="0">
                <a:latin typeface="Arial"/>
                <a:cs typeface="Arial"/>
              </a:rPr>
              <a:t>крещение</a:t>
            </a:r>
            <a:r>
              <a:rPr lang="en-US" sz="1400" b="1" dirty="0" smtClean="0">
                <a:latin typeface="Arial"/>
                <a:cs typeface="Arial"/>
              </a:rPr>
              <a:t>.</a:t>
            </a:r>
            <a:r>
              <a:rPr lang="ru-RU" sz="1400" b="1" dirty="0" smtClean="0">
                <a:latin typeface="Arial"/>
                <a:cs typeface="Arial"/>
              </a:rPr>
              <a:t> </a:t>
            </a:r>
            <a:endParaRPr lang="en-US" sz="1400" b="1" dirty="0" smtClean="0">
              <a:latin typeface="Arial"/>
              <a:cs typeface="Arial"/>
            </a:endParaRPr>
          </a:p>
          <a:p>
            <a:r>
              <a:rPr lang="en-US" sz="1400" b="1" dirty="0"/>
              <a:t> </a:t>
            </a:r>
            <a:endParaRPr lang="en-US" sz="1400" b="1" dirty="0" smtClean="0"/>
          </a:p>
          <a:p>
            <a:r>
              <a:rPr lang="ru-RU" sz="1400" dirty="0" smtClean="0"/>
              <a:t>«</a:t>
            </a:r>
            <a:r>
              <a:rPr lang="ru-RU" sz="1400" dirty="0" err="1" smtClean="0"/>
              <a:t>Астерос</a:t>
            </a:r>
            <a:r>
              <a:rPr lang="ru-RU" sz="1400" dirty="0" smtClean="0"/>
              <a:t> Контакт Авиа» использовался в качестве</a:t>
            </a:r>
            <a:endParaRPr lang="en-US" sz="1400" dirty="0" smtClean="0"/>
          </a:p>
          <a:p>
            <a:r>
              <a:rPr lang="ru-RU" sz="1400" dirty="0" smtClean="0"/>
              <a:t> технологической платформы конкурса, который </a:t>
            </a:r>
            <a:endParaRPr lang="en-US" sz="1400" dirty="0" smtClean="0"/>
          </a:p>
          <a:p>
            <a:r>
              <a:rPr lang="ru-RU" sz="1400" dirty="0" smtClean="0"/>
              <a:t>проводился среди </a:t>
            </a:r>
            <a:r>
              <a:rPr lang="ru-RU" sz="1400" dirty="0"/>
              <a:t>агентов </a:t>
            </a:r>
            <a:r>
              <a:rPr lang="ru-RU" sz="1400" dirty="0" smtClean="0"/>
              <a:t>регистрации</a:t>
            </a:r>
            <a:endParaRPr lang="en-US" sz="1400" dirty="0" smtClean="0"/>
          </a:p>
          <a:p>
            <a:r>
              <a:rPr lang="ru-RU" sz="1400" dirty="0" err="1" smtClean="0"/>
              <a:t>пассажирскихперевозок</a:t>
            </a:r>
            <a:r>
              <a:rPr lang="ru-RU" sz="1400" dirty="0"/>
              <a:t> </a:t>
            </a:r>
            <a:r>
              <a:rPr lang="ru-RU" sz="1400" dirty="0" smtClean="0"/>
              <a:t>авиапредприятий </a:t>
            </a:r>
            <a:r>
              <a:rPr lang="ru-RU" sz="1400" dirty="0"/>
              <a:t>Приволжского федерального округа.</a:t>
            </a:r>
            <a:endParaRPr lang="ru-RU" sz="1400" dirty="0">
              <a:solidFill>
                <a:schemeClr val="bg1">
                  <a:lumMod val="25000"/>
                </a:schemeClr>
              </a:solidFill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924944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У</a:t>
            </a:r>
            <a:r>
              <a:rPr lang="ru-RU" sz="1400" dirty="0" smtClean="0">
                <a:solidFill>
                  <a:srgbClr val="FFFFFF"/>
                </a:solidFill>
              </a:rPr>
              <a:t>ниверсальный </a:t>
            </a:r>
            <a:r>
              <a:rPr lang="ru-RU" sz="1400" dirty="0">
                <a:solidFill>
                  <a:srgbClr val="FFFFFF"/>
                </a:solidFill>
              </a:rPr>
              <a:t>интерфейс для регистрации авиапассажиров «</a:t>
            </a:r>
            <a:r>
              <a:rPr lang="ru-RU" sz="1400" dirty="0" err="1">
                <a:solidFill>
                  <a:srgbClr val="FFFFFF"/>
                </a:solidFill>
              </a:rPr>
              <a:t>Астерос</a:t>
            </a:r>
            <a:r>
              <a:rPr lang="ru-RU" sz="1400" dirty="0">
                <a:solidFill>
                  <a:srgbClr val="FFFFFF"/>
                </a:solidFill>
              </a:rPr>
              <a:t> Контакт Авиа</a:t>
            </a:r>
            <a:r>
              <a:rPr lang="ru-RU" sz="1400" dirty="0" smtClean="0">
                <a:solidFill>
                  <a:srgbClr val="FFFFFF"/>
                </a:solidFill>
              </a:rPr>
              <a:t>» позволяет </a:t>
            </a:r>
            <a:r>
              <a:rPr lang="ru-RU" sz="1400" dirty="0">
                <a:solidFill>
                  <a:srgbClr val="FFFFFF"/>
                </a:solidFill>
              </a:rPr>
              <a:t>аэропортам проводить регистрацию пассажиров на рейсы различных авиакомпаний на любой стойке, реализуя подход </a:t>
            </a:r>
            <a:r>
              <a:rPr lang="ru-RU" sz="1400" dirty="0" err="1">
                <a:solidFill>
                  <a:srgbClr val="FFFFFF"/>
                </a:solidFill>
              </a:rPr>
              <a:t>common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check-in</a:t>
            </a:r>
            <a:r>
              <a:rPr lang="ru-RU" sz="1400" dirty="0">
                <a:solidFill>
                  <a:srgbClr val="FFFFFF"/>
                </a:solidFill>
              </a:rPr>
              <a:t> - "единого </a:t>
            </a:r>
            <a:r>
              <a:rPr lang="ru-RU" sz="1400" dirty="0" smtClean="0">
                <a:solidFill>
                  <a:srgbClr val="FFFFFF"/>
                </a:solidFill>
              </a:rPr>
              <a:t>окна".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93305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293096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accent1"/>
                </a:solidFill>
              </a:rPr>
              <a:t>Разработка позволит разгружать </a:t>
            </a:r>
            <a:r>
              <a:rPr lang="ru-RU" sz="1400" dirty="0">
                <a:solidFill>
                  <a:schemeClr val="accent1"/>
                </a:solidFill>
              </a:rPr>
              <a:t>зону регистрации в часы пиковых </a:t>
            </a:r>
            <a:r>
              <a:rPr lang="ru-RU" sz="1400" dirty="0" smtClean="0">
                <a:solidFill>
                  <a:schemeClr val="accent1"/>
                </a:solidFill>
              </a:rPr>
              <a:t>нагрузок. </a:t>
            </a:r>
          </a:p>
          <a:p>
            <a:r>
              <a:rPr lang="ru-RU" sz="1400" dirty="0">
                <a:solidFill>
                  <a:schemeClr val="accent1"/>
                </a:solidFill>
              </a:rPr>
              <a:t>О</a:t>
            </a:r>
            <a:r>
              <a:rPr lang="ru-RU" sz="1400" dirty="0" smtClean="0">
                <a:solidFill>
                  <a:schemeClr val="accent1"/>
                </a:solidFill>
              </a:rPr>
              <a:t>птимизирует </a:t>
            </a:r>
            <a:r>
              <a:rPr lang="ru-RU" sz="1400" dirty="0">
                <a:solidFill>
                  <a:schemeClr val="accent1"/>
                </a:solidFill>
              </a:rPr>
              <a:t>процедуру обучения персонала, которому больше не нужно будет изучать системы регистрации авиакомпаний, им достаточно будет знать только один интерфейс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661248"/>
            <a:ext cx="7910259" cy="9541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За время проведения выставки интерес к решению проявили аэропорты США, Швейцарии, Финляндии, Латвии, Сингапура, Омана и Турции, а также практически все российские терминалы, представители которых посетили выставку. В результате были запланированы пилотные проекты внедрения "</a:t>
            </a:r>
            <a:r>
              <a:rPr lang="ru-RU" sz="1400" dirty="0" err="1">
                <a:solidFill>
                  <a:schemeClr val="bg2"/>
                </a:solidFill>
              </a:rPr>
              <a:t>Астерос</a:t>
            </a:r>
            <a:r>
              <a:rPr lang="ru-RU" sz="1400" dirty="0">
                <a:solidFill>
                  <a:schemeClr val="bg2"/>
                </a:solidFill>
              </a:rPr>
              <a:t> Контакт Авиа" сразу в трех отечественных аэропортах.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30120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перспективы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9780" y="1231316"/>
            <a:ext cx="3168684" cy="7604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4298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"Вай2Гео"</a:t>
            </a:r>
          </a:p>
        </p:txBody>
      </p:sp>
      <p:sp>
        <p:nvSpPr>
          <p:cNvPr id="4" name="Rectangle 9"/>
          <p:cNvSpPr/>
          <p:nvPr/>
        </p:nvSpPr>
        <p:spPr>
          <a:xfrm>
            <a:off x="827584" y="1035893"/>
            <a:ext cx="604867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/>
                <a:cs typeface="Arial"/>
              </a:rPr>
              <a:t>Проект </a:t>
            </a:r>
            <a:r>
              <a:rPr lang="ru-RU" sz="1400" b="1" dirty="0" err="1">
                <a:latin typeface="Arial"/>
                <a:cs typeface="Arial"/>
              </a:rPr>
              <a:t>Gvidi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smtClean="0">
                <a:latin typeface="Arial"/>
                <a:cs typeface="Arial"/>
              </a:rPr>
              <a:t>компании Вай2Гео </a:t>
            </a:r>
            <a:r>
              <a:rPr lang="ru-RU" sz="1400" b="1" dirty="0">
                <a:latin typeface="Arial"/>
                <a:cs typeface="Arial"/>
              </a:rPr>
              <a:t>стал победителем </a:t>
            </a:r>
            <a:r>
              <a:rPr lang="ru-RU" sz="1400" b="1" dirty="0" err="1">
                <a:latin typeface="Arial"/>
                <a:cs typeface="Arial"/>
              </a:rPr>
              <a:t>Bully</a:t>
            </a:r>
            <a:r>
              <a:rPr lang="ru-RU" sz="1400" b="1" dirty="0">
                <a:latin typeface="Arial"/>
                <a:cs typeface="Arial"/>
              </a:rPr>
              <a:t> </a:t>
            </a:r>
            <a:r>
              <a:rPr lang="ru-RU" sz="1400" b="1" dirty="0" err="1" smtClean="0">
                <a:latin typeface="Arial"/>
                <a:cs typeface="Arial"/>
              </a:rPr>
              <a:t>Award</a:t>
            </a:r>
            <a:endParaRPr lang="ru-RU" sz="1400" b="1" dirty="0" smtClean="0">
              <a:latin typeface="Arial"/>
              <a:cs typeface="Arial"/>
            </a:endParaRPr>
          </a:p>
          <a:p>
            <a:endParaRPr lang="en-US" sz="1400" b="1" dirty="0" smtClean="0"/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Премией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Bully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Award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традиционно отмечаются лучшие инновационные проекты с большим потенциалом роста,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сообщил Антон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Баранчук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, генеральный директор компании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AlterGeo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.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978949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Сервис обеспечивает интеллектуальный поиск заведений общепита на основе индивидуальных предпочтений каждого человека: он анализирует личные вкусы пользователей через социальный граф, сопоставляет их с собственной глобальной базой мест и выдает персональные рекомендации, куда сходить.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62762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11796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563705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D4FF01"/>
                </a:solidFill>
              </a:rPr>
              <a:t>Сервис обеспечивает интеллектуальный поиск заведений общепита на основе индивидуальных предпочтений каждого </a:t>
            </a:r>
            <a:r>
              <a:rPr lang="ru-RU" sz="1400" dirty="0" smtClean="0">
                <a:solidFill>
                  <a:srgbClr val="D4FF01"/>
                </a:solidFill>
              </a:rPr>
              <a:t>человека. </a:t>
            </a:r>
            <a:r>
              <a:rPr lang="ru-RU" sz="1400" dirty="0">
                <a:solidFill>
                  <a:srgbClr val="D4FF01"/>
                </a:solidFill>
              </a:rPr>
              <a:t>Сейчас через </a:t>
            </a:r>
            <a:r>
              <a:rPr lang="ru-RU" sz="1400" dirty="0" err="1">
                <a:solidFill>
                  <a:srgbClr val="D4FF01"/>
                </a:solidFill>
              </a:rPr>
              <a:t>Gvidi</a:t>
            </a:r>
            <a:r>
              <a:rPr lang="ru-RU" sz="1400" dirty="0">
                <a:solidFill>
                  <a:srgbClr val="D4FF01"/>
                </a:solidFill>
              </a:rPr>
              <a:t> можно зарезервировать столик практически в любом несетевом заведении Москвы.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877272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Мировой рынок </a:t>
            </a:r>
            <a:r>
              <a:rPr lang="ru-RU" sz="1400" dirty="0" err="1">
                <a:solidFill>
                  <a:srgbClr val="FFFFFF"/>
                </a:solidFill>
              </a:rPr>
              <a:t>геотаргетированной</a:t>
            </a:r>
            <a:r>
              <a:rPr lang="ru-RU" sz="1400" dirty="0">
                <a:solidFill>
                  <a:srgbClr val="FFFFFF"/>
                </a:solidFill>
              </a:rPr>
              <a:t> рекламы в 2011 году оценивался </a:t>
            </a:r>
            <a:r>
              <a:rPr lang="ru-RU" sz="1400" dirty="0" err="1">
                <a:solidFill>
                  <a:srgbClr val="FFFFFF"/>
                </a:solidFill>
              </a:rPr>
              <a:t>Berg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Insight</a:t>
            </a:r>
            <a:r>
              <a:rPr lang="ru-RU" sz="1400" dirty="0">
                <a:solidFill>
                  <a:srgbClr val="FFFFFF"/>
                </a:solidFill>
              </a:rPr>
              <a:t> в 192 млн евро (5% от всего рынка мобильной рекламы), растет, по сведениям агентства, в среднем на 90,9% в год и составит 4,9 млрд евро в 2016 году (28,3% от всего рынка мобильной рекламы).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51723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перспективы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5571" y="902548"/>
            <a:ext cx="1610885" cy="14463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2734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ООО "</a:t>
            </a:r>
            <a:r>
              <a:rPr lang="ru-RU" sz="2800" dirty="0" err="1"/>
              <a:t>Автодория</a:t>
            </a:r>
            <a:r>
              <a:rPr lang="ru-RU" sz="2800" dirty="0"/>
              <a:t>"</a:t>
            </a:r>
          </a:p>
        </p:txBody>
      </p:sp>
      <p:sp>
        <p:nvSpPr>
          <p:cNvPr id="4" name="Rectangle 9"/>
          <p:cNvSpPr/>
          <p:nvPr/>
        </p:nvSpPr>
        <p:spPr>
          <a:xfrm>
            <a:off x="755576" y="836712"/>
            <a:ext cx="56886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/>
                <a:cs typeface="Arial"/>
              </a:rPr>
              <a:t>Власти Москвы </a:t>
            </a:r>
            <a:r>
              <a:rPr lang="ru-RU" sz="1400" b="1" dirty="0" smtClean="0">
                <a:latin typeface="Arial"/>
                <a:cs typeface="Arial"/>
              </a:rPr>
              <a:t>запускают пилотный </a:t>
            </a:r>
            <a:r>
              <a:rPr lang="ru-RU" sz="1400" b="1" dirty="0">
                <a:latin typeface="Arial"/>
                <a:cs typeface="Arial"/>
              </a:rPr>
              <a:t>проект по контролю скоростного режима на </a:t>
            </a:r>
            <a:r>
              <a:rPr lang="ru-RU" sz="1400" b="1" dirty="0" smtClean="0">
                <a:latin typeface="Arial"/>
                <a:cs typeface="Arial"/>
              </a:rPr>
              <a:t>дорогах с помощью </a:t>
            </a:r>
            <a:r>
              <a:rPr lang="ru-RU" sz="1400" b="1" dirty="0" smtClean="0">
                <a:latin typeface="Arial"/>
                <a:cs typeface="Arial"/>
              </a:rPr>
              <a:t>«</a:t>
            </a:r>
            <a:r>
              <a:rPr lang="ru-RU" sz="1400" b="1" dirty="0" err="1">
                <a:latin typeface="Arial"/>
                <a:cs typeface="Arial"/>
              </a:rPr>
              <a:t>Автодория</a:t>
            </a:r>
            <a:r>
              <a:rPr lang="ru-RU" sz="1400" b="1" dirty="0" smtClean="0">
                <a:latin typeface="Arial"/>
                <a:cs typeface="Arial"/>
              </a:rPr>
              <a:t>»</a:t>
            </a:r>
          </a:p>
          <a:p>
            <a:endParaRPr lang="ru-RU" sz="1400" dirty="0" smtClean="0"/>
          </a:p>
          <a:p>
            <a:r>
              <a:rPr lang="ru-RU" sz="1400" dirty="0"/>
              <a:t>К</a:t>
            </a:r>
            <a:r>
              <a:rPr lang="ru-RU" sz="1400" dirty="0" smtClean="0"/>
              <a:t>омплекс </a:t>
            </a:r>
            <a:r>
              <a:rPr lang="ru-RU" sz="1400" dirty="0"/>
              <a:t>смонтирован на километровом участке Волоколамского шоссе по направлению от МКАД к станции метро «Тушинская»</a:t>
            </a:r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420888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Система «</a:t>
            </a:r>
            <a:r>
              <a:rPr lang="ru-RU" sz="1400" dirty="0" err="1">
                <a:solidFill>
                  <a:srgbClr val="FFFFFF"/>
                </a:solidFill>
              </a:rPr>
              <a:t>Автодория</a:t>
            </a:r>
            <a:r>
              <a:rPr lang="ru-RU" sz="1400" dirty="0">
                <a:solidFill>
                  <a:srgbClr val="FFFFFF"/>
                </a:solidFill>
              </a:rPr>
              <a:t>» представляет собой аппаратно-программный комплекс, предназначенный для измерений скорости движения транспортных средств путем вычисления времени, за которое они преодолели расстояние между установленными вдоль дороги регистраторами. </a:t>
            </a:r>
            <a:endParaRPr lang="ru-RU" sz="1400" dirty="0" smtClean="0">
              <a:solidFill>
                <a:srgbClr val="FFFFFF"/>
              </a:solidFill>
            </a:endParaRPr>
          </a:p>
          <a:p>
            <a:r>
              <a:rPr lang="ru-RU" sz="1400" dirty="0" smtClean="0">
                <a:solidFill>
                  <a:srgbClr val="FFFFFF"/>
                </a:solidFill>
              </a:rPr>
              <a:t>Используются  технологии </a:t>
            </a:r>
            <a:r>
              <a:rPr lang="ru-RU" sz="1400" dirty="0">
                <a:solidFill>
                  <a:srgbClr val="FFFFFF"/>
                </a:solidFill>
              </a:rPr>
              <a:t>оптического распознавания </a:t>
            </a:r>
            <a:r>
              <a:rPr lang="ru-RU" sz="1400" dirty="0" err="1">
                <a:solidFill>
                  <a:srgbClr val="FFFFFF"/>
                </a:solidFill>
              </a:rPr>
              <a:t>госномера</a:t>
            </a:r>
            <a:r>
              <a:rPr lang="ru-RU" sz="1400" dirty="0">
                <a:solidFill>
                  <a:srgbClr val="FFFFFF"/>
                </a:solidFill>
              </a:rPr>
              <a:t>, ГЛОНАСС и ЭЦП</a:t>
            </a:r>
            <a:endParaRPr lang="ru-RU" sz="1400" dirty="0">
              <a:solidFill>
                <a:srgbClr val="FFFFFF"/>
              </a:solidFill>
              <a:latin typeface="Arial" pitchFamily="34" charset="0"/>
              <a:cs typeface="Arial" pitchFamily="34" charset="0"/>
              <a:sym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051556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501008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3861048"/>
            <a:ext cx="7890164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Соблюдение ПДД на протяженных участках дорог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Незаметность для радар- детекторов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Юридическая значимость данных за счет использования ЭЦП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Низкая стоимость внедрения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Точное определение места и времени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Непрерывный контроль на всем пути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Розыск транспортных средств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Arial"/>
              </a:rPr>
              <a:t>Уникальное бизнес-предложение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В Европе и Америке рынок систем контроля движения транспортных средств существует со второй половины 20 века и ежегодно </a:t>
            </a:r>
            <a:r>
              <a:rPr lang="ru-RU" sz="1400" dirty="0" smtClean="0">
                <a:solidFill>
                  <a:srgbClr val="FFFFFF"/>
                </a:solidFill>
              </a:rPr>
              <a:t>растёт.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02893" y="908720"/>
            <a:ext cx="2517579" cy="8681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348661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G0dgD.WU6IflVpAtCxl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G0dgD.WU6IflVpAtCxl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nZi0Ox0kSGbDiK5pRH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J5UXjJBDE2mD4uYzWj6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SceMuB5ka0fK4C08VH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hHuXS3Q0yKcIij85NW1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heme/theme1.xml><?xml version="1.0" encoding="utf-8"?>
<a:theme xmlns:a="http://schemas.openxmlformats.org/drawingml/2006/main" name="Bazovaya Presentacia 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20237</TotalTime>
  <Words>1640</Words>
  <Application>Microsoft Macintosh PowerPoint</Application>
  <PresentationFormat>Экран 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Bazovaya Presentacia Skolkovo</vt:lpstr>
      <vt:lpstr>think-cell Slide</vt:lpstr>
      <vt:lpstr>Истории успеха Участников Проекта «Сколково» Октябрь 2013</vt:lpstr>
      <vt:lpstr>Содержание</vt:lpstr>
      <vt:lpstr>Даурия - спутниковые технологии</vt:lpstr>
      <vt:lpstr>ООО "РобоСиВи" </vt:lpstr>
      <vt:lpstr>СмС тензотерм Рус</vt:lpstr>
      <vt:lpstr>Сорбенты Кузбасса</vt:lpstr>
      <vt:lpstr>ООО "Астерос Лабс"</vt:lpstr>
      <vt:lpstr>ООО "Вай2Гео"</vt:lpstr>
      <vt:lpstr>ООО "Автодория"</vt:lpstr>
      <vt:lpstr>Вокорд СофтЛаб</vt:lpstr>
      <vt:lpstr>ЗИНГАЯ</vt:lpstr>
      <vt:lpstr>МИРП-Интеллектуальные Системы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риска невыполнения бюджета Фонда на 2012г.</dc:title>
  <dc:creator>Windows User</dc:creator>
  <cp:lastModifiedBy>Виталий Шустиков</cp:lastModifiedBy>
  <cp:revision>654</cp:revision>
  <cp:lastPrinted>2012-10-10T09:57:27Z</cp:lastPrinted>
  <dcterms:created xsi:type="dcterms:W3CDTF">2012-07-02T14:14:40Z</dcterms:created>
  <dcterms:modified xsi:type="dcterms:W3CDTF">2013-11-06T06:36:27Z</dcterms:modified>
</cp:coreProperties>
</file>