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4" r:id="rId4"/>
    <p:sldId id="276" r:id="rId5"/>
    <p:sldId id="257" r:id="rId6"/>
    <p:sldId id="259" r:id="rId7"/>
    <p:sldId id="260" r:id="rId8"/>
    <p:sldId id="262" r:id="rId9"/>
    <p:sldId id="264" r:id="rId10"/>
    <p:sldId id="271" r:id="rId11"/>
    <p:sldId id="272" r:id="rId12"/>
    <p:sldId id="283" r:id="rId13"/>
    <p:sldId id="279" r:id="rId14"/>
    <p:sldId id="280" r:id="rId15"/>
    <p:sldId id="282" r:id="rId16"/>
    <p:sldId id="278" r:id="rId17"/>
    <p:sldId id="281" r:id="rId18"/>
    <p:sldId id="27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6337-7FAE-4BF9-BCE1-50484ADC6359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A3646-C26E-4C6A-8DEC-7E168F86A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9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4117C-71CE-4C16-A952-5F7DCC5D1030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4812"/>
            <a:ext cx="5029637" cy="4113167"/>
          </a:xfrm>
          <a:ln/>
        </p:spPr>
        <p:txBody>
          <a:bodyPr/>
          <a:lstStyle/>
          <a:p>
            <a:r>
              <a:rPr lang="en-US" altLang="zh-TW" sz="1600">
                <a:ea typeface="標楷體" pitchFamily="65" charset="-120"/>
              </a:rPr>
              <a:t>Despite Taiwan’s relatively small land area, its ICT industry and key components sectors have accomplished amazing feats.</a:t>
            </a:r>
          </a:p>
          <a:p>
            <a:r>
              <a:rPr lang="en-US" altLang="zh-TW" sz="1600">
                <a:ea typeface="標楷體" pitchFamily="65" charset="-120"/>
              </a:rPr>
              <a:t>Taiwan is the one-stop shop for the world’s ICT product needs.</a:t>
            </a:r>
          </a:p>
          <a:p>
            <a:endParaRPr lang="en-US" altLang="zh-TW" sz="1600">
              <a:ea typeface="標楷體" pitchFamily="65" charset="-120"/>
            </a:endParaRP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615950"/>
            <a:ext cx="4759325" cy="3568700"/>
          </a:xfrm>
          <a:ln w="12700" cap="flat">
            <a:solidFill>
              <a:schemeClr val="tx1"/>
            </a:solidFill>
          </a:ln>
        </p:spPr>
      </p:sp>
      <p:sp>
        <p:nvSpPr>
          <p:cNvPr id="393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42" y="4343437"/>
            <a:ext cx="5031119" cy="4285018"/>
          </a:xfrm>
          <a:noFill/>
          <a:ln/>
        </p:spPr>
        <p:txBody>
          <a:bodyPr lIns="91204" tIns="46403" rIns="91204" bIns="46403"/>
          <a:lstStyle/>
          <a:p>
            <a:pPr defTabSz="742950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5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2" y="4343437"/>
            <a:ext cx="5485439" cy="4114143"/>
          </a:xfrm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2D507-F724-4E6D-8688-41E7F54C0449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68825" cy="34258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4" y="4341814"/>
            <a:ext cx="5019675" cy="4117975"/>
          </a:xfrm>
        </p:spPr>
        <p:txBody>
          <a:bodyPr/>
          <a:lstStyle/>
          <a:p>
            <a:r>
              <a:rPr lang="en-US" altLang="zh-TW"/>
              <a:t>1.</a:t>
            </a:r>
            <a:r>
              <a:rPr lang="zh-TW" altLang="en-US"/>
              <a:t>首先</a:t>
            </a:r>
            <a:r>
              <a:rPr lang="en-US" altLang="zh-TW"/>
              <a:t>141</a:t>
            </a:r>
            <a:r>
              <a:rPr lang="zh-TW" altLang="en-US"/>
              <a:t>家不含</a:t>
            </a:r>
            <a:r>
              <a:rPr lang="en-US" altLang="zh-TW"/>
              <a:t>Spin-off48</a:t>
            </a:r>
            <a:r>
              <a:rPr lang="zh-TW" altLang="en-US"/>
              <a:t>家</a:t>
            </a:r>
            <a:r>
              <a:rPr lang="en-US" altLang="zh-TW"/>
              <a:t>(</a:t>
            </a:r>
            <a:r>
              <a:rPr lang="zh-TW" altLang="en-US"/>
              <a:t>據技轉說法統計至今</a:t>
            </a:r>
            <a:r>
              <a:rPr lang="en-US" altLang="zh-TW"/>
              <a:t>)</a:t>
            </a:r>
            <a:br>
              <a:rPr lang="en-US" altLang="zh-TW"/>
            </a:br>
            <a:r>
              <a:rPr lang="en-US" altLang="zh-TW"/>
              <a:t>2.141</a:t>
            </a:r>
            <a:r>
              <a:rPr lang="zh-TW" altLang="en-US"/>
              <a:t>家主要分兩部分</a:t>
            </a:r>
            <a:r>
              <a:rPr lang="en-US" altLang="zh-TW"/>
              <a:t>,105</a:t>
            </a:r>
            <a:r>
              <a:rPr lang="zh-TW" altLang="en-US"/>
              <a:t>家育成進駐企業</a:t>
            </a:r>
            <a:r>
              <a:rPr lang="en-US" altLang="zh-TW"/>
              <a:t>,OPEN LAB</a:t>
            </a:r>
            <a:r>
              <a:rPr lang="zh-TW" altLang="en-US"/>
              <a:t>裡為</a:t>
            </a:r>
            <a:r>
              <a:rPr lang="en-US" altLang="zh-TW"/>
              <a:t>1</a:t>
            </a:r>
            <a:r>
              <a:rPr lang="zh-TW" altLang="en-US"/>
              <a:t>年半內之新創事業約</a:t>
            </a:r>
            <a:r>
              <a:rPr lang="en-US" altLang="zh-TW"/>
              <a:t>36</a:t>
            </a:r>
            <a:r>
              <a:rPr lang="zh-TW" altLang="en-US"/>
              <a:t>家</a:t>
            </a:r>
            <a:br>
              <a:rPr lang="zh-TW" altLang="en-US"/>
            </a:br>
            <a:r>
              <a:rPr lang="en-US" altLang="zh-TW"/>
              <a:t>(</a:t>
            </a:r>
            <a:r>
              <a:rPr lang="zh-TW" altLang="en-US"/>
              <a:t>僅統計近十年來</a:t>
            </a:r>
            <a:r>
              <a:rPr lang="en-US" altLang="zh-TW"/>
              <a:t>)</a:t>
            </a:r>
            <a:br>
              <a:rPr lang="en-US" altLang="zh-TW"/>
            </a:br>
            <a:r>
              <a:rPr lang="en-US" altLang="zh-TW"/>
              <a:t>3.</a:t>
            </a:r>
            <a:r>
              <a:rPr lang="zh-TW" altLang="en-US"/>
              <a:t>所以整體來說</a:t>
            </a:r>
            <a:r>
              <a:rPr lang="en-US" altLang="zh-TW"/>
              <a:t>,</a:t>
            </a:r>
            <a:r>
              <a:rPr lang="zh-TW" altLang="en-US"/>
              <a:t>工研院所創造協助之新創公司應該</a:t>
            </a:r>
            <a:r>
              <a:rPr lang="en-US" altLang="zh-TW"/>
              <a:t>&gt;141  </a:t>
            </a:r>
            <a:r>
              <a:rPr lang="zh-TW" altLang="en-US"/>
              <a:t>但</a:t>
            </a:r>
            <a:r>
              <a:rPr lang="en-US" altLang="zh-TW"/>
              <a:t>&lt;189(</a:t>
            </a:r>
            <a:r>
              <a:rPr lang="zh-TW" altLang="en-US"/>
              <a:t>因為有些</a:t>
            </a:r>
            <a:r>
              <a:rPr lang="en-US" altLang="zh-TW"/>
              <a:t>Spin-off</a:t>
            </a:r>
            <a:br>
              <a:rPr lang="en-US" altLang="zh-TW"/>
            </a:br>
            <a:r>
              <a:rPr lang="zh-TW" altLang="en-US"/>
              <a:t>公司有進育成所以會重複算</a:t>
            </a:r>
            <a:r>
              <a:rPr lang="en-US" altLang="zh-TW"/>
              <a:t>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7082" y="4344136"/>
            <a:ext cx="5485439" cy="411333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1400" smtClean="0">
                <a:latin typeface="新細明體" pitchFamily="18" charset="-120"/>
              </a:rPr>
              <a:t>現在各位所看到的這張空照圖是園區將近</a:t>
            </a:r>
            <a:r>
              <a:rPr lang="zh-TW" altLang="en-US" sz="1400" smtClean="0"/>
              <a:t>30</a:t>
            </a:r>
            <a:r>
              <a:rPr lang="zh-TW" altLang="en-US" sz="1400" smtClean="0">
                <a:latin typeface="新細明體" pitchFamily="18" charset="-120"/>
              </a:rPr>
              <a:t>年前剛開發時的情況，剛興建完成的管理局位於園區中央，下方是園區大門口及</a:t>
            </a:r>
            <a:r>
              <a:rPr lang="en-US" altLang="zh-TW" sz="1400" smtClean="0"/>
              <a:t>HTI</a:t>
            </a:r>
            <a:r>
              <a:rPr lang="zh-TW" altLang="en-US" sz="1400" smtClean="0">
                <a:latin typeface="新細明體" pitchFamily="18" charset="-120"/>
              </a:rPr>
              <a:t>大門的意象，代表的是</a:t>
            </a:r>
            <a:r>
              <a:rPr lang="zh-TW" altLang="en-US" sz="1400" smtClean="0"/>
              <a:t> </a:t>
            </a:r>
            <a:r>
              <a:rPr lang="en-US" altLang="zh-TW" sz="1400" smtClean="0"/>
              <a:t>High Technology Industry</a:t>
            </a:r>
            <a:r>
              <a:rPr lang="en-US" altLang="zh-TW" sz="1400" smtClean="0">
                <a:latin typeface="新細明體" pitchFamily="18" charset="-120"/>
              </a:rPr>
              <a:t>，</a:t>
            </a:r>
            <a:r>
              <a:rPr lang="zh-TW" altLang="en-US" sz="1400" smtClean="0">
                <a:latin typeface="新細明體" pitchFamily="18" charset="-120"/>
              </a:rPr>
              <a:t>高科技產業的意思。在照片的右下方是園區的污水處理廠，左方則是園區住宅區；園區大門口外，也就是照片下方是供應園區所需的電力的變電站。</a:t>
            </a:r>
            <a:r>
              <a:rPr lang="zh-TW" altLang="en-US" sz="140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4136"/>
            <a:ext cx="5485439" cy="411333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1400" smtClean="0">
                <a:latin typeface="新細明體" pitchFamily="18" charset="-120"/>
              </a:rPr>
              <a:t>相較於</a:t>
            </a:r>
            <a:r>
              <a:rPr lang="zh-TW" altLang="en-US" sz="1400" smtClean="0"/>
              <a:t>30</a:t>
            </a:r>
            <a:r>
              <a:rPr lang="zh-TW" altLang="en-US" sz="1400" smtClean="0">
                <a:latin typeface="新細明體" pitchFamily="18" charset="-120"/>
              </a:rPr>
              <a:t>年前的照片，現在園區的開發已經接近飽和。從這張空照圖看來，上方藍色部分為台灣海峽，與中國大陸福建彼此相對；右上方為新竹市區，中間這區域就是新竹科學園區所在的位置。中山高速公路橫越園區，往右可直達台北與桃園國際機場，往左則可通往台中港，車程各約一小時，所以新竹科學園區的交通可以說是相當的便利。</a:t>
            </a:r>
            <a:r>
              <a:rPr lang="zh-TW" altLang="en-US" sz="140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zh-TW" altLang="en-US" sz="1400" smtClean="0"/>
          </a:p>
          <a:p>
            <a:pPr eaLnBrk="1" hangingPunct="1">
              <a:spcBef>
                <a:spcPct val="0"/>
              </a:spcBef>
            </a:pPr>
            <a:r>
              <a:rPr lang="zh-TW" altLang="en-US" sz="1400" smtClean="0">
                <a:latin typeface="新細明體" pitchFamily="18" charset="-120"/>
              </a:rPr>
              <a:t>目前園區內已興建完成的住宅區，可提供大約</a:t>
            </a:r>
            <a:r>
              <a:rPr lang="zh-TW" altLang="en-US" sz="1400" smtClean="0"/>
              <a:t>1,700</a:t>
            </a:r>
            <a:r>
              <a:rPr lang="zh-TW" altLang="en-US" sz="1400" smtClean="0">
                <a:latin typeface="新細明體" pitchFamily="18" charset="-120"/>
              </a:rPr>
              <a:t>戶給大約</a:t>
            </a:r>
            <a:r>
              <a:rPr lang="zh-TW" altLang="en-US" sz="1400" smtClean="0"/>
              <a:t>3,000</a:t>
            </a:r>
            <a:r>
              <a:rPr lang="zh-TW" altLang="en-US" sz="1400" smtClean="0">
                <a:latin typeface="新細明體" pitchFamily="18" charset="-120"/>
              </a:rPr>
              <a:t>名員工及其家眷住宿。此外，園區旁還有交通大學及清華大學兩所以理工背景為主的國立大學，各自有一萬多名的學生。園區附近還有工研院，院內約有六千多名的優秀研究人員。</a:t>
            </a:r>
            <a:r>
              <a:rPr lang="zh-TW" altLang="en-US" sz="140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04EDF-0170-4BB0-845C-D13E9472D3A8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3799" y="686535"/>
            <a:ext cx="5650403" cy="342826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4136"/>
            <a:ext cx="5032190" cy="4113330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42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69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01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7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47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82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25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73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3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21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47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DE66-BC0A-4C15-A85D-04FDC3768FB0}" type="datetimeFigureOut">
              <a:rPr lang="zh-TW" altLang="en-US" smtClean="0"/>
              <a:t>2012/4/19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21AD0-2DA2-4CEB-81BC-1EDF2D327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33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o.gov.tw/taiwan-website/5-gp/glance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Role of Public Research Institutes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80720" cy="223224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err="1" smtClean="0"/>
              <a:t>Chintay</a:t>
            </a:r>
            <a:r>
              <a:rPr lang="en-US" altLang="zh-TW" dirty="0" smtClean="0"/>
              <a:t> Shih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Chairman, III</a:t>
            </a:r>
          </a:p>
          <a:p>
            <a:r>
              <a:rPr lang="en-US" altLang="zh-TW" dirty="0" smtClean="0"/>
              <a:t>Chair Professor</a:t>
            </a:r>
          </a:p>
          <a:p>
            <a:r>
              <a:rPr lang="en-US" altLang="zh-TW" dirty="0" smtClean="0"/>
              <a:t>National </a:t>
            </a:r>
            <a:r>
              <a:rPr lang="en-US" altLang="zh-TW" dirty="0" err="1" smtClean="0"/>
              <a:t>Tsing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Hua</a:t>
            </a:r>
            <a:r>
              <a:rPr lang="en-US" altLang="zh-TW" dirty="0" smtClean="0"/>
              <a:t> University, Taiwan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91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Institute for Information Industry (III)</a:t>
            </a:r>
          </a:p>
        </p:txBody>
      </p:sp>
      <p:sp>
        <p:nvSpPr>
          <p:cNvPr id="434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Established in 1979</a:t>
            </a:r>
          </a:p>
          <a:p>
            <a:r>
              <a:rPr lang="en-US" altLang="zh-TW" sz="2400" dirty="0" smtClean="0"/>
              <a:t>R&amp;D in Information technology and promote information society</a:t>
            </a:r>
          </a:p>
          <a:p>
            <a:r>
              <a:rPr lang="en-US" altLang="zh-TW" sz="2400" dirty="0" smtClean="0"/>
              <a:t>Provide technology &amp; services for e-government </a:t>
            </a:r>
          </a:p>
          <a:p>
            <a:r>
              <a:rPr lang="en-US" altLang="zh-TW" sz="2400" dirty="0" smtClean="0"/>
              <a:t>Training information professional</a:t>
            </a:r>
          </a:p>
          <a:p>
            <a:r>
              <a:rPr lang="en-US" altLang="zh-TW" sz="2400" dirty="0" smtClean="0"/>
              <a:t>Market intelligent &amp; legal services</a:t>
            </a:r>
          </a:p>
          <a:p>
            <a:r>
              <a:rPr lang="en-US" altLang="zh-TW" sz="2400" dirty="0" smtClean="0"/>
              <a:t>Development of software &amp; service industry</a:t>
            </a:r>
          </a:p>
          <a:p>
            <a:r>
              <a:rPr lang="en-US" altLang="zh-TW" sz="2400" dirty="0" smtClean="0"/>
              <a:t>Creating innovation &amp;  new start-ups</a:t>
            </a:r>
          </a:p>
          <a:p>
            <a:endParaRPr lang="en-US" altLang="zh-TW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7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7359352" cy="838200"/>
          </a:xfrm>
        </p:spPr>
        <p:txBody>
          <a:bodyPr/>
          <a:lstStyle/>
          <a:p>
            <a:r>
              <a:rPr lang="en-US" altLang="zh-TW" dirty="0" smtClean="0"/>
              <a:t>E-government Promoted by III</a:t>
            </a:r>
          </a:p>
        </p:txBody>
      </p:sp>
      <p:sp>
        <p:nvSpPr>
          <p:cNvPr id="435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Offer 3,984 online services for gov’t efficiency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64.7% tax payers filed Income Tax online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97.8% business entities pay Sales Tax online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Implement GPKI and information security service to ensure a secure </a:t>
            </a:r>
            <a:r>
              <a:rPr lang="en-US" altLang="zh-TW" sz="2400" dirty="0" err="1" smtClean="0"/>
              <a:t>environm’t</a:t>
            </a:r>
            <a:r>
              <a:rPr lang="en-US" altLang="zh-TW" sz="2400" dirty="0" smtClean="0"/>
              <a:t> for gov’t transactions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Rank top 5 from 2001~2008(Top 1 for 3 </a:t>
            </a:r>
            <a:r>
              <a:rPr lang="en-US" altLang="zh-TW" sz="2400" dirty="0" err="1" smtClean="0"/>
              <a:t>yrs</a:t>
            </a:r>
            <a:r>
              <a:rPr lang="en-US" altLang="zh-TW" sz="2400" dirty="0" smtClean="0"/>
              <a:t>) in Global e-Gov’t Study by Brown University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9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364538" cy="795337"/>
          </a:xfrm>
        </p:spPr>
        <p:txBody>
          <a:bodyPr/>
          <a:lstStyle/>
          <a:p>
            <a:r>
              <a:rPr lang="en-US" altLang="zh-TW" sz="3200" dirty="0" smtClean="0"/>
              <a:t>Institution of Venture Capital in Taiwan</a:t>
            </a:r>
          </a:p>
        </p:txBody>
      </p:sp>
      <p:sp>
        <p:nvSpPr>
          <p:cNvPr id="43110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1005"/>
            <a:ext cx="7772400" cy="4468019"/>
          </a:xfrm>
        </p:spPr>
        <p:txBody>
          <a:bodyPr>
            <a:normAutofit lnSpcReduction="10000"/>
          </a:bodyPr>
          <a:lstStyle/>
          <a:p>
            <a:r>
              <a:rPr lang="en-US" altLang="zh-TW" sz="2800" dirty="0" smtClean="0"/>
              <a:t>Initiate </a:t>
            </a:r>
          </a:p>
          <a:p>
            <a:pPr lvl="1"/>
            <a:r>
              <a:rPr lang="en-US" altLang="zh-TW" sz="2400" dirty="0" smtClean="0"/>
              <a:t>“Regulations Governing Venture Capital Investment Enterprises” promulgated by Executive Yuan in 1983</a:t>
            </a:r>
          </a:p>
          <a:p>
            <a:pPr lvl="1"/>
            <a:r>
              <a:rPr lang="en-US" altLang="zh-TW" sz="2400" dirty="0" smtClean="0"/>
              <a:t>First Syndicated VC Fund Formed in 1984</a:t>
            </a:r>
          </a:p>
          <a:p>
            <a:pPr lvl="1"/>
            <a:r>
              <a:rPr lang="en-US" altLang="zh-TW" sz="2400" dirty="0" smtClean="0"/>
              <a:t>Government founded “fund of funds” to join H&amp;Q in 1986</a:t>
            </a:r>
          </a:p>
          <a:p>
            <a:r>
              <a:rPr lang="en-US" altLang="zh-TW" sz="2800" dirty="0" smtClean="0"/>
              <a:t>Results : (end of 2010)</a:t>
            </a:r>
          </a:p>
          <a:p>
            <a:pPr lvl="1"/>
            <a:r>
              <a:rPr lang="en-US" altLang="zh-TW" sz="2400" dirty="0" smtClean="0"/>
              <a:t>293 </a:t>
            </a:r>
            <a:r>
              <a:rPr lang="en-US" altLang="zh-TW" sz="2400" dirty="0"/>
              <a:t>venture funds (</a:t>
            </a:r>
            <a:r>
              <a:rPr lang="en-US" altLang="zh-TW" sz="2400" dirty="0" smtClean="0"/>
              <a:t>181 </a:t>
            </a:r>
            <a:r>
              <a:rPr lang="en-US" altLang="zh-TW" sz="2400" dirty="0"/>
              <a:t>Operating </a:t>
            </a:r>
            <a:r>
              <a:rPr lang="en-US" altLang="zh-TW" sz="2400" dirty="0" smtClean="0"/>
              <a:t>Funds), and the capital amount almost NT$ 264 Billion</a:t>
            </a:r>
          </a:p>
          <a:p>
            <a:pPr lvl="1"/>
            <a:r>
              <a:rPr lang="en-US" altLang="zh-TW" sz="2400" dirty="0" smtClean="0"/>
              <a:t>Investment in more than 13,000 technology companies, and  support 400+ start-ups to IPO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31107" name="Rectangle 4"/>
          <p:cNvSpPr>
            <a:spLocks noChangeArrowheads="1"/>
          </p:cNvSpPr>
          <p:nvPr/>
        </p:nvSpPr>
        <p:spPr bwMode="auto">
          <a:xfrm>
            <a:off x="304800" y="6169025"/>
            <a:ext cx="438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新細明體" charset="-120"/>
              </a:rPr>
              <a:t>Source : Taiwan Venture Capital Association</a:t>
            </a:r>
          </a:p>
        </p:txBody>
      </p:sp>
    </p:spTree>
    <p:extLst>
      <p:ext uri="{BB962C8B-B14F-4D97-AF65-F5344CB8AC3E}">
        <p14:creationId xmlns:p14="http://schemas.microsoft.com/office/powerpoint/2010/main" val="221504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8762885" y="6477261"/>
            <a:ext cx="151894" cy="303964"/>
          </a:xfrm>
          <a:prstGeom prst="rect">
            <a:avLst/>
          </a:prstGeom>
          <a:solidFill>
            <a:srgbClr val="072D1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1443" name="投影片編號版面配置區 2"/>
          <p:cNvSpPr txBox="1">
            <a:spLocks noGrp="1"/>
          </p:cNvSpPr>
          <p:nvPr/>
        </p:nvSpPr>
        <p:spPr bwMode="auto">
          <a:xfrm>
            <a:off x="6875262" y="6237537"/>
            <a:ext cx="2133415" cy="457513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29" tIns="45715" rIns="91429" bIns="45715" anchor="b"/>
          <a:lstStyle/>
          <a:p>
            <a:pPr algn="r">
              <a:defRPr/>
            </a:pPr>
            <a:fld id="{4712659B-ABFB-43CD-B8F5-F8A7112BD930}" type="slidenum">
              <a:rPr lang="zh-TW" altLang="en-US" sz="1200" b="1">
                <a:latin typeface="Arial Black" pitchFamily="34" charset="0"/>
                <a:cs typeface="Times New Roman" pitchFamily="18" charset="0"/>
              </a:rPr>
              <a:pPr algn="r">
                <a:defRPr/>
              </a:pPr>
              <a:t>13</a:t>
            </a:fld>
            <a:endParaRPr lang="en-US" altLang="zh-TW" sz="1200" b="1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148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457063" y="6245370"/>
            <a:ext cx="2133415" cy="476315"/>
          </a:xfrm>
          <a:noFill/>
        </p:spPr>
        <p:txBody>
          <a:bodyPr/>
          <a:lstStyle>
            <a:lvl1pPr eaLnBrk="0" hangingPunct="0"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marL="680839" indent="-261861" eaLnBrk="0" hangingPunct="0"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marL="1047445" indent="-209489" eaLnBrk="0" hangingPunct="0"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marL="1466423" indent="-209489" eaLnBrk="0" hangingPunct="0"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marL="1885401" indent="-209489" eaLnBrk="0" hangingPunct="0"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04379" indent="-209489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23358" indent="-209489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42336" indent="-209489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61314" indent="-209489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l" eaLnBrk="1" hangingPunct="1"/>
            <a:fld id="{68C031BA-51E6-4D5F-999B-C85BECD1ACAC}" type="slidenum">
              <a:rPr lang="zh-TW" altLang="en-US" sz="1300">
                <a:solidFill>
                  <a:schemeClr val="tx1"/>
                </a:solidFill>
              </a:rPr>
              <a:pPr algn="l" eaLnBrk="1" hangingPunct="1"/>
              <a:t>13</a:t>
            </a:fld>
            <a:endParaRPr lang="zh-TW" altLang="en-US" sz="1300">
              <a:solidFill>
                <a:schemeClr val="tx1"/>
              </a:solidFill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" y="3134"/>
            <a:ext cx="8820881" cy="682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308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投影片編號版面配置區 2"/>
          <p:cNvSpPr txBox="1">
            <a:spLocks noGrp="1"/>
          </p:cNvSpPr>
          <p:nvPr/>
        </p:nvSpPr>
        <p:spPr bwMode="auto">
          <a:xfrm>
            <a:off x="6875262" y="6237537"/>
            <a:ext cx="2133415" cy="457513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29" tIns="45715" rIns="91429" bIns="45715" anchor="b"/>
          <a:lstStyle/>
          <a:p>
            <a:pPr algn="r">
              <a:defRPr/>
            </a:pPr>
            <a:fld id="{907809CE-B941-4B5E-871E-690EC35075CC}" type="slidenum">
              <a:rPr lang="zh-TW" altLang="en-US" sz="1200" b="1">
                <a:latin typeface="Arial Black" pitchFamily="34" charset="0"/>
                <a:cs typeface="Times New Roman" pitchFamily="18" charset="0"/>
              </a:rPr>
              <a:pPr algn="r">
                <a:defRPr/>
              </a:pPr>
              <a:t>14</a:t>
            </a:fld>
            <a:endParaRPr lang="en-US" altLang="zh-TW" sz="1200" b="1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9939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457063" y="6245370"/>
            <a:ext cx="2133415" cy="476315"/>
          </a:xfrm>
          <a:noFill/>
        </p:spPr>
        <p:txBody>
          <a:bodyPr/>
          <a:lstStyle>
            <a:lvl1pPr eaLnBrk="0" hangingPunct="0"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marL="680839" indent="-261861" eaLnBrk="0" hangingPunct="0"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marL="1047445" indent="-209489" eaLnBrk="0" hangingPunct="0"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marL="1466423" indent="-209489" eaLnBrk="0" hangingPunct="0"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marL="1885401" indent="-209489" eaLnBrk="0" hangingPunct="0"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04379" indent="-209489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23358" indent="-209489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42336" indent="-209489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61314" indent="-209489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l" eaLnBrk="1" hangingPunct="1"/>
            <a:fld id="{522E66EB-E8E6-457D-9739-05BC91B6A4D0}" type="slidenum">
              <a:rPr lang="zh-TW" altLang="en-US" sz="1300">
                <a:solidFill>
                  <a:schemeClr val="tx1"/>
                </a:solidFill>
              </a:rPr>
              <a:pPr algn="l" eaLnBrk="1" hangingPunct="1"/>
              <a:t>14</a:t>
            </a:fld>
            <a:endParaRPr lang="zh-TW" altLang="en-US" sz="1300">
              <a:solidFill>
                <a:schemeClr val="tx1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" y="1"/>
            <a:ext cx="8946538" cy="69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17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4963"/>
            <a:ext cx="8064896" cy="1143000"/>
          </a:xfrm>
        </p:spPr>
        <p:txBody>
          <a:bodyPr/>
          <a:lstStyle/>
          <a:p>
            <a:r>
              <a:rPr lang="en-US" altLang="zh-TW" sz="3400" dirty="0"/>
              <a:t>Science Parks Development in Taiwan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97055" cy="444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5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26" name="Object 5"/>
          <p:cNvGraphicFramePr>
            <a:graphicFrameLocks noChangeAspect="1"/>
          </p:cNvGraphicFramePr>
          <p:nvPr/>
        </p:nvGraphicFramePr>
        <p:xfrm>
          <a:off x="914400" y="2005013"/>
          <a:ext cx="7518400" cy="418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圖表" r:id="rId3" imgW="7458840" imgH="5096160" progId="Excel.Chart.8">
                  <p:embed/>
                </p:oleObj>
              </mc:Choice>
              <mc:Fallback>
                <p:oleObj name="圖表" r:id="rId3" imgW="7458840" imgH="50961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05013"/>
                        <a:ext cx="7518400" cy="418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7" name="AutoShape 2"/>
          <p:cNvSpPr>
            <a:spLocks noChangeArrowheads="1"/>
          </p:cNvSpPr>
          <p:nvPr/>
        </p:nvSpPr>
        <p:spPr bwMode="auto">
          <a:xfrm>
            <a:off x="0" y="6424613"/>
            <a:ext cx="9144000" cy="533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5828" name="Rectangle 3"/>
          <p:cNvSpPr>
            <a:spLocks noChangeArrowheads="1"/>
          </p:cNvSpPr>
          <p:nvPr/>
        </p:nvSpPr>
        <p:spPr bwMode="auto">
          <a:xfrm>
            <a:off x="457200" y="2005013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3200">
                <a:latin typeface="Times New Roman" pitchFamily="18" charset="0"/>
                <a:ea typeface="新細明體" charset="-120"/>
              </a:rPr>
              <a:t> </a:t>
            </a:r>
          </a:p>
        </p:txBody>
      </p:sp>
      <p:sp>
        <p:nvSpPr>
          <p:cNvPr id="205829" name="Rectangle 6"/>
          <p:cNvSpPr>
            <a:spLocks noChangeArrowheads="1"/>
          </p:cNvSpPr>
          <p:nvPr/>
        </p:nvSpPr>
        <p:spPr bwMode="auto">
          <a:xfrm>
            <a:off x="1600200" y="1757363"/>
            <a:ext cx="2155825" cy="440690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buClr>
                <a:srgbClr val="FFCC00"/>
              </a:buClr>
              <a:buFont typeface="Symbol" pitchFamily="18" charset="2"/>
              <a:buNone/>
            </a:pPr>
            <a:endParaRPr lang="zh-TW" altLang="en-US" sz="3600" b="1">
              <a:latin typeface="Times New Roman" pitchFamily="18" charset="0"/>
              <a:ea typeface="新細明體" charset="-120"/>
            </a:endParaRPr>
          </a:p>
        </p:txBody>
      </p:sp>
      <p:sp>
        <p:nvSpPr>
          <p:cNvPr id="205830" name="Rectangle 7"/>
          <p:cNvSpPr>
            <a:spLocks noChangeArrowheads="1"/>
          </p:cNvSpPr>
          <p:nvPr/>
        </p:nvSpPr>
        <p:spPr bwMode="auto">
          <a:xfrm>
            <a:off x="3657600" y="1700213"/>
            <a:ext cx="2433638" cy="44069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5831" name="Text Box 8"/>
          <p:cNvSpPr txBox="1">
            <a:spLocks noChangeArrowheads="1"/>
          </p:cNvSpPr>
          <p:nvPr/>
        </p:nvSpPr>
        <p:spPr bwMode="auto">
          <a:xfrm>
            <a:off x="1806575" y="1819275"/>
            <a:ext cx="194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FFCC00"/>
              </a:buClr>
              <a:buFont typeface="Symbol" pitchFamily="18" charset="2"/>
              <a:buNone/>
            </a:pPr>
            <a:r>
              <a:rPr lang="en-US" altLang="zh-TW" sz="2000" b="1">
                <a:solidFill>
                  <a:srgbClr val="0033CC"/>
                </a:solidFill>
                <a:latin typeface="Times New Roman" pitchFamily="18" charset="0"/>
                <a:ea typeface="新細明體" charset="-120"/>
              </a:rPr>
              <a:t>PC-</a:t>
            </a:r>
          </a:p>
        </p:txBody>
      </p:sp>
      <p:sp>
        <p:nvSpPr>
          <p:cNvPr id="205832" name="Text Box 9"/>
          <p:cNvSpPr txBox="1">
            <a:spLocks noChangeArrowheads="1"/>
          </p:cNvSpPr>
          <p:nvPr/>
        </p:nvSpPr>
        <p:spPr bwMode="auto">
          <a:xfrm>
            <a:off x="3963988" y="1836738"/>
            <a:ext cx="208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rgbClr val="FFCC00"/>
              </a:buClr>
              <a:buFont typeface="Symbol" pitchFamily="18" charset="2"/>
              <a:buNone/>
            </a:pPr>
            <a:r>
              <a:rPr lang="en-US" altLang="zh-TW" sz="2000" b="1">
                <a:solidFill>
                  <a:srgbClr val="A50021"/>
                </a:solidFill>
                <a:latin typeface="Times New Roman" pitchFamily="18" charset="0"/>
                <a:ea typeface="新細明體" charset="-120"/>
              </a:rPr>
              <a:t>IC-</a:t>
            </a:r>
          </a:p>
        </p:txBody>
      </p:sp>
      <p:sp>
        <p:nvSpPr>
          <p:cNvPr id="205833" name="Text Box 10"/>
          <p:cNvSpPr txBox="1">
            <a:spLocks noChangeArrowheads="1"/>
          </p:cNvSpPr>
          <p:nvPr/>
        </p:nvSpPr>
        <p:spPr bwMode="auto">
          <a:xfrm>
            <a:off x="1112838" y="1319213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Clr>
                <a:srgbClr val="FFCC00"/>
              </a:buClr>
              <a:buFont typeface="Symbol" pitchFamily="18" charset="2"/>
              <a:buNone/>
            </a:pPr>
            <a:r>
              <a:rPr lang="en-US" altLang="zh-TW" sz="1600" b="1">
                <a:latin typeface="Times New Roman" pitchFamily="18" charset="0"/>
                <a:ea typeface="新細明體" charset="-120"/>
              </a:rPr>
              <a:t>%</a:t>
            </a:r>
          </a:p>
        </p:txBody>
      </p:sp>
      <p:sp>
        <p:nvSpPr>
          <p:cNvPr id="205834" name="Rectangle 11"/>
          <p:cNvSpPr>
            <a:spLocks noChangeArrowheads="1"/>
          </p:cNvSpPr>
          <p:nvPr/>
        </p:nvSpPr>
        <p:spPr bwMode="auto">
          <a:xfrm>
            <a:off x="6167438" y="1762125"/>
            <a:ext cx="1622425" cy="4406900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5835" name="Text Box 12"/>
          <p:cNvSpPr txBox="1">
            <a:spLocks noChangeArrowheads="1"/>
          </p:cNvSpPr>
          <p:nvPr/>
        </p:nvSpPr>
        <p:spPr bwMode="auto">
          <a:xfrm>
            <a:off x="6119813" y="1836738"/>
            <a:ext cx="180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Clr>
                <a:srgbClr val="FFCC00"/>
              </a:buClr>
              <a:buFont typeface="Symbol" pitchFamily="18" charset="2"/>
              <a:buNone/>
            </a:pPr>
            <a:r>
              <a:rPr lang="en-US" altLang="zh-TW" sz="2000" b="1">
                <a:solidFill>
                  <a:srgbClr val="CC0000"/>
                </a:solidFill>
                <a:latin typeface="Times New Roman" pitchFamily="18" charset="0"/>
                <a:ea typeface="新細明體" charset="-120"/>
              </a:rPr>
              <a:t>innovation</a:t>
            </a:r>
            <a:endParaRPr lang="en-US" altLang="zh-TW" sz="2000" b="1">
              <a:solidFill>
                <a:srgbClr val="FF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205836" name="Text Box 13"/>
          <p:cNvSpPr txBox="1">
            <a:spLocks noChangeArrowheads="1"/>
          </p:cNvSpPr>
          <p:nvPr/>
        </p:nvSpPr>
        <p:spPr bwMode="auto">
          <a:xfrm>
            <a:off x="1017588" y="1541463"/>
            <a:ext cx="6111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buClr>
                <a:srgbClr val="FFCC00"/>
              </a:buClr>
              <a:buFont typeface="Symbol" pitchFamily="18" charset="2"/>
              <a:buNone/>
            </a:pPr>
            <a:r>
              <a:rPr lang="en-US" altLang="zh-TW" sz="1100">
                <a:ea typeface="新細明體" charset="-120"/>
              </a:rPr>
              <a:t>100.00</a:t>
            </a:r>
          </a:p>
          <a:p>
            <a:pPr algn="ctr">
              <a:buClr>
                <a:srgbClr val="FFCC00"/>
              </a:buClr>
              <a:buFont typeface="Symbol" pitchFamily="18" charset="2"/>
              <a:buNone/>
            </a:pPr>
            <a:endParaRPr lang="en-US" altLang="zh-TW" sz="1700">
              <a:ea typeface="新細明體" charset="-120"/>
            </a:endParaRPr>
          </a:p>
          <a:p>
            <a:pPr algn="ctr">
              <a:buClr>
                <a:srgbClr val="FFCC00"/>
              </a:buClr>
              <a:buFont typeface="Symbol" pitchFamily="18" charset="2"/>
              <a:buNone/>
            </a:pPr>
            <a:r>
              <a:rPr lang="en-US" altLang="zh-TW" sz="1100">
                <a:ea typeface="新細明體" charset="-120"/>
              </a:rPr>
              <a:t>90.00</a:t>
            </a:r>
          </a:p>
        </p:txBody>
      </p:sp>
      <p:sp>
        <p:nvSpPr>
          <p:cNvPr id="205837" name="Line 15"/>
          <p:cNvSpPr>
            <a:spLocks noChangeShapeType="1"/>
          </p:cNvSpPr>
          <p:nvPr/>
        </p:nvSpPr>
        <p:spPr bwMode="auto">
          <a:xfrm flipV="1">
            <a:off x="7754938" y="1762125"/>
            <a:ext cx="0" cy="8223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205838" name="Line 16"/>
          <p:cNvSpPr>
            <a:spLocks noChangeShapeType="1"/>
          </p:cNvSpPr>
          <p:nvPr/>
        </p:nvSpPr>
        <p:spPr bwMode="auto">
          <a:xfrm>
            <a:off x="1625600" y="1762125"/>
            <a:ext cx="6172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205839" name="Line 17"/>
          <p:cNvSpPr>
            <a:spLocks noChangeShapeType="1"/>
          </p:cNvSpPr>
          <p:nvPr/>
        </p:nvSpPr>
        <p:spPr bwMode="auto">
          <a:xfrm flipV="1">
            <a:off x="1635125" y="1771650"/>
            <a:ext cx="0" cy="8223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205840" name="AutoShape 20"/>
          <p:cNvSpPr>
            <a:spLocks noChangeArrowheads="1"/>
          </p:cNvSpPr>
          <p:nvPr/>
        </p:nvSpPr>
        <p:spPr bwMode="auto">
          <a:xfrm>
            <a:off x="3429000" y="1928813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5841" name="AutoShape 21"/>
          <p:cNvSpPr>
            <a:spLocks noChangeArrowheads="1"/>
          </p:cNvSpPr>
          <p:nvPr/>
        </p:nvSpPr>
        <p:spPr bwMode="auto">
          <a:xfrm>
            <a:off x="5562600" y="1928813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5842" name="Rectangle 18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838200"/>
          </a:xfrm>
        </p:spPr>
        <p:txBody>
          <a:bodyPr/>
          <a:lstStyle/>
          <a:p>
            <a:r>
              <a:rPr lang="en-US" altLang="zh-TW" smtClean="0"/>
              <a:t>HSIP stages of development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1527175" y="6332538"/>
            <a:ext cx="241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/>
              <a:t>資料來源：新竹科學園區</a:t>
            </a:r>
          </a:p>
        </p:txBody>
      </p:sp>
    </p:spTree>
    <p:extLst>
      <p:ext uri="{BB962C8B-B14F-4D97-AF65-F5344CB8AC3E}">
        <p14:creationId xmlns:p14="http://schemas.microsoft.com/office/powerpoint/2010/main" val="23276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259337" y="1916230"/>
          <a:ext cx="6570092" cy="443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投影片" r:id="rId4" imgW="1153615" imgH="867118" progId="PowerPoint.Slide.8">
                  <p:embed/>
                </p:oleObj>
              </mc:Choice>
              <mc:Fallback>
                <p:oleObj name="投影片" r:id="rId4" imgW="1153615" imgH="867118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337" y="1916230"/>
                        <a:ext cx="6570092" cy="4438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741254" y="42305"/>
            <a:ext cx="184708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619476" y="189587"/>
            <a:ext cx="4261081" cy="126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bg2"/>
                </a:solidFill>
              </a:rPr>
              <a:t>High-tech development </a:t>
            </a:r>
          </a:p>
          <a:p>
            <a:pPr eaLnBrk="1" hangingPunct="1"/>
            <a:r>
              <a:rPr lang="en-US" altLang="zh-TW" b="1">
                <a:solidFill>
                  <a:schemeClr val="bg2"/>
                </a:solidFill>
              </a:rPr>
              <a:t>&amp; Human Resources</a:t>
            </a:r>
          </a:p>
          <a:p>
            <a:pPr eaLnBrk="1" hangingPunct="1"/>
            <a:r>
              <a:rPr lang="en-US" altLang="zh-TW" sz="2000" b="1">
                <a:solidFill>
                  <a:srgbClr val="003399"/>
                </a:solidFill>
              </a:rPr>
              <a:t>HSIP as example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05261" y="6165463"/>
            <a:ext cx="1186521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Times New Roman" pitchFamily="18" charset="0"/>
              </a:rPr>
              <a:t> </a:t>
            </a:r>
            <a:r>
              <a:rPr lang="en-US" altLang="zh-TW" sz="1400">
                <a:latin typeface="Times New Roman" pitchFamily="18" charset="0"/>
              </a:rPr>
              <a:t>source: ITRI </a:t>
            </a:r>
          </a:p>
        </p:txBody>
      </p:sp>
    </p:spTree>
    <p:extLst>
      <p:ext uri="{BB962C8B-B14F-4D97-AF65-F5344CB8AC3E}">
        <p14:creationId xmlns:p14="http://schemas.microsoft.com/office/powerpoint/2010/main" val="36975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Oval 2" descr="水滴"/>
          <p:cNvSpPr>
            <a:spLocks noChangeArrowheads="1"/>
          </p:cNvSpPr>
          <p:nvPr/>
        </p:nvSpPr>
        <p:spPr bwMode="auto">
          <a:xfrm>
            <a:off x="539750" y="1844675"/>
            <a:ext cx="8299450" cy="4176713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prstDash val="dash"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TW" altLang="en-US" sz="28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212995" name="Oval 3"/>
          <p:cNvSpPr>
            <a:spLocks noChangeArrowheads="1"/>
          </p:cNvSpPr>
          <p:nvPr/>
        </p:nvSpPr>
        <p:spPr bwMode="auto">
          <a:xfrm>
            <a:off x="1676400" y="4572000"/>
            <a:ext cx="2073275" cy="1828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en-US" altLang="zh-TW" sz="2400" b="1">
                <a:latin typeface="Times New Roman" pitchFamily="18" charset="0"/>
              </a:rPr>
              <a:t>Univ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12996" name="Oval 4"/>
          <p:cNvSpPr>
            <a:spLocks noChangeArrowheads="1"/>
          </p:cNvSpPr>
          <p:nvPr/>
        </p:nvSpPr>
        <p:spPr bwMode="auto">
          <a:xfrm>
            <a:off x="3419475" y="2276475"/>
            <a:ext cx="2286000" cy="18430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453636" name="Text Box 5"/>
          <p:cNvSpPr txBox="1">
            <a:spLocks noChangeArrowheads="1"/>
          </p:cNvSpPr>
          <p:nvPr/>
        </p:nvSpPr>
        <p:spPr bwMode="auto">
          <a:xfrm>
            <a:off x="3635375" y="40767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3200" b="1">
                <a:solidFill>
                  <a:schemeClr val="bg2"/>
                </a:solidFill>
                <a:latin typeface="Times New Roman" pitchFamily="18" charset="0"/>
              </a:rPr>
              <a:t>Value Creation</a:t>
            </a:r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5319713" y="4572000"/>
            <a:ext cx="2071687" cy="1828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en-US" altLang="zh-TW" sz="2400" b="1">
                <a:latin typeface="Times New Roman" pitchFamily="18" charset="0"/>
              </a:rPr>
              <a:t>Research Institute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453638" name="Line 7"/>
          <p:cNvSpPr>
            <a:spLocks noChangeShapeType="1"/>
          </p:cNvSpPr>
          <p:nvPr/>
        </p:nvSpPr>
        <p:spPr bwMode="auto">
          <a:xfrm>
            <a:off x="4938713" y="3516313"/>
            <a:ext cx="990600" cy="1360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3639" name="Line 8"/>
          <p:cNvSpPr>
            <a:spLocks noChangeShapeType="1"/>
          </p:cNvSpPr>
          <p:nvPr/>
        </p:nvSpPr>
        <p:spPr bwMode="auto">
          <a:xfrm flipH="1" flipV="1">
            <a:off x="5091113" y="3505200"/>
            <a:ext cx="990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3640" name="Line 9"/>
          <p:cNvSpPr>
            <a:spLocks noChangeShapeType="1"/>
          </p:cNvSpPr>
          <p:nvPr/>
        </p:nvSpPr>
        <p:spPr bwMode="auto">
          <a:xfrm>
            <a:off x="3733800" y="56499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3641" name="Line 10"/>
          <p:cNvSpPr>
            <a:spLocks noChangeShapeType="1"/>
          </p:cNvSpPr>
          <p:nvPr/>
        </p:nvSpPr>
        <p:spPr bwMode="auto">
          <a:xfrm flipH="1" flipV="1">
            <a:off x="3733800" y="58023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3642" name="Oval 11"/>
          <p:cNvSpPr>
            <a:spLocks noChangeArrowheads="1"/>
          </p:cNvSpPr>
          <p:nvPr/>
        </p:nvSpPr>
        <p:spPr bwMode="auto">
          <a:xfrm>
            <a:off x="4710113" y="3048000"/>
            <a:ext cx="1219200" cy="100171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3643" name="Oval 12"/>
          <p:cNvSpPr>
            <a:spLocks noChangeArrowheads="1"/>
          </p:cNvSpPr>
          <p:nvPr/>
        </p:nvSpPr>
        <p:spPr bwMode="auto">
          <a:xfrm>
            <a:off x="5319713" y="4267200"/>
            <a:ext cx="1143000" cy="925513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3644" name="Oval 13"/>
          <p:cNvSpPr>
            <a:spLocks noChangeArrowheads="1"/>
          </p:cNvSpPr>
          <p:nvPr/>
        </p:nvSpPr>
        <p:spPr bwMode="auto">
          <a:xfrm>
            <a:off x="2452688" y="4343400"/>
            <a:ext cx="1052512" cy="914400"/>
          </a:xfrm>
          <a:prstGeom prst="ellipse">
            <a:avLst/>
          </a:prstGeom>
          <a:noFill/>
          <a:ln w="28575">
            <a:solidFill>
              <a:srgbClr val="CC6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3645" name="Oval 14"/>
          <p:cNvSpPr>
            <a:spLocks noChangeArrowheads="1"/>
          </p:cNvSpPr>
          <p:nvPr/>
        </p:nvSpPr>
        <p:spPr bwMode="auto">
          <a:xfrm>
            <a:off x="3262313" y="3048000"/>
            <a:ext cx="12192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3646" name="Text Box 15"/>
          <p:cNvSpPr txBox="1">
            <a:spLocks noChangeArrowheads="1"/>
          </p:cNvSpPr>
          <p:nvPr/>
        </p:nvSpPr>
        <p:spPr bwMode="auto">
          <a:xfrm>
            <a:off x="2339975" y="1341438"/>
            <a:ext cx="451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000" b="1">
                <a:solidFill>
                  <a:srgbClr val="FF0000"/>
                </a:solidFill>
              </a:rPr>
              <a:t>Co-creating new value and synergy </a:t>
            </a:r>
          </a:p>
        </p:txBody>
      </p:sp>
      <p:sp>
        <p:nvSpPr>
          <p:cNvPr id="453647" name="Text Box 16"/>
          <p:cNvSpPr txBox="1">
            <a:spLocks noChangeArrowheads="1"/>
          </p:cNvSpPr>
          <p:nvPr/>
        </p:nvSpPr>
        <p:spPr bwMode="auto">
          <a:xfrm>
            <a:off x="5562600" y="5762625"/>
            <a:ext cx="200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</a:rPr>
              <a:t>Service Oriented</a:t>
            </a:r>
            <a:endParaRPr lang="en-US" altLang="zh-TW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3648" name="Text Box 17"/>
          <p:cNvSpPr txBox="1">
            <a:spLocks noChangeArrowheads="1"/>
          </p:cNvSpPr>
          <p:nvPr/>
        </p:nvSpPr>
        <p:spPr bwMode="auto">
          <a:xfrm>
            <a:off x="3348038" y="2349500"/>
            <a:ext cx="2405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400" b="1">
                <a:latin typeface="Times New Roman" pitchFamily="18" charset="0"/>
              </a:rPr>
              <a:t>Industry</a:t>
            </a:r>
          </a:p>
          <a:p>
            <a:pPr algn="ctr"/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</a:rPr>
              <a:t>Innovation Capacity</a:t>
            </a:r>
            <a:endParaRPr lang="en-US" altLang="zh-TW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3649" name="Text Box 18"/>
          <p:cNvSpPr txBox="1">
            <a:spLocks noChangeArrowheads="1"/>
          </p:cNvSpPr>
          <p:nvPr/>
        </p:nvSpPr>
        <p:spPr bwMode="auto">
          <a:xfrm>
            <a:off x="1447800" y="5762625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</a:rPr>
              <a:t>Linkage of social needs</a:t>
            </a:r>
          </a:p>
        </p:txBody>
      </p:sp>
      <p:sp>
        <p:nvSpPr>
          <p:cNvPr id="453650" name="Text Box 19"/>
          <p:cNvSpPr txBox="1">
            <a:spLocks noChangeArrowheads="1"/>
          </p:cNvSpPr>
          <p:nvPr/>
        </p:nvSpPr>
        <p:spPr bwMode="auto">
          <a:xfrm>
            <a:off x="93663" y="3121025"/>
            <a:ext cx="3257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800" b="1">
                <a:latin typeface="Times New Roman" pitchFamily="18" charset="0"/>
              </a:rPr>
              <a:t>Government</a:t>
            </a:r>
          </a:p>
          <a:p>
            <a:pPr algn="ctr"/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</a:rPr>
              <a:t>Environment for Innovation</a:t>
            </a:r>
            <a:endParaRPr lang="en-US" altLang="zh-TW" sz="2800">
              <a:latin typeface="Times New Roman" pitchFamily="18" charset="0"/>
            </a:endParaRPr>
          </a:p>
        </p:txBody>
      </p:sp>
      <p:sp>
        <p:nvSpPr>
          <p:cNvPr id="453651" name="Line 20"/>
          <p:cNvSpPr>
            <a:spLocks noChangeShapeType="1"/>
          </p:cNvSpPr>
          <p:nvPr/>
        </p:nvSpPr>
        <p:spPr bwMode="auto">
          <a:xfrm flipH="1">
            <a:off x="2971800" y="3505200"/>
            <a:ext cx="990600" cy="1360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3652" name="Line 21"/>
          <p:cNvSpPr>
            <a:spLocks noChangeShapeType="1"/>
          </p:cNvSpPr>
          <p:nvPr/>
        </p:nvSpPr>
        <p:spPr bwMode="auto">
          <a:xfrm flipV="1">
            <a:off x="3124200" y="3505200"/>
            <a:ext cx="990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3653" name="Rectangle 22"/>
          <p:cNvSpPr>
            <a:spLocks noChangeArrowheads="1"/>
          </p:cNvSpPr>
          <p:nvPr/>
        </p:nvSpPr>
        <p:spPr bwMode="auto">
          <a:xfrm>
            <a:off x="3352800" y="6186488"/>
            <a:ext cx="258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b="1">
                <a:solidFill>
                  <a:schemeClr val="bg2"/>
                </a:solidFill>
                <a:latin typeface="Times New Roman" pitchFamily="18" charset="0"/>
                <a:ea typeface="新細明體" charset="-120"/>
              </a:rPr>
              <a:t>ITRI lab@-X-University</a:t>
            </a:r>
          </a:p>
        </p:txBody>
      </p:sp>
      <p:sp>
        <p:nvSpPr>
          <p:cNvPr id="453654" name="Rectangle 23"/>
          <p:cNvSpPr>
            <a:spLocks noGrp="1" noChangeArrowheads="1"/>
          </p:cNvSpPr>
          <p:nvPr>
            <p:ph type="title"/>
          </p:nvPr>
        </p:nvSpPr>
        <p:spPr>
          <a:xfrm>
            <a:off x="835025" y="276225"/>
            <a:ext cx="7772400" cy="731838"/>
          </a:xfrm>
        </p:spPr>
        <p:txBody>
          <a:bodyPr/>
          <a:lstStyle/>
          <a:p>
            <a:r>
              <a:rPr lang="en-US" altLang="zh-TW" sz="3200" smtClean="0"/>
              <a:t>Univ-</a:t>
            </a:r>
            <a:r>
              <a:rPr lang="en-US" altLang="zh-TW" sz="3200" smtClean="0">
                <a:solidFill>
                  <a:srgbClr val="FF0000"/>
                </a:solidFill>
              </a:rPr>
              <a:t>Gov</a:t>
            </a:r>
            <a:r>
              <a:rPr lang="en-US" altLang="zh-TW" sz="3200" smtClean="0"/>
              <a:t>-Industry-</a:t>
            </a:r>
            <a:r>
              <a:rPr lang="en-US" altLang="zh-TW" sz="3200" smtClean="0">
                <a:solidFill>
                  <a:srgbClr val="FF0000"/>
                </a:solidFill>
              </a:rPr>
              <a:t>PRO</a:t>
            </a:r>
            <a:r>
              <a:rPr lang="en-US" altLang="zh-TW" sz="3200" smtClean="0"/>
              <a:t> in Taiwan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6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33400"/>
            <a:ext cx="7431360" cy="838200"/>
          </a:xfrm>
        </p:spPr>
        <p:txBody>
          <a:bodyPr/>
          <a:lstStyle/>
          <a:p>
            <a:r>
              <a:rPr lang="en-US" altLang="zh-TW" dirty="0"/>
              <a:t>Taiwan Profile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A9357387-25FC-4A45-A480-FBCA44E869A7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700808"/>
            <a:ext cx="5184576" cy="475252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dirty="0"/>
              <a:t>Area: </a:t>
            </a:r>
            <a:r>
              <a:rPr lang="en-US" altLang="zh-TW" sz="2400" dirty="0" smtClean="0"/>
              <a:t>36,188KM</a:t>
            </a:r>
            <a:r>
              <a:rPr lang="en-US" altLang="zh-TW" sz="2400" baseline="30000" dirty="0" smtClean="0"/>
              <a:t>2</a:t>
            </a:r>
          </a:p>
          <a:p>
            <a:pPr lvl="1"/>
            <a:r>
              <a:rPr lang="en-US" altLang="zh-TW" sz="2000" dirty="0"/>
              <a:t>highest point is Yu Shan (Jade Mountain) at </a:t>
            </a:r>
            <a:r>
              <a:rPr lang="en-US" altLang="zh-TW" sz="2000" dirty="0">
                <a:solidFill>
                  <a:srgbClr val="FF0000"/>
                </a:solidFill>
              </a:rPr>
              <a:t>3,952 </a:t>
            </a:r>
            <a:r>
              <a:rPr lang="en-US" altLang="zh-TW" sz="2000" dirty="0" smtClean="0">
                <a:solidFill>
                  <a:srgbClr val="FF0000"/>
                </a:solidFill>
              </a:rPr>
              <a:t>meters</a:t>
            </a:r>
            <a:r>
              <a:rPr lang="en-US" altLang="zh-TW" sz="2000" dirty="0" smtClean="0"/>
              <a:t>, making the  </a:t>
            </a:r>
            <a:r>
              <a:rPr lang="en-US" altLang="zh-TW" sz="2000" dirty="0"/>
              <a:t>world's </a:t>
            </a:r>
            <a:r>
              <a:rPr lang="en-US" altLang="zh-TW" sz="2000" dirty="0" smtClean="0"/>
              <a:t>4</a:t>
            </a:r>
            <a:r>
              <a:rPr lang="en-US" altLang="zh-TW" sz="2000" baseline="30000" dirty="0" smtClean="0"/>
              <a:t>th</a:t>
            </a:r>
            <a:r>
              <a:rPr lang="en-US" altLang="zh-TW" sz="2000" dirty="0" smtClean="0"/>
              <a:t> highest </a:t>
            </a:r>
            <a:r>
              <a:rPr lang="en-US" altLang="zh-TW" sz="2000" dirty="0"/>
              <a:t>island.</a:t>
            </a:r>
          </a:p>
          <a:p>
            <a:r>
              <a:rPr lang="en-US" altLang="zh-TW" sz="2400" dirty="0"/>
              <a:t>Population: 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Total: </a:t>
            </a:r>
            <a:r>
              <a:rPr lang="en-US" altLang="zh-TW" sz="2000" dirty="0" smtClean="0">
                <a:solidFill>
                  <a:srgbClr val="FF0000"/>
                </a:solidFill>
              </a:rPr>
              <a:t>23 million </a:t>
            </a:r>
            <a:r>
              <a:rPr lang="en-US" altLang="zh-TW" sz="2000" dirty="0" smtClean="0"/>
              <a:t>(50</a:t>
            </a:r>
            <a:r>
              <a:rPr lang="en-US" altLang="zh-TW" sz="2000" baseline="30000" dirty="0" smtClean="0"/>
              <a:t>th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en-US" altLang="zh-TW" sz="2000" dirty="0" smtClean="0"/>
              <a:t>Density: 641/km2 </a:t>
            </a:r>
            <a:r>
              <a:rPr lang="en-US" altLang="zh-TW" sz="2000" dirty="0"/>
              <a:t>(</a:t>
            </a:r>
            <a:r>
              <a:rPr lang="en-US" altLang="zh-TW" sz="2000" dirty="0" smtClean="0"/>
              <a:t>17</a:t>
            </a:r>
            <a:r>
              <a:rPr lang="en-US" altLang="zh-TW" sz="2000" baseline="30000" dirty="0" smtClean="0"/>
              <a:t>th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en-US" altLang="zh-TW" sz="2000" dirty="0" smtClean="0"/>
              <a:t>78</a:t>
            </a:r>
            <a:r>
              <a:rPr lang="en-US" altLang="zh-TW" sz="2000" dirty="0"/>
              <a:t>% resided in metropolitan areas</a:t>
            </a:r>
          </a:p>
          <a:p>
            <a:r>
              <a:rPr lang="en-US" altLang="zh-TW" sz="2400" dirty="0" smtClean="0"/>
              <a:t>GDP (nominal, 2011 est.)</a:t>
            </a:r>
          </a:p>
          <a:p>
            <a:pPr lvl="1"/>
            <a:r>
              <a:rPr lang="en-US" altLang="zh-TW" sz="2000" dirty="0" smtClean="0"/>
              <a:t>Total: 504.612 billion(24</a:t>
            </a:r>
            <a:r>
              <a:rPr lang="en-US" altLang="zh-TW" sz="2000" baseline="30000" dirty="0" smtClean="0"/>
              <a:t>th</a:t>
            </a:r>
            <a:r>
              <a:rPr lang="en-US" altLang="zh-TW" sz="2000" dirty="0" smtClean="0"/>
              <a:t>) </a:t>
            </a:r>
            <a:endParaRPr lang="en-US" altLang="zh-TW" sz="2000" dirty="0"/>
          </a:p>
          <a:p>
            <a:pPr lvl="1"/>
            <a:r>
              <a:rPr lang="en-US" altLang="zh-TW" sz="2000" dirty="0" smtClean="0"/>
              <a:t>Per capita: </a:t>
            </a:r>
            <a:r>
              <a:rPr lang="en-US" altLang="zh-TW" sz="2000" dirty="0" smtClean="0">
                <a:solidFill>
                  <a:srgbClr val="FF0000"/>
                </a:solidFill>
              </a:rPr>
              <a:t>21,591.770(37</a:t>
            </a:r>
            <a:r>
              <a:rPr lang="en-US" altLang="zh-TW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altLang="zh-TW" sz="2000" dirty="0" smtClean="0">
                <a:solidFill>
                  <a:srgbClr val="FF0000"/>
                </a:solidFill>
              </a:rPr>
              <a:t>) 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lvl="1"/>
            <a:r>
              <a:rPr lang="en-US" altLang="zh-TW" sz="2000" dirty="0" smtClean="0"/>
              <a:t>Growth rate (’08-’10): -2.25%, -1.10%, 9.08%</a:t>
            </a:r>
          </a:p>
          <a:p>
            <a:r>
              <a:rPr lang="en-US" altLang="zh-TW" sz="2400" dirty="0" smtClean="0"/>
              <a:t>Labor </a:t>
            </a:r>
            <a:r>
              <a:rPr lang="en-US" altLang="zh-TW" sz="2400" dirty="0"/>
              <a:t>Force: </a:t>
            </a:r>
            <a:r>
              <a:rPr lang="en-US" altLang="zh-TW" sz="2400" dirty="0" smtClean="0"/>
              <a:t>11.2 </a:t>
            </a:r>
            <a:r>
              <a:rPr lang="en-US" altLang="zh-TW" sz="2400" dirty="0"/>
              <a:t>million (</a:t>
            </a:r>
            <a:r>
              <a:rPr lang="en-US" altLang="zh-TW" sz="2400" dirty="0" smtClean="0"/>
              <a:t>2011 </a:t>
            </a:r>
            <a:r>
              <a:rPr lang="en-US" altLang="zh-TW" sz="2400" dirty="0" err="1" smtClean="0"/>
              <a:t>ave.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000" dirty="0" smtClean="0"/>
              <a:t>Male:56.3%, Female: 43.7%</a:t>
            </a:r>
          </a:p>
          <a:p>
            <a:pPr lvl="1"/>
            <a:r>
              <a:rPr lang="en-US" altLang="zh-TW" sz="2000" dirty="0" smtClean="0">
                <a:solidFill>
                  <a:srgbClr val="FF0000"/>
                </a:solidFill>
              </a:rPr>
              <a:t>Unemployment: 4.38%</a:t>
            </a:r>
          </a:p>
        </p:txBody>
      </p:sp>
      <p:pic>
        <p:nvPicPr>
          <p:cNvPr id="98308" name="Picture 4" descr="Map of the ROC (Taiwan)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844824"/>
            <a:ext cx="2918875" cy="475252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029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533400"/>
            <a:ext cx="8136904" cy="838200"/>
          </a:xfrm>
        </p:spPr>
        <p:txBody>
          <a:bodyPr/>
          <a:lstStyle/>
          <a:p>
            <a:r>
              <a:rPr lang="en-US" altLang="zh-TW" sz="3600" dirty="0" smtClean="0"/>
              <a:t>Technology Development in Taiwan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165775"/>
            <a:ext cx="8229600" cy="287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1400" dirty="0" smtClean="0"/>
              <a:t>Source: Science and Technology Yearbook,  2008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2354"/>
            <a:ext cx="73152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弧形接點 6"/>
          <p:cNvCxnSpPr/>
          <p:nvPr/>
        </p:nvCxnSpPr>
        <p:spPr>
          <a:xfrm rot="5400000" flipH="1" flipV="1">
            <a:off x="6372200" y="5733256"/>
            <a:ext cx="12700" cy="12700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93" y="4912342"/>
            <a:ext cx="2146138" cy="150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 descr="http://phy.ntnu.edu.tw/ipho2003/English/images/Hsin_chu_Industrial_P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0" y="4895160"/>
            <a:ext cx="2053497" cy="16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200" name="Rectangle 24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altLang="zh-TW" sz="3200" smtClean="0"/>
              <a:t>HsinChu Science Based Industrial Park (HSIP) </a:t>
            </a:r>
          </a:p>
        </p:txBody>
      </p:sp>
      <p:sp>
        <p:nvSpPr>
          <p:cNvPr id="392193" name="Freeform 2"/>
          <p:cNvSpPr>
            <a:spLocks/>
          </p:cNvSpPr>
          <p:nvPr/>
        </p:nvSpPr>
        <p:spPr bwMode="auto">
          <a:xfrm>
            <a:off x="1608323" y="2857413"/>
            <a:ext cx="4522315" cy="1193973"/>
          </a:xfrm>
          <a:custGeom>
            <a:avLst/>
            <a:gdLst>
              <a:gd name="T0" fmla="*/ 74612 w 4165"/>
              <a:gd name="T1" fmla="*/ 3175 h 1124"/>
              <a:gd name="T2" fmla="*/ 190500 w 4165"/>
              <a:gd name="T3" fmla="*/ 41275 h 1124"/>
              <a:gd name="T4" fmla="*/ 344487 w 4165"/>
              <a:gd name="T5" fmla="*/ 79375 h 1124"/>
              <a:gd name="T6" fmla="*/ 481012 w 4165"/>
              <a:gd name="T7" fmla="*/ 117475 h 1124"/>
              <a:gd name="T8" fmla="*/ 596900 w 4165"/>
              <a:gd name="T9" fmla="*/ 117475 h 1124"/>
              <a:gd name="T10" fmla="*/ 731837 w 4165"/>
              <a:gd name="T11" fmla="*/ 176212 h 1124"/>
              <a:gd name="T12" fmla="*/ 868362 w 4165"/>
              <a:gd name="T13" fmla="*/ 196850 h 1124"/>
              <a:gd name="T14" fmla="*/ 1003300 w 4165"/>
              <a:gd name="T15" fmla="*/ 273050 h 1124"/>
              <a:gd name="T16" fmla="*/ 1235075 w 4165"/>
              <a:gd name="T17" fmla="*/ 350837 h 1124"/>
              <a:gd name="T18" fmla="*/ 1370012 w 4165"/>
              <a:gd name="T19" fmla="*/ 409575 h 1124"/>
              <a:gd name="T20" fmla="*/ 1485900 w 4165"/>
              <a:gd name="T21" fmla="*/ 428625 h 1124"/>
              <a:gd name="T22" fmla="*/ 1641475 w 4165"/>
              <a:gd name="T23" fmla="*/ 504825 h 1124"/>
              <a:gd name="T24" fmla="*/ 1757362 w 4165"/>
              <a:gd name="T25" fmla="*/ 544512 h 1124"/>
              <a:gd name="T26" fmla="*/ 1892300 w 4165"/>
              <a:gd name="T27" fmla="*/ 504825 h 1124"/>
              <a:gd name="T28" fmla="*/ 2085975 w 4165"/>
              <a:gd name="T29" fmla="*/ 504825 h 1124"/>
              <a:gd name="T30" fmla="*/ 2239962 w 4165"/>
              <a:gd name="T31" fmla="*/ 504825 h 1124"/>
              <a:gd name="T32" fmla="*/ 2471737 w 4165"/>
              <a:gd name="T33" fmla="*/ 523875 h 1124"/>
              <a:gd name="T34" fmla="*/ 2646362 w 4165"/>
              <a:gd name="T35" fmla="*/ 544512 h 1124"/>
              <a:gd name="T36" fmla="*/ 2762249 w 4165"/>
              <a:gd name="T37" fmla="*/ 563562 h 1124"/>
              <a:gd name="T38" fmla="*/ 2898774 w 4165"/>
              <a:gd name="T39" fmla="*/ 603250 h 1124"/>
              <a:gd name="T40" fmla="*/ 3013074 w 4165"/>
              <a:gd name="T41" fmla="*/ 717550 h 1124"/>
              <a:gd name="T42" fmla="*/ 3130549 w 4165"/>
              <a:gd name="T43" fmla="*/ 738187 h 1124"/>
              <a:gd name="T44" fmla="*/ 3265487 w 4165"/>
              <a:gd name="T45" fmla="*/ 795337 h 1124"/>
              <a:gd name="T46" fmla="*/ 3381375 w 4165"/>
              <a:gd name="T47" fmla="*/ 815975 h 1124"/>
              <a:gd name="T48" fmla="*/ 3497262 w 4165"/>
              <a:gd name="T49" fmla="*/ 873125 h 1124"/>
              <a:gd name="T50" fmla="*/ 3613150 w 4165"/>
              <a:gd name="T51" fmla="*/ 892175 h 1124"/>
              <a:gd name="T52" fmla="*/ 3825874 w 4165"/>
              <a:gd name="T53" fmla="*/ 815975 h 1124"/>
              <a:gd name="T54" fmla="*/ 3902074 w 4165"/>
              <a:gd name="T55" fmla="*/ 757237 h 1124"/>
              <a:gd name="T56" fmla="*/ 4019549 w 4165"/>
              <a:gd name="T57" fmla="*/ 738187 h 1124"/>
              <a:gd name="T58" fmla="*/ 4135437 w 4165"/>
              <a:gd name="T59" fmla="*/ 738187 h 1124"/>
              <a:gd name="T60" fmla="*/ 4270374 w 4165"/>
              <a:gd name="T61" fmla="*/ 776287 h 1124"/>
              <a:gd name="T62" fmla="*/ 4406899 w 4165"/>
              <a:gd name="T63" fmla="*/ 854075 h 1124"/>
              <a:gd name="T64" fmla="*/ 4522787 w 4165"/>
              <a:gd name="T65" fmla="*/ 930275 h 1124"/>
              <a:gd name="T66" fmla="*/ 4638674 w 4165"/>
              <a:gd name="T67" fmla="*/ 1028700 h 1124"/>
              <a:gd name="T68" fmla="*/ 4754561 w 4165"/>
              <a:gd name="T69" fmla="*/ 1085850 h 1124"/>
              <a:gd name="T70" fmla="*/ 4870449 w 4165"/>
              <a:gd name="T71" fmla="*/ 1123950 h 1124"/>
              <a:gd name="T72" fmla="*/ 5005386 w 4165"/>
              <a:gd name="T73" fmla="*/ 1182687 h 1124"/>
              <a:gd name="T74" fmla="*/ 5141911 w 4165"/>
              <a:gd name="T75" fmla="*/ 1201737 h 1124"/>
              <a:gd name="T76" fmla="*/ 5373686 w 4165"/>
              <a:gd name="T77" fmla="*/ 1279525 h 1124"/>
              <a:gd name="T78" fmla="*/ 5548311 w 4165"/>
              <a:gd name="T79" fmla="*/ 1279525 h 1124"/>
              <a:gd name="T80" fmla="*/ 5683248 w 4165"/>
              <a:gd name="T81" fmla="*/ 1357312 h 1124"/>
              <a:gd name="T82" fmla="*/ 5818186 w 4165"/>
              <a:gd name="T83" fmla="*/ 1435100 h 1124"/>
              <a:gd name="T84" fmla="*/ 5953123 w 4165"/>
              <a:gd name="T85" fmla="*/ 1492250 h 1124"/>
              <a:gd name="T86" fmla="*/ 6127748 w 4165"/>
              <a:gd name="T87" fmla="*/ 1530350 h 1124"/>
              <a:gd name="T88" fmla="*/ 6302373 w 4165"/>
              <a:gd name="T89" fmla="*/ 1589087 h 1124"/>
              <a:gd name="T90" fmla="*/ 6437311 w 4165"/>
              <a:gd name="T91" fmla="*/ 1647825 h 1124"/>
              <a:gd name="T92" fmla="*/ 6553200 w 4165"/>
              <a:gd name="T93" fmla="*/ 1724025 h 11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65"/>
              <a:gd name="T142" fmla="*/ 0 h 1124"/>
              <a:gd name="T143" fmla="*/ 4165 w 4165"/>
              <a:gd name="T144" fmla="*/ 1124 h 11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65" h="1124">
                <a:moveTo>
                  <a:pt x="0" y="0"/>
                </a:moveTo>
                <a:lnTo>
                  <a:pt x="47" y="2"/>
                </a:lnTo>
                <a:lnTo>
                  <a:pt x="84" y="14"/>
                </a:lnTo>
                <a:lnTo>
                  <a:pt x="120" y="26"/>
                </a:lnTo>
                <a:lnTo>
                  <a:pt x="169" y="26"/>
                </a:lnTo>
                <a:lnTo>
                  <a:pt x="217" y="50"/>
                </a:lnTo>
                <a:lnTo>
                  <a:pt x="254" y="62"/>
                </a:lnTo>
                <a:lnTo>
                  <a:pt x="303" y="74"/>
                </a:lnTo>
                <a:lnTo>
                  <a:pt x="339" y="74"/>
                </a:lnTo>
                <a:lnTo>
                  <a:pt x="376" y="74"/>
                </a:lnTo>
                <a:lnTo>
                  <a:pt x="425" y="99"/>
                </a:lnTo>
                <a:lnTo>
                  <a:pt x="461" y="111"/>
                </a:lnTo>
                <a:lnTo>
                  <a:pt x="510" y="124"/>
                </a:lnTo>
                <a:lnTo>
                  <a:pt x="547" y="124"/>
                </a:lnTo>
                <a:lnTo>
                  <a:pt x="595" y="160"/>
                </a:lnTo>
                <a:lnTo>
                  <a:pt x="632" y="172"/>
                </a:lnTo>
                <a:lnTo>
                  <a:pt x="729" y="196"/>
                </a:lnTo>
                <a:lnTo>
                  <a:pt x="778" y="221"/>
                </a:lnTo>
                <a:lnTo>
                  <a:pt x="826" y="233"/>
                </a:lnTo>
                <a:lnTo>
                  <a:pt x="863" y="258"/>
                </a:lnTo>
                <a:lnTo>
                  <a:pt x="900" y="258"/>
                </a:lnTo>
                <a:lnTo>
                  <a:pt x="936" y="270"/>
                </a:lnTo>
                <a:lnTo>
                  <a:pt x="973" y="282"/>
                </a:lnTo>
                <a:lnTo>
                  <a:pt x="1034" y="318"/>
                </a:lnTo>
                <a:lnTo>
                  <a:pt x="1070" y="330"/>
                </a:lnTo>
                <a:lnTo>
                  <a:pt x="1107" y="343"/>
                </a:lnTo>
                <a:lnTo>
                  <a:pt x="1155" y="330"/>
                </a:lnTo>
                <a:lnTo>
                  <a:pt x="1192" y="318"/>
                </a:lnTo>
                <a:lnTo>
                  <a:pt x="1229" y="318"/>
                </a:lnTo>
                <a:lnTo>
                  <a:pt x="1314" y="318"/>
                </a:lnTo>
                <a:lnTo>
                  <a:pt x="1363" y="306"/>
                </a:lnTo>
                <a:lnTo>
                  <a:pt x="1411" y="318"/>
                </a:lnTo>
                <a:lnTo>
                  <a:pt x="1509" y="318"/>
                </a:lnTo>
                <a:lnTo>
                  <a:pt x="1557" y="330"/>
                </a:lnTo>
                <a:lnTo>
                  <a:pt x="1630" y="343"/>
                </a:lnTo>
                <a:lnTo>
                  <a:pt x="1667" y="343"/>
                </a:lnTo>
                <a:lnTo>
                  <a:pt x="1704" y="355"/>
                </a:lnTo>
                <a:lnTo>
                  <a:pt x="1740" y="355"/>
                </a:lnTo>
                <a:lnTo>
                  <a:pt x="1789" y="367"/>
                </a:lnTo>
                <a:lnTo>
                  <a:pt x="1826" y="380"/>
                </a:lnTo>
                <a:lnTo>
                  <a:pt x="1886" y="416"/>
                </a:lnTo>
                <a:lnTo>
                  <a:pt x="1898" y="452"/>
                </a:lnTo>
                <a:lnTo>
                  <a:pt x="1935" y="452"/>
                </a:lnTo>
                <a:lnTo>
                  <a:pt x="1972" y="465"/>
                </a:lnTo>
                <a:lnTo>
                  <a:pt x="2020" y="489"/>
                </a:lnTo>
                <a:lnTo>
                  <a:pt x="2057" y="501"/>
                </a:lnTo>
                <a:lnTo>
                  <a:pt x="2094" y="514"/>
                </a:lnTo>
                <a:lnTo>
                  <a:pt x="2130" y="514"/>
                </a:lnTo>
                <a:lnTo>
                  <a:pt x="2167" y="514"/>
                </a:lnTo>
                <a:lnTo>
                  <a:pt x="2203" y="550"/>
                </a:lnTo>
                <a:lnTo>
                  <a:pt x="2239" y="562"/>
                </a:lnTo>
                <a:lnTo>
                  <a:pt x="2276" y="562"/>
                </a:lnTo>
                <a:lnTo>
                  <a:pt x="2361" y="538"/>
                </a:lnTo>
                <a:lnTo>
                  <a:pt x="2410" y="514"/>
                </a:lnTo>
                <a:lnTo>
                  <a:pt x="2447" y="514"/>
                </a:lnTo>
                <a:lnTo>
                  <a:pt x="2458" y="477"/>
                </a:lnTo>
                <a:lnTo>
                  <a:pt x="2495" y="465"/>
                </a:lnTo>
                <a:lnTo>
                  <a:pt x="2532" y="465"/>
                </a:lnTo>
                <a:lnTo>
                  <a:pt x="2568" y="465"/>
                </a:lnTo>
                <a:lnTo>
                  <a:pt x="2605" y="465"/>
                </a:lnTo>
                <a:lnTo>
                  <a:pt x="2642" y="465"/>
                </a:lnTo>
                <a:lnTo>
                  <a:pt x="2690" y="489"/>
                </a:lnTo>
                <a:lnTo>
                  <a:pt x="2739" y="514"/>
                </a:lnTo>
                <a:lnTo>
                  <a:pt x="2776" y="538"/>
                </a:lnTo>
                <a:lnTo>
                  <a:pt x="2812" y="562"/>
                </a:lnTo>
                <a:lnTo>
                  <a:pt x="2849" y="586"/>
                </a:lnTo>
                <a:lnTo>
                  <a:pt x="2898" y="611"/>
                </a:lnTo>
                <a:lnTo>
                  <a:pt x="2922" y="648"/>
                </a:lnTo>
                <a:lnTo>
                  <a:pt x="2958" y="660"/>
                </a:lnTo>
                <a:lnTo>
                  <a:pt x="2995" y="684"/>
                </a:lnTo>
                <a:lnTo>
                  <a:pt x="3032" y="708"/>
                </a:lnTo>
                <a:lnTo>
                  <a:pt x="3068" y="708"/>
                </a:lnTo>
                <a:lnTo>
                  <a:pt x="3105" y="721"/>
                </a:lnTo>
                <a:lnTo>
                  <a:pt x="3153" y="745"/>
                </a:lnTo>
                <a:lnTo>
                  <a:pt x="3190" y="757"/>
                </a:lnTo>
                <a:lnTo>
                  <a:pt x="3239" y="757"/>
                </a:lnTo>
                <a:lnTo>
                  <a:pt x="3287" y="782"/>
                </a:lnTo>
                <a:lnTo>
                  <a:pt x="3385" y="806"/>
                </a:lnTo>
                <a:lnTo>
                  <a:pt x="3458" y="806"/>
                </a:lnTo>
                <a:lnTo>
                  <a:pt x="3495" y="806"/>
                </a:lnTo>
                <a:lnTo>
                  <a:pt x="3543" y="830"/>
                </a:lnTo>
                <a:lnTo>
                  <a:pt x="3580" y="855"/>
                </a:lnTo>
                <a:lnTo>
                  <a:pt x="3617" y="879"/>
                </a:lnTo>
                <a:lnTo>
                  <a:pt x="3665" y="904"/>
                </a:lnTo>
                <a:lnTo>
                  <a:pt x="3702" y="916"/>
                </a:lnTo>
                <a:lnTo>
                  <a:pt x="3750" y="940"/>
                </a:lnTo>
                <a:lnTo>
                  <a:pt x="3823" y="952"/>
                </a:lnTo>
                <a:lnTo>
                  <a:pt x="3860" y="964"/>
                </a:lnTo>
                <a:lnTo>
                  <a:pt x="3896" y="989"/>
                </a:lnTo>
                <a:lnTo>
                  <a:pt x="3970" y="1001"/>
                </a:lnTo>
                <a:lnTo>
                  <a:pt x="4018" y="1013"/>
                </a:lnTo>
                <a:lnTo>
                  <a:pt x="4055" y="1038"/>
                </a:lnTo>
                <a:lnTo>
                  <a:pt x="4092" y="1062"/>
                </a:lnTo>
                <a:lnTo>
                  <a:pt x="4128" y="1086"/>
                </a:lnTo>
                <a:lnTo>
                  <a:pt x="4164" y="1123"/>
                </a:lnTo>
              </a:path>
            </a:pathLst>
          </a:custGeom>
          <a:noFill/>
          <a:ln w="101600" cap="rnd" cmpd="sng">
            <a:solidFill>
              <a:srgbClr val="F6BF69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92194" name="Group 3"/>
          <p:cNvGrpSpPr>
            <a:grpSpLocks/>
          </p:cNvGrpSpPr>
          <p:nvPr/>
        </p:nvGrpSpPr>
        <p:grpSpPr bwMode="auto">
          <a:xfrm>
            <a:off x="1609409" y="2470752"/>
            <a:ext cx="3959876" cy="2686440"/>
            <a:chOff x="768" y="1185"/>
            <a:chExt cx="3647" cy="2529"/>
          </a:xfrm>
        </p:grpSpPr>
        <p:sp>
          <p:nvSpPr>
            <p:cNvPr id="392217" name="Freeform 4"/>
            <p:cNvSpPr>
              <a:spLocks/>
            </p:cNvSpPr>
            <p:nvPr/>
          </p:nvSpPr>
          <p:spPr bwMode="auto">
            <a:xfrm>
              <a:off x="768" y="3321"/>
              <a:ext cx="3647" cy="325"/>
            </a:xfrm>
            <a:custGeom>
              <a:avLst/>
              <a:gdLst>
                <a:gd name="T0" fmla="*/ 45 w 3647"/>
                <a:gd name="T1" fmla="*/ 324 h 325"/>
                <a:gd name="T2" fmla="*/ 114 w 3647"/>
                <a:gd name="T3" fmla="*/ 319 h 325"/>
                <a:gd name="T4" fmla="*/ 193 w 3647"/>
                <a:gd name="T5" fmla="*/ 306 h 325"/>
                <a:gd name="T6" fmla="*/ 273 w 3647"/>
                <a:gd name="T7" fmla="*/ 297 h 325"/>
                <a:gd name="T8" fmla="*/ 352 w 3647"/>
                <a:gd name="T9" fmla="*/ 283 h 325"/>
                <a:gd name="T10" fmla="*/ 432 w 3647"/>
                <a:gd name="T11" fmla="*/ 270 h 325"/>
                <a:gd name="T12" fmla="*/ 511 w 3647"/>
                <a:gd name="T13" fmla="*/ 261 h 325"/>
                <a:gd name="T14" fmla="*/ 591 w 3647"/>
                <a:gd name="T15" fmla="*/ 247 h 325"/>
                <a:gd name="T16" fmla="*/ 670 w 3647"/>
                <a:gd name="T17" fmla="*/ 243 h 325"/>
                <a:gd name="T18" fmla="*/ 750 w 3647"/>
                <a:gd name="T19" fmla="*/ 230 h 325"/>
                <a:gd name="T20" fmla="*/ 829 w 3647"/>
                <a:gd name="T21" fmla="*/ 225 h 325"/>
                <a:gd name="T22" fmla="*/ 909 w 3647"/>
                <a:gd name="T23" fmla="*/ 225 h 325"/>
                <a:gd name="T24" fmla="*/ 988 w 3647"/>
                <a:gd name="T25" fmla="*/ 234 h 325"/>
                <a:gd name="T26" fmla="*/ 1068 w 3647"/>
                <a:gd name="T27" fmla="*/ 238 h 325"/>
                <a:gd name="T28" fmla="*/ 1147 w 3647"/>
                <a:gd name="T29" fmla="*/ 238 h 325"/>
                <a:gd name="T30" fmla="*/ 1227 w 3647"/>
                <a:gd name="T31" fmla="*/ 238 h 325"/>
                <a:gd name="T32" fmla="*/ 1363 w 3647"/>
                <a:gd name="T33" fmla="*/ 234 h 325"/>
                <a:gd name="T34" fmla="*/ 1465 w 3647"/>
                <a:gd name="T35" fmla="*/ 234 h 325"/>
                <a:gd name="T36" fmla="*/ 1545 w 3647"/>
                <a:gd name="T37" fmla="*/ 216 h 325"/>
                <a:gd name="T38" fmla="*/ 1624 w 3647"/>
                <a:gd name="T39" fmla="*/ 198 h 325"/>
                <a:gd name="T40" fmla="*/ 1704 w 3647"/>
                <a:gd name="T41" fmla="*/ 180 h 325"/>
                <a:gd name="T42" fmla="*/ 1771 w 3647"/>
                <a:gd name="T43" fmla="*/ 162 h 325"/>
                <a:gd name="T44" fmla="*/ 1829 w 3647"/>
                <a:gd name="T45" fmla="*/ 139 h 325"/>
                <a:gd name="T46" fmla="*/ 1897 w 3647"/>
                <a:gd name="T47" fmla="*/ 117 h 325"/>
                <a:gd name="T48" fmla="*/ 1999 w 3647"/>
                <a:gd name="T49" fmla="*/ 99 h 325"/>
                <a:gd name="T50" fmla="*/ 2067 w 3647"/>
                <a:gd name="T51" fmla="*/ 90 h 325"/>
                <a:gd name="T52" fmla="*/ 2135 w 3647"/>
                <a:gd name="T53" fmla="*/ 81 h 325"/>
                <a:gd name="T54" fmla="*/ 2215 w 3647"/>
                <a:gd name="T55" fmla="*/ 63 h 325"/>
                <a:gd name="T56" fmla="*/ 2294 w 3647"/>
                <a:gd name="T57" fmla="*/ 45 h 325"/>
                <a:gd name="T58" fmla="*/ 2374 w 3647"/>
                <a:gd name="T59" fmla="*/ 31 h 325"/>
                <a:gd name="T60" fmla="*/ 2453 w 3647"/>
                <a:gd name="T61" fmla="*/ 18 h 325"/>
                <a:gd name="T62" fmla="*/ 2533 w 3647"/>
                <a:gd name="T63" fmla="*/ 9 h 325"/>
                <a:gd name="T64" fmla="*/ 2612 w 3647"/>
                <a:gd name="T65" fmla="*/ 4 h 325"/>
                <a:gd name="T66" fmla="*/ 2692 w 3647"/>
                <a:gd name="T67" fmla="*/ 0 h 325"/>
                <a:gd name="T68" fmla="*/ 2771 w 3647"/>
                <a:gd name="T69" fmla="*/ 0 h 325"/>
                <a:gd name="T70" fmla="*/ 2862 w 3647"/>
                <a:gd name="T71" fmla="*/ 0 h 325"/>
                <a:gd name="T72" fmla="*/ 2930 w 3647"/>
                <a:gd name="T73" fmla="*/ 0 h 325"/>
                <a:gd name="T74" fmla="*/ 3010 w 3647"/>
                <a:gd name="T75" fmla="*/ 0 h 325"/>
                <a:gd name="T76" fmla="*/ 3089 w 3647"/>
                <a:gd name="T77" fmla="*/ 0 h 325"/>
                <a:gd name="T78" fmla="*/ 3169 w 3647"/>
                <a:gd name="T79" fmla="*/ 0 h 325"/>
                <a:gd name="T80" fmla="*/ 3248 w 3647"/>
                <a:gd name="T81" fmla="*/ 0 h 325"/>
                <a:gd name="T82" fmla="*/ 3328 w 3647"/>
                <a:gd name="T83" fmla="*/ 4 h 325"/>
                <a:gd name="T84" fmla="*/ 3419 w 3647"/>
                <a:gd name="T85" fmla="*/ 9 h 325"/>
                <a:gd name="T86" fmla="*/ 3487 w 3647"/>
                <a:gd name="T87" fmla="*/ 9 h 325"/>
                <a:gd name="T88" fmla="*/ 3566 w 3647"/>
                <a:gd name="T89" fmla="*/ 9 h 325"/>
                <a:gd name="T90" fmla="*/ 3646 w 3647"/>
                <a:gd name="T91" fmla="*/ 9 h 3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7"/>
                <a:gd name="T139" fmla="*/ 0 h 325"/>
                <a:gd name="T140" fmla="*/ 3647 w 3647"/>
                <a:gd name="T141" fmla="*/ 325 h 3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7" h="325">
                  <a:moveTo>
                    <a:pt x="0" y="324"/>
                  </a:moveTo>
                  <a:lnTo>
                    <a:pt x="45" y="324"/>
                  </a:lnTo>
                  <a:lnTo>
                    <a:pt x="80" y="324"/>
                  </a:lnTo>
                  <a:lnTo>
                    <a:pt x="114" y="319"/>
                  </a:lnTo>
                  <a:lnTo>
                    <a:pt x="148" y="315"/>
                  </a:lnTo>
                  <a:lnTo>
                    <a:pt x="193" y="306"/>
                  </a:lnTo>
                  <a:lnTo>
                    <a:pt x="227" y="301"/>
                  </a:lnTo>
                  <a:lnTo>
                    <a:pt x="273" y="297"/>
                  </a:lnTo>
                  <a:lnTo>
                    <a:pt x="307" y="288"/>
                  </a:lnTo>
                  <a:lnTo>
                    <a:pt x="352" y="283"/>
                  </a:lnTo>
                  <a:lnTo>
                    <a:pt x="386" y="279"/>
                  </a:lnTo>
                  <a:lnTo>
                    <a:pt x="432" y="270"/>
                  </a:lnTo>
                  <a:lnTo>
                    <a:pt x="466" y="265"/>
                  </a:lnTo>
                  <a:lnTo>
                    <a:pt x="511" y="261"/>
                  </a:lnTo>
                  <a:lnTo>
                    <a:pt x="545" y="256"/>
                  </a:lnTo>
                  <a:lnTo>
                    <a:pt x="591" y="247"/>
                  </a:lnTo>
                  <a:lnTo>
                    <a:pt x="625" y="243"/>
                  </a:lnTo>
                  <a:lnTo>
                    <a:pt x="670" y="243"/>
                  </a:lnTo>
                  <a:lnTo>
                    <a:pt x="704" y="234"/>
                  </a:lnTo>
                  <a:lnTo>
                    <a:pt x="750" y="230"/>
                  </a:lnTo>
                  <a:lnTo>
                    <a:pt x="784" y="225"/>
                  </a:lnTo>
                  <a:lnTo>
                    <a:pt x="829" y="225"/>
                  </a:lnTo>
                  <a:lnTo>
                    <a:pt x="863" y="225"/>
                  </a:lnTo>
                  <a:lnTo>
                    <a:pt x="909" y="225"/>
                  </a:lnTo>
                  <a:lnTo>
                    <a:pt x="943" y="230"/>
                  </a:lnTo>
                  <a:lnTo>
                    <a:pt x="988" y="234"/>
                  </a:lnTo>
                  <a:lnTo>
                    <a:pt x="1022" y="234"/>
                  </a:lnTo>
                  <a:lnTo>
                    <a:pt x="1068" y="238"/>
                  </a:lnTo>
                  <a:lnTo>
                    <a:pt x="1102" y="238"/>
                  </a:lnTo>
                  <a:lnTo>
                    <a:pt x="1147" y="238"/>
                  </a:lnTo>
                  <a:lnTo>
                    <a:pt x="1181" y="238"/>
                  </a:lnTo>
                  <a:lnTo>
                    <a:pt x="1227" y="238"/>
                  </a:lnTo>
                  <a:lnTo>
                    <a:pt x="1261" y="238"/>
                  </a:lnTo>
                  <a:lnTo>
                    <a:pt x="1363" y="234"/>
                  </a:lnTo>
                  <a:lnTo>
                    <a:pt x="1431" y="234"/>
                  </a:lnTo>
                  <a:lnTo>
                    <a:pt x="1465" y="234"/>
                  </a:lnTo>
                  <a:lnTo>
                    <a:pt x="1499" y="225"/>
                  </a:lnTo>
                  <a:lnTo>
                    <a:pt x="1545" y="216"/>
                  </a:lnTo>
                  <a:lnTo>
                    <a:pt x="1579" y="207"/>
                  </a:lnTo>
                  <a:lnTo>
                    <a:pt x="1624" y="198"/>
                  </a:lnTo>
                  <a:lnTo>
                    <a:pt x="1658" y="193"/>
                  </a:lnTo>
                  <a:lnTo>
                    <a:pt x="1704" y="180"/>
                  </a:lnTo>
                  <a:lnTo>
                    <a:pt x="1738" y="175"/>
                  </a:lnTo>
                  <a:lnTo>
                    <a:pt x="1771" y="162"/>
                  </a:lnTo>
                  <a:lnTo>
                    <a:pt x="1806" y="153"/>
                  </a:lnTo>
                  <a:lnTo>
                    <a:pt x="1829" y="139"/>
                  </a:lnTo>
                  <a:lnTo>
                    <a:pt x="1863" y="130"/>
                  </a:lnTo>
                  <a:lnTo>
                    <a:pt x="1897" y="117"/>
                  </a:lnTo>
                  <a:lnTo>
                    <a:pt x="1953" y="108"/>
                  </a:lnTo>
                  <a:lnTo>
                    <a:pt x="1999" y="99"/>
                  </a:lnTo>
                  <a:lnTo>
                    <a:pt x="2033" y="94"/>
                  </a:lnTo>
                  <a:lnTo>
                    <a:pt x="2067" y="90"/>
                  </a:lnTo>
                  <a:lnTo>
                    <a:pt x="2101" y="86"/>
                  </a:lnTo>
                  <a:lnTo>
                    <a:pt x="2135" y="81"/>
                  </a:lnTo>
                  <a:lnTo>
                    <a:pt x="2181" y="72"/>
                  </a:lnTo>
                  <a:lnTo>
                    <a:pt x="2215" y="63"/>
                  </a:lnTo>
                  <a:lnTo>
                    <a:pt x="2260" y="54"/>
                  </a:lnTo>
                  <a:lnTo>
                    <a:pt x="2294" y="45"/>
                  </a:lnTo>
                  <a:lnTo>
                    <a:pt x="2340" y="41"/>
                  </a:lnTo>
                  <a:lnTo>
                    <a:pt x="2374" y="31"/>
                  </a:lnTo>
                  <a:lnTo>
                    <a:pt x="2419" y="27"/>
                  </a:lnTo>
                  <a:lnTo>
                    <a:pt x="2453" y="18"/>
                  </a:lnTo>
                  <a:lnTo>
                    <a:pt x="2499" y="9"/>
                  </a:lnTo>
                  <a:lnTo>
                    <a:pt x="2533" y="9"/>
                  </a:lnTo>
                  <a:lnTo>
                    <a:pt x="2578" y="9"/>
                  </a:lnTo>
                  <a:lnTo>
                    <a:pt x="2612" y="4"/>
                  </a:lnTo>
                  <a:lnTo>
                    <a:pt x="2658" y="0"/>
                  </a:lnTo>
                  <a:lnTo>
                    <a:pt x="2692" y="0"/>
                  </a:lnTo>
                  <a:lnTo>
                    <a:pt x="2737" y="0"/>
                  </a:lnTo>
                  <a:lnTo>
                    <a:pt x="2771" y="0"/>
                  </a:lnTo>
                  <a:lnTo>
                    <a:pt x="2817" y="0"/>
                  </a:lnTo>
                  <a:lnTo>
                    <a:pt x="2862" y="0"/>
                  </a:lnTo>
                  <a:lnTo>
                    <a:pt x="2896" y="0"/>
                  </a:lnTo>
                  <a:lnTo>
                    <a:pt x="2930" y="0"/>
                  </a:lnTo>
                  <a:lnTo>
                    <a:pt x="2976" y="0"/>
                  </a:lnTo>
                  <a:lnTo>
                    <a:pt x="3010" y="0"/>
                  </a:lnTo>
                  <a:lnTo>
                    <a:pt x="3055" y="0"/>
                  </a:lnTo>
                  <a:lnTo>
                    <a:pt x="3089" y="0"/>
                  </a:lnTo>
                  <a:lnTo>
                    <a:pt x="3135" y="0"/>
                  </a:lnTo>
                  <a:lnTo>
                    <a:pt x="3169" y="0"/>
                  </a:lnTo>
                  <a:lnTo>
                    <a:pt x="3214" y="0"/>
                  </a:lnTo>
                  <a:lnTo>
                    <a:pt x="3248" y="0"/>
                  </a:lnTo>
                  <a:lnTo>
                    <a:pt x="3294" y="4"/>
                  </a:lnTo>
                  <a:lnTo>
                    <a:pt x="3328" y="4"/>
                  </a:lnTo>
                  <a:lnTo>
                    <a:pt x="3373" y="9"/>
                  </a:lnTo>
                  <a:lnTo>
                    <a:pt x="3419" y="9"/>
                  </a:lnTo>
                  <a:lnTo>
                    <a:pt x="3453" y="9"/>
                  </a:lnTo>
                  <a:lnTo>
                    <a:pt x="3487" y="9"/>
                  </a:lnTo>
                  <a:lnTo>
                    <a:pt x="3532" y="9"/>
                  </a:lnTo>
                  <a:lnTo>
                    <a:pt x="3566" y="9"/>
                  </a:lnTo>
                  <a:lnTo>
                    <a:pt x="3612" y="9"/>
                  </a:lnTo>
                  <a:lnTo>
                    <a:pt x="3646" y="9"/>
                  </a:lnTo>
                </a:path>
              </a:pathLst>
            </a:custGeom>
            <a:noFill/>
            <a:ln w="1270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2218" name="Freeform 5"/>
            <p:cNvSpPr>
              <a:spLocks/>
            </p:cNvSpPr>
            <p:nvPr/>
          </p:nvSpPr>
          <p:spPr bwMode="auto">
            <a:xfrm rot="564505">
              <a:off x="1245" y="1185"/>
              <a:ext cx="1808" cy="2529"/>
            </a:xfrm>
            <a:custGeom>
              <a:avLst/>
              <a:gdLst>
                <a:gd name="T0" fmla="*/ 1807 w 1539"/>
                <a:gd name="T1" fmla="*/ 0 h 2194"/>
                <a:gd name="T2" fmla="*/ 1760 w 1539"/>
                <a:gd name="T3" fmla="*/ 51 h 2194"/>
                <a:gd name="T4" fmla="*/ 1692 w 1539"/>
                <a:gd name="T5" fmla="*/ 99 h 2194"/>
                <a:gd name="T6" fmla="*/ 1692 w 1539"/>
                <a:gd name="T7" fmla="*/ 148 h 2194"/>
                <a:gd name="T8" fmla="*/ 1624 w 1539"/>
                <a:gd name="T9" fmla="*/ 196 h 2194"/>
                <a:gd name="T10" fmla="*/ 1601 w 1539"/>
                <a:gd name="T11" fmla="*/ 244 h 2194"/>
                <a:gd name="T12" fmla="*/ 1555 w 1539"/>
                <a:gd name="T13" fmla="*/ 294 h 2194"/>
                <a:gd name="T14" fmla="*/ 1534 w 1539"/>
                <a:gd name="T15" fmla="*/ 342 h 2194"/>
                <a:gd name="T16" fmla="*/ 1512 w 1539"/>
                <a:gd name="T17" fmla="*/ 407 h 2194"/>
                <a:gd name="T18" fmla="*/ 1488 w 1539"/>
                <a:gd name="T19" fmla="*/ 455 h 2194"/>
                <a:gd name="T20" fmla="*/ 1444 w 1539"/>
                <a:gd name="T21" fmla="*/ 505 h 2194"/>
                <a:gd name="T22" fmla="*/ 1420 w 1539"/>
                <a:gd name="T23" fmla="*/ 569 h 2194"/>
                <a:gd name="T24" fmla="*/ 1420 w 1539"/>
                <a:gd name="T25" fmla="*/ 618 h 2194"/>
                <a:gd name="T26" fmla="*/ 1398 w 1539"/>
                <a:gd name="T27" fmla="*/ 682 h 2194"/>
                <a:gd name="T28" fmla="*/ 1398 w 1539"/>
                <a:gd name="T29" fmla="*/ 779 h 2194"/>
                <a:gd name="T30" fmla="*/ 1398 w 1539"/>
                <a:gd name="T31" fmla="*/ 828 h 2194"/>
                <a:gd name="T32" fmla="*/ 1376 w 1539"/>
                <a:gd name="T33" fmla="*/ 892 h 2194"/>
                <a:gd name="T34" fmla="*/ 1353 w 1539"/>
                <a:gd name="T35" fmla="*/ 941 h 2194"/>
                <a:gd name="T36" fmla="*/ 1353 w 1539"/>
                <a:gd name="T37" fmla="*/ 990 h 2194"/>
                <a:gd name="T38" fmla="*/ 1353 w 1539"/>
                <a:gd name="T39" fmla="*/ 1039 h 2194"/>
                <a:gd name="T40" fmla="*/ 1353 w 1539"/>
                <a:gd name="T41" fmla="*/ 1103 h 2194"/>
                <a:gd name="T42" fmla="*/ 1330 w 1539"/>
                <a:gd name="T43" fmla="*/ 1152 h 2194"/>
                <a:gd name="T44" fmla="*/ 1330 w 1539"/>
                <a:gd name="T45" fmla="*/ 1200 h 2194"/>
                <a:gd name="T46" fmla="*/ 1309 w 1539"/>
                <a:gd name="T47" fmla="*/ 1250 h 2194"/>
                <a:gd name="T48" fmla="*/ 1286 w 1539"/>
                <a:gd name="T49" fmla="*/ 1298 h 2194"/>
                <a:gd name="T50" fmla="*/ 1241 w 1539"/>
                <a:gd name="T51" fmla="*/ 1362 h 2194"/>
                <a:gd name="T52" fmla="*/ 1241 w 1539"/>
                <a:gd name="T53" fmla="*/ 1411 h 2194"/>
                <a:gd name="T54" fmla="*/ 1172 w 1539"/>
                <a:gd name="T55" fmla="*/ 1459 h 2194"/>
                <a:gd name="T56" fmla="*/ 1172 w 1539"/>
                <a:gd name="T57" fmla="*/ 1508 h 2194"/>
                <a:gd name="T58" fmla="*/ 1150 w 1539"/>
                <a:gd name="T59" fmla="*/ 1556 h 2194"/>
                <a:gd name="T60" fmla="*/ 1082 w 1539"/>
                <a:gd name="T61" fmla="*/ 1590 h 2194"/>
                <a:gd name="T62" fmla="*/ 1061 w 1539"/>
                <a:gd name="T63" fmla="*/ 1638 h 2194"/>
                <a:gd name="T64" fmla="*/ 993 w 1539"/>
                <a:gd name="T65" fmla="*/ 1685 h 2194"/>
                <a:gd name="T66" fmla="*/ 970 w 1539"/>
                <a:gd name="T67" fmla="*/ 1735 h 2194"/>
                <a:gd name="T68" fmla="*/ 902 w 1539"/>
                <a:gd name="T69" fmla="*/ 1783 h 2194"/>
                <a:gd name="T70" fmla="*/ 881 w 1539"/>
                <a:gd name="T71" fmla="*/ 1832 h 2194"/>
                <a:gd name="T72" fmla="*/ 813 w 1539"/>
                <a:gd name="T73" fmla="*/ 1896 h 2194"/>
                <a:gd name="T74" fmla="*/ 745 w 1539"/>
                <a:gd name="T75" fmla="*/ 1961 h 2194"/>
                <a:gd name="T76" fmla="*/ 722 w 1539"/>
                <a:gd name="T77" fmla="*/ 2059 h 2194"/>
                <a:gd name="T78" fmla="*/ 677 w 1539"/>
                <a:gd name="T79" fmla="*/ 2107 h 2194"/>
                <a:gd name="T80" fmla="*/ 609 w 1539"/>
                <a:gd name="T81" fmla="*/ 2156 h 2194"/>
                <a:gd name="T82" fmla="*/ 587 w 1539"/>
                <a:gd name="T83" fmla="*/ 2205 h 2194"/>
                <a:gd name="T84" fmla="*/ 519 w 1539"/>
                <a:gd name="T85" fmla="*/ 2252 h 2194"/>
                <a:gd name="T86" fmla="*/ 473 w 1539"/>
                <a:gd name="T87" fmla="*/ 2301 h 2194"/>
                <a:gd name="T88" fmla="*/ 429 w 1539"/>
                <a:gd name="T89" fmla="*/ 2350 h 2194"/>
                <a:gd name="T90" fmla="*/ 362 w 1539"/>
                <a:gd name="T91" fmla="*/ 2383 h 2194"/>
                <a:gd name="T92" fmla="*/ 340 w 1539"/>
                <a:gd name="T93" fmla="*/ 2431 h 2194"/>
                <a:gd name="T94" fmla="*/ 271 w 1539"/>
                <a:gd name="T95" fmla="*/ 2447 h 2194"/>
                <a:gd name="T96" fmla="*/ 203 w 1539"/>
                <a:gd name="T97" fmla="*/ 2463 h 2194"/>
                <a:gd name="T98" fmla="*/ 157 w 1539"/>
                <a:gd name="T99" fmla="*/ 2512 h 2194"/>
                <a:gd name="T100" fmla="*/ 68 w 1539"/>
                <a:gd name="T101" fmla="*/ 2528 h 2194"/>
                <a:gd name="T102" fmla="*/ 0 w 1539"/>
                <a:gd name="T103" fmla="*/ 2528 h 21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9"/>
                <a:gd name="T157" fmla="*/ 0 h 2194"/>
                <a:gd name="T158" fmla="*/ 1539 w 1539"/>
                <a:gd name="T159" fmla="*/ 2194 h 21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9" h="2194">
                  <a:moveTo>
                    <a:pt x="1538" y="0"/>
                  </a:moveTo>
                  <a:lnTo>
                    <a:pt x="1498" y="44"/>
                  </a:lnTo>
                  <a:lnTo>
                    <a:pt x="1440" y="86"/>
                  </a:lnTo>
                  <a:lnTo>
                    <a:pt x="1440" y="128"/>
                  </a:lnTo>
                  <a:lnTo>
                    <a:pt x="1382" y="170"/>
                  </a:lnTo>
                  <a:lnTo>
                    <a:pt x="1363" y="212"/>
                  </a:lnTo>
                  <a:lnTo>
                    <a:pt x="1324" y="255"/>
                  </a:lnTo>
                  <a:lnTo>
                    <a:pt x="1306" y="297"/>
                  </a:lnTo>
                  <a:lnTo>
                    <a:pt x="1287" y="353"/>
                  </a:lnTo>
                  <a:lnTo>
                    <a:pt x="1267" y="395"/>
                  </a:lnTo>
                  <a:lnTo>
                    <a:pt x="1229" y="438"/>
                  </a:lnTo>
                  <a:lnTo>
                    <a:pt x="1209" y="494"/>
                  </a:lnTo>
                  <a:lnTo>
                    <a:pt x="1209" y="536"/>
                  </a:lnTo>
                  <a:lnTo>
                    <a:pt x="1190" y="592"/>
                  </a:lnTo>
                  <a:lnTo>
                    <a:pt x="1190" y="676"/>
                  </a:lnTo>
                  <a:lnTo>
                    <a:pt x="1190" y="718"/>
                  </a:lnTo>
                  <a:lnTo>
                    <a:pt x="1171" y="774"/>
                  </a:lnTo>
                  <a:lnTo>
                    <a:pt x="1152" y="816"/>
                  </a:lnTo>
                  <a:lnTo>
                    <a:pt x="1152" y="859"/>
                  </a:lnTo>
                  <a:lnTo>
                    <a:pt x="1152" y="901"/>
                  </a:lnTo>
                  <a:lnTo>
                    <a:pt x="1152" y="957"/>
                  </a:lnTo>
                  <a:lnTo>
                    <a:pt x="1132" y="999"/>
                  </a:lnTo>
                  <a:lnTo>
                    <a:pt x="1132" y="1041"/>
                  </a:lnTo>
                  <a:lnTo>
                    <a:pt x="1114" y="1084"/>
                  </a:lnTo>
                  <a:lnTo>
                    <a:pt x="1095" y="1126"/>
                  </a:lnTo>
                  <a:lnTo>
                    <a:pt x="1056" y="1182"/>
                  </a:lnTo>
                  <a:lnTo>
                    <a:pt x="1056" y="1224"/>
                  </a:lnTo>
                  <a:lnTo>
                    <a:pt x="998" y="1266"/>
                  </a:lnTo>
                  <a:lnTo>
                    <a:pt x="998" y="1308"/>
                  </a:lnTo>
                  <a:lnTo>
                    <a:pt x="979" y="1350"/>
                  </a:lnTo>
                  <a:lnTo>
                    <a:pt x="921" y="1379"/>
                  </a:lnTo>
                  <a:lnTo>
                    <a:pt x="903" y="1421"/>
                  </a:lnTo>
                  <a:lnTo>
                    <a:pt x="845" y="1462"/>
                  </a:lnTo>
                  <a:lnTo>
                    <a:pt x="826" y="1505"/>
                  </a:lnTo>
                  <a:lnTo>
                    <a:pt x="768" y="1547"/>
                  </a:lnTo>
                  <a:lnTo>
                    <a:pt x="750" y="1589"/>
                  </a:lnTo>
                  <a:lnTo>
                    <a:pt x="692" y="1645"/>
                  </a:lnTo>
                  <a:lnTo>
                    <a:pt x="634" y="1701"/>
                  </a:lnTo>
                  <a:lnTo>
                    <a:pt x="615" y="1786"/>
                  </a:lnTo>
                  <a:lnTo>
                    <a:pt x="576" y="1828"/>
                  </a:lnTo>
                  <a:lnTo>
                    <a:pt x="518" y="1870"/>
                  </a:lnTo>
                  <a:lnTo>
                    <a:pt x="500" y="1913"/>
                  </a:lnTo>
                  <a:lnTo>
                    <a:pt x="442" y="1954"/>
                  </a:lnTo>
                  <a:lnTo>
                    <a:pt x="403" y="1996"/>
                  </a:lnTo>
                  <a:lnTo>
                    <a:pt x="365" y="2039"/>
                  </a:lnTo>
                  <a:lnTo>
                    <a:pt x="308" y="2067"/>
                  </a:lnTo>
                  <a:lnTo>
                    <a:pt x="289" y="2109"/>
                  </a:lnTo>
                  <a:lnTo>
                    <a:pt x="231" y="2123"/>
                  </a:lnTo>
                  <a:lnTo>
                    <a:pt x="173" y="2137"/>
                  </a:lnTo>
                  <a:lnTo>
                    <a:pt x="134" y="2179"/>
                  </a:lnTo>
                  <a:lnTo>
                    <a:pt x="58" y="2193"/>
                  </a:lnTo>
                  <a:lnTo>
                    <a:pt x="0" y="2193"/>
                  </a:lnTo>
                </a:path>
              </a:pathLst>
            </a:custGeom>
            <a:noFill/>
            <a:ln w="1270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92195" name="Group 6"/>
          <p:cNvGrpSpPr>
            <a:grpSpLocks/>
          </p:cNvGrpSpPr>
          <p:nvPr/>
        </p:nvGrpSpPr>
        <p:grpSpPr bwMode="auto">
          <a:xfrm>
            <a:off x="2247853" y="3286563"/>
            <a:ext cx="2497317" cy="1407486"/>
            <a:chOff x="1344" y="1950"/>
            <a:chExt cx="2300" cy="1343"/>
          </a:xfrm>
        </p:grpSpPr>
        <p:sp>
          <p:nvSpPr>
            <p:cNvPr id="196615" name="Freeform 7"/>
            <p:cNvSpPr>
              <a:spLocks/>
            </p:cNvSpPr>
            <p:nvPr/>
          </p:nvSpPr>
          <p:spPr bwMode="auto">
            <a:xfrm>
              <a:off x="2960" y="2528"/>
              <a:ext cx="684" cy="765"/>
            </a:xfrm>
            <a:custGeom>
              <a:avLst/>
              <a:gdLst/>
              <a:ahLst/>
              <a:cxnLst>
                <a:cxn ang="0">
                  <a:pos x="132" y="58"/>
                </a:cxn>
                <a:cxn ang="0">
                  <a:pos x="198" y="39"/>
                </a:cxn>
                <a:cxn ang="0">
                  <a:pos x="264" y="39"/>
                </a:cxn>
                <a:cxn ang="0">
                  <a:pos x="352" y="58"/>
                </a:cxn>
                <a:cxn ang="0">
                  <a:pos x="419" y="39"/>
                </a:cxn>
                <a:cxn ang="0">
                  <a:pos x="496" y="0"/>
                </a:cxn>
                <a:cxn ang="0">
                  <a:pos x="573" y="29"/>
                </a:cxn>
                <a:cxn ang="0">
                  <a:pos x="617" y="69"/>
                </a:cxn>
                <a:cxn ang="0">
                  <a:pos x="683" y="117"/>
                </a:cxn>
                <a:cxn ang="0">
                  <a:pos x="683" y="176"/>
                </a:cxn>
                <a:cxn ang="0">
                  <a:pos x="671" y="245"/>
                </a:cxn>
                <a:cxn ang="0">
                  <a:pos x="638" y="313"/>
                </a:cxn>
                <a:cxn ang="0">
                  <a:pos x="584" y="362"/>
                </a:cxn>
                <a:cxn ang="0">
                  <a:pos x="540" y="421"/>
                </a:cxn>
                <a:cxn ang="0">
                  <a:pos x="517" y="480"/>
                </a:cxn>
                <a:cxn ang="0">
                  <a:pos x="506" y="549"/>
                </a:cxn>
                <a:cxn ang="0">
                  <a:pos x="473" y="617"/>
                </a:cxn>
                <a:cxn ang="0">
                  <a:pos x="463" y="686"/>
                </a:cxn>
                <a:cxn ang="0">
                  <a:pos x="419" y="725"/>
                </a:cxn>
                <a:cxn ang="0">
                  <a:pos x="352" y="744"/>
                </a:cxn>
                <a:cxn ang="0">
                  <a:pos x="286" y="754"/>
                </a:cxn>
                <a:cxn ang="0">
                  <a:pos x="220" y="705"/>
                </a:cxn>
                <a:cxn ang="0">
                  <a:pos x="187" y="656"/>
                </a:cxn>
                <a:cxn ang="0">
                  <a:pos x="187" y="597"/>
                </a:cxn>
                <a:cxn ang="0">
                  <a:pos x="187" y="538"/>
                </a:cxn>
                <a:cxn ang="0">
                  <a:pos x="154" y="470"/>
                </a:cxn>
                <a:cxn ang="0">
                  <a:pos x="154" y="401"/>
                </a:cxn>
                <a:cxn ang="0">
                  <a:pos x="132" y="333"/>
                </a:cxn>
                <a:cxn ang="0">
                  <a:pos x="77" y="294"/>
                </a:cxn>
                <a:cxn ang="0">
                  <a:pos x="33" y="235"/>
                </a:cxn>
                <a:cxn ang="0">
                  <a:pos x="0" y="195"/>
                </a:cxn>
                <a:cxn ang="0">
                  <a:pos x="33" y="127"/>
                </a:cxn>
                <a:cxn ang="0">
                  <a:pos x="99" y="88"/>
                </a:cxn>
              </a:cxnLst>
              <a:rect l="0" t="0" r="r" b="b"/>
              <a:pathLst>
                <a:path w="684" h="765">
                  <a:moveTo>
                    <a:pt x="99" y="88"/>
                  </a:moveTo>
                  <a:lnTo>
                    <a:pt x="132" y="58"/>
                  </a:lnTo>
                  <a:lnTo>
                    <a:pt x="165" y="49"/>
                  </a:lnTo>
                  <a:lnTo>
                    <a:pt x="198" y="39"/>
                  </a:lnTo>
                  <a:lnTo>
                    <a:pt x="231" y="39"/>
                  </a:lnTo>
                  <a:lnTo>
                    <a:pt x="264" y="39"/>
                  </a:lnTo>
                  <a:lnTo>
                    <a:pt x="298" y="49"/>
                  </a:lnTo>
                  <a:lnTo>
                    <a:pt x="352" y="58"/>
                  </a:lnTo>
                  <a:lnTo>
                    <a:pt x="385" y="49"/>
                  </a:lnTo>
                  <a:lnTo>
                    <a:pt x="419" y="39"/>
                  </a:lnTo>
                  <a:lnTo>
                    <a:pt x="452" y="19"/>
                  </a:lnTo>
                  <a:lnTo>
                    <a:pt x="496" y="0"/>
                  </a:lnTo>
                  <a:lnTo>
                    <a:pt x="529" y="0"/>
                  </a:lnTo>
                  <a:lnTo>
                    <a:pt x="573" y="29"/>
                  </a:lnTo>
                  <a:lnTo>
                    <a:pt x="584" y="58"/>
                  </a:lnTo>
                  <a:lnTo>
                    <a:pt x="617" y="69"/>
                  </a:lnTo>
                  <a:lnTo>
                    <a:pt x="650" y="97"/>
                  </a:lnTo>
                  <a:lnTo>
                    <a:pt x="683" y="117"/>
                  </a:lnTo>
                  <a:lnTo>
                    <a:pt x="683" y="147"/>
                  </a:lnTo>
                  <a:lnTo>
                    <a:pt x="683" y="176"/>
                  </a:lnTo>
                  <a:lnTo>
                    <a:pt x="671" y="206"/>
                  </a:lnTo>
                  <a:lnTo>
                    <a:pt x="671" y="245"/>
                  </a:lnTo>
                  <a:lnTo>
                    <a:pt x="661" y="274"/>
                  </a:lnTo>
                  <a:lnTo>
                    <a:pt x="638" y="313"/>
                  </a:lnTo>
                  <a:lnTo>
                    <a:pt x="617" y="343"/>
                  </a:lnTo>
                  <a:lnTo>
                    <a:pt x="584" y="362"/>
                  </a:lnTo>
                  <a:lnTo>
                    <a:pt x="561" y="392"/>
                  </a:lnTo>
                  <a:lnTo>
                    <a:pt x="540" y="421"/>
                  </a:lnTo>
                  <a:lnTo>
                    <a:pt x="529" y="451"/>
                  </a:lnTo>
                  <a:lnTo>
                    <a:pt x="517" y="480"/>
                  </a:lnTo>
                  <a:lnTo>
                    <a:pt x="506" y="519"/>
                  </a:lnTo>
                  <a:lnTo>
                    <a:pt x="506" y="549"/>
                  </a:lnTo>
                  <a:lnTo>
                    <a:pt x="484" y="588"/>
                  </a:lnTo>
                  <a:lnTo>
                    <a:pt x="473" y="617"/>
                  </a:lnTo>
                  <a:lnTo>
                    <a:pt x="463" y="656"/>
                  </a:lnTo>
                  <a:lnTo>
                    <a:pt x="463" y="686"/>
                  </a:lnTo>
                  <a:lnTo>
                    <a:pt x="452" y="725"/>
                  </a:lnTo>
                  <a:lnTo>
                    <a:pt x="419" y="725"/>
                  </a:lnTo>
                  <a:lnTo>
                    <a:pt x="385" y="735"/>
                  </a:lnTo>
                  <a:lnTo>
                    <a:pt x="352" y="744"/>
                  </a:lnTo>
                  <a:lnTo>
                    <a:pt x="319" y="764"/>
                  </a:lnTo>
                  <a:lnTo>
                    <a:pt x="286" y="754"/>
                  </a:lnTo>
                  <a:lnTo>
                    <a:pt x="253" y="735"/>
                  </a:lnTo>
                  <a:lnTo>
                    <a:pt x="220" y="705"/>
                  </a:lnTo>
                  <a:lnTo>
                    <a:pt x="187" y="686"/>
                  </a:lnTo>
                  <a:lnTo>
                    <a:pt x="187" y="656"/>
                  </a:lnTo>
                  <a:lnTo>
                    <a:pt x="187" y="627"/>
                  </a:lnTo>
                  <a:lnTo>
                    <a:pt x="187" y="597"/>
                  </a:lnTo>
                  <a:lnTo>
                    <a:pt x="187" y="568"/>
                  </a:lnTo>
                  <a:lnTo>
                    <a:pt x="187" y="538"/>
                  </a:lnTo>
                  <a:lnTo>
                    <a:pt x="176" y="509"/>
                  </a:lnTo>
                  <a:lnTo>
                    <a:pt x="154" y="470"/>
                  </a:lnTo>
                  <a:lnTo>
                    <a:pt x="154" y="440"/>
                  </a:lnTo>
                  <a:lnTo>
                    <a:pt x="154" y="401"/>
                  </a:lnTo>
                  <a:lnTo>
                    <a:pt x="143" y="372"/>
                  </a:lnTo>
                  <a:lnTo>
                    <a:pt x="132" y="333"/>
                  </a:lnTo>
                  <a:lnTo>
                    <a:pt x="110" y="303"/>
                  </a:lnTo>
                  <a:lnTo>
                    <a:pt x="77" y="294"/>
                  </a:lnTo>
                  <a:lnTo>
                    <a:pt x="55" y="264"/>
                  </a:lnTo>
                  <a:lnTo>
                    <a:pt x="33" y="235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11" y="166"/>
                  </a:lnTo>
                  <a:lnTo>
                    <a:pt x="33" y="127"/>
                  </a:lnTo>
                  <a:lnTo>
                    <a:pt x="66" y="108"/>
                  </a:lnTo>
                  <a:lnTo>
                    <a:pt x="99" y="88"/>
                  </a:lnTo>
                </a:path>
              </a:pathLst>
            </a:custGeom>
            <a:gradFill rotWithShape="0">
              <a:gsLst>
                <a:gs pos="0">
                  <a:srgbClr val="0051A2"/>
                </a:gs>
                <a:gs pos="100000">
                  <a:srgbClr val="0051A2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33339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6616" name="Freeform 8"/>
            <p:cNvSpPr>
              <a:spLocks/>
            </p:cNvSpPr>
            <p:nvPr/>
          </p:nvSpPr>
          <p:spPr bwMode="auto">
            <a:xfrm>
              <a:off x="1344" y="1950"/>
              <a:ext cx="2063" cy="991"/>
            </a:xfrm>
            <a:custGeom>
              <a:avLst/>
              <a:gdLst/>
              <a:ahLst/>
              <a:cxnLst>
                <a:cxn ang="0">
                  <a:pos x="1156" y="12"/>
                </a:cxn>
                <a:cxn ang="0">
                  <a:pos x="1077" y="38"/>
                </a:cxn>
                <a:cxn ang="0">
                  <a:pos x="998" y="89"/>
                </a:cxn>
                <a:cxn ang="0">
                  <a:pos x="946" y="127"/>
                </a:cxn>
                <a:cxn ang="0">
                  <a:pos x="867" y="190"/>
                </a:cxn>
                <a:cxn ang="0">
                  <a:pos x="735" y="204"/>
                </a:cxn>
                <a:cxn ang="0">
                  <a:pos x="644" y="178"/>
                </a:cxn>
                <a:cxn ang="0">
                  <a:pos x="552" y="178"/>
                </a:cxn>
                <a:cxn ang="0">
                  <a:pos x="447" y="165"/>
                </a:cxn>
                <a:cxn ang="0">
                  <a:pos x="368" y="165"/>
                </a:cxn>
                <a:cxn ang="0">
                  <a:pos x="315" y="242"/>
                </a:cxn>
                <a:cxn ang="0">
                  <a:pos x="223" y="279"/>
                </a:cxn>
                <a:cxn ang="0">
                  <a:pos x="131" y="305"/>
                </a:cxn>
                <a:cxn ang="0">
                  <a:pos x="40" y="355"/>
                </a:cxn>
                <a:cxn ang="0">
                  <a:pos x="14" y="394"/>
                </a:cxn>
                <a:cxn ang="0">
                  <a:pos x="79" y="470"/>
                </a:cxn>
                <a:cxn ang="0">
                  <a:pos x="131" y="546"/>
                </a:cxn>
                <a:cxn ang="0">
                  <a:pos x="211" y="610"/>
                </a:cxn>
                <a:cxn ang="0">
                  <a:pos x="290" y="610"/>
                </a:cxn>
                <a:cxn ang="0">
                  <a:pos x="382" y="635"/>
                </a:cxn>
                <a:cxn ang="0">
                  <a:pos x="473" y="622"/>
                </a:cxn>
                <a:cxn ang="0">
                  <a:pos x="526" y="699"/>
                </a:cxn>
                <a:cxn ang="0">
                  <a:pos x="565" y="737"/>
                </a:cxn>
                <a:cxn ang="0">
                  <a:pos x="657" y="737"/>
                </a:cxn>
                <a:cxn ang="0">
                  <a:pos x="749" y="711"/>
                </a:cxn>
                <a:cxn ang="0">
                  <a:pos x="841" y="711"/>
                </a:cxn>
                <a:cxn ang="0">
                  <a:pos x="894" y="762"/>
                </a:cxn>
                <a:cxn ang="0">
                  <a:pos x="973" y="812"/>
                </a:cxn>
                <a:cxn ang="0">
                  <a:pos x="1051" y="876"/>
                </a:cxn>
                <a:cxn ang="0">
                  <a:pos x="1117" y="927"/>
                </a:cxn>
                <a:cxn ang="0">
                  <a:pos x="1209" y="965"/>
                </a:cxn>
                <a:cxn ang="0">
                  <a:pos x="1301" y="990"/>
                </a:cxn>
                <a:cxn ang="0">
                  <a:pos x="1393" y="965"/>
                </a:cxn>
                <a:cxn ang="0">
                  <a:pos x="1445" y="889"/>
                </a:cxn>
                <a:cxn ang="0">
                  <a:pos x="1524" y="876"/>
                </a:cxn>
                <a:cxn ang="0">
                  <a:pos x="1602" y="812"/>
                </a:cxn>
                <a:cxn ang="0">
                  <a:pos x="1681" y="775"/>
                </a:cxn>
                <a:cxn ang="0">
                  <a:pos x="1734" y="723"/>
                </a:cxn>
                <a:cxn ang="0">
                  <a:pos x="1813" y="686"/>
                </a:cxn>
                <a:cxn ang="0">
                  <a:pos x="1839" y="610"/>
                </a:cxn>
                <a:cxn ang="0">
                  <a:pos x="1892" y="559"/>
                </a:cxn>
                <a:cxn ang="0">
                  <a:pos x="1984" y="508"/>
                </a:cxn>
                <a:cxn ang="0">
                  <a:pos x="2062" y="444"/>
                </a:cxn>
                <a:cxn ang="0">
                  <a:pos x="1970" y="419"/>
                </a:cxn>
                <a:cxn ang="0">
                  <a:pos x="1905" y="381"/>
                </a:cxn>
                <a:cxn ang="0">
                  <a:pos x="1852" y="317"/>
                </a:cxn>
                <a:cxn ang="0">
                  <a:pos x="1773" y="279"/>
                </a:cxn>
                <a:cxn ang="0">
                  <a:pos x="1694" y="279"/>
                </a:cxn>
                <a:cxn ang="0">
                  <a:pos x="1602" y="331"/>
                </a:cxn>
                <a:cxn ang="0">
                  <a:pos x="1510" y="355"/>
                </a:cxn>
                <a:cxn ang="0">
                  <a:pos x="1418" y="343"/>
                </a:cxn>
                <a:cxn ang="0">
                  <a:pos x="1366" y="267"/>
                </a:cxn>
                <a:cxn ang="0">
                  <a:pos x="1366" y="190"/>
                </a:cxn>
                <a:cxn ang="0">
                  <a:pos x="1327" y="101"/>
                </a:cxn>
                <a:cxn ang="0">
                  <a:pos x="1261" y="38"/>
                </a:cxn>
                <a:cxn ang="0">
                  <a:pos x="1182" y="0"/>
                </a:cxn>
                <a:cxn ang="0">
                  <a:pos x="1200" y="45"/>
                </a:cxn>
              </a:cxnLst>
              <a:rect l="0" t="0" r="r" b="b"/>
              <a:pathLst>
                <a:path w="2063" h="991">
                  <a:moveTo>
                    <a:pt x="1200" y="45"/>
                  </a:moveTo>
                  <a:lnTo>
                    <a:pt x="1156" y="12"/>
                  </a:lnTo>
                  <a:lnTo>
                    <a:pt x="1117" y="12"/>
                  </a:lnTo>
                  <a:lnTo>
                    <a:pt x="1077" y="38"/>
                  </a:lnTo>
                  <a:lnTo>
                    <a:pt x="1038" y="64"/>
                  </a:lnTo>
                  <a:lnTo>
                    <a:pt x="998" y="89"/>
                  </a:lnTo>
                  <a:lnTo>
                    <a:pt x="985" y="127"/>
                  </a:lnTo>
                  <a:lnTo>
                    <a:pt x="946" y="127"/>
                  </a:lnTo>
                  <a:lnTo>
                    <a:pt x="906" y="153"/>
                  </a:lnTo>
                  <a:lnTo>
                    <a:pt x="867" y="190"/>
                  </a:lnTo>
                  <a:lnTo>
                    <a:pt x="827" y="204"/>
                  </a:lnTo>
                  <a:lnTo>
                    <a:pt x="735" y="204"/>
                  </a:lnTo>
                  <a:lnTo>
                    <a:pt x="683" y="190"/>
                  </a:lnTo>
                  <a:lnTo>
                    <a:pt x="644" y="178"/>
                  </a:lnTo>
                  <a:lnTo>
                    <a:pt x="591" y="178"/>
                  </a:lnTo>
                  <a:lnTo>
                    <a:pt x="552" y="178"/>
                  </a:lnTo>
                  <a:lnTo>
                    <a:pt x="486" y="165"/>
                  </a:lnTo>
                  <a:lnTo>
                    <a:pt x="447" y="165"/>
                  </a:lnTo>
                  <a:lnTo>
                    <a:pt x="407" y="153"/>
                  </a:lnTo>
                  <a:lnTo>
                    <a:pt x="368" y="165"/>
                  </a:lnTo>
                  <a:lnTo>
                    <a:pt x="342" y="204"/>
                  </a:lnTo>
                  <a:lnTo>
                    <a:pt x="315" y="242"/>
                  </a:lnTo>
                  <a:lnTo>
                    <a:pt x="276" y="267"/>
                  </a:lnTo>
                  <a:lnTo>
                    <a:pt x="223" y="279"/>
                  </a:lnTo>
                  <a:lnTo>
                    <a:pt x="184" y="305"/>
                  </a:lnTo>
                  <a:lnTo>
                    <a:pt x="131" y="305"/>
                  </a:lnTo>
                  <a:lnTo>
                    <a:pt x="92" y="317"/>
                  </a:lnTo>
                  <a:lnTo>
                    <a:pt x="40" y="355"/>
                  </a:lnTo>
                  <a:lnTo>
                    <a:pt x="0" y="355"/>
                  </a:lnTo>
                  <a:lnTo>
                    <a:pt x="14" y="394"/>
                  </a:lnTo>
                  <a:lnTo>
                    <a:pt x="53" y="419"/>
                  </a:lnTo>
                  <a:lnTo>
                    <a:pt x="79" y="470"/>
                  </a:lnTo>
                  <a:lnTo>
                    <a:pt x="92" y="508"/>
                  </a:lnTo>
                  <a:lnTo>
                    <a:pt x="131" y="546"/>
                  </a:lnTo>
                  <a:lnTo>
                    <a:pt x="171" y="584"/>
                  </a:lnTo>
                  <a:lnTo>
                    <a:pt x="211" y="610"/>
                  </a:lnTo>
                  <a:lnTo>
                    <a:pt x="250" y="610"/>
                  </a:lnTo>
                  <a:lnTo>
                    <a:pt x="290" y="610"/>
                  </a:lnTo>
                  <a:lnTo>
                    <a:pt x="329" y="622"/>
                  </a:lnTo>
                  <a:lnTo>
                    <a:pt x="382" y="635"/>
                  </a:lnTo>
                  <a:lnTo>
                    <a:pt x="421" y="635"/>
                  </a:lnTo>
                  <a:lnTo>
                    <a:pt x="473" y="622"/>
                  </a:lnTo>
                  <a:lnTo>
                    <a:pt x="499" y="660"/>
                  </a:lnTo>
                  <a:lnTo>
                    <a:pt x="526" y="699"/>
                  </a:lnTo>
                  <a:lnTo>
                    <a:pt x="526" y="737"/>
                  </a:lnTo>
                  <a:lnTo>
                    <a:pt x="565" y="737"/>
                  </a:lnTo>
                  <a:lnTo>
                    <a:pt x="605" y="737"/>
                  </a:lnTo>
                  <a:lnTo>
                    <a:pt x="657" y="737"/>
                  </a:lnTo>
                  <a:lnTo>
                    <a:pt x="697" y="723"/>
                  </a:lnTo>
                  <a:lnTo>
                    <a:pt x="749" y="711"/>
                  </a:lnTo>
                  <a:lnTo>
                    <a:pt x="789" y="711"/>
                  </a:lnTo>
                  <a:lnTo>
                    <a:pt x="841" y="711"/>
                  </a:lnTo>
                  <a:lnTo>
                    <a:pt x="854" y="749"/>
                  </a:lnTo>
                  <a:lnTo>
                    <a:pt x="894" y="762"/>
                  </a:lnTo>
                  <a:lnTo>
                    <a:pt x="933" y="787"/>
                  </a:lnTo>
                  <a:lnTo>
                    <a:pt x="973" y="812"/>
                  </a:lnTo>
                  <a:lnTo>
                    <a:pt x="1011" y="850"/>
                  </a:lnTo>
                  <a:lnTo>
                    <a:pt x="1051" y="876"/>
                  </a:lnTo>
                  <a:lnTo>
                    <a:pt x="1077" y="914"/>
                  </a:lnTo>
                  <a:lnTo>
                    <a:pt x="1117" y="927"/>
                  </a:lnTo>
                  <a:lnTo>
                    <a:pt x="1156" y="953"/>
                  </a:lnTo>
                  <a:lnTo>
                    <a:pt x="1209" y="965"/>
                  </a:lnTo>
                  <a:lnTo>
                    <a:pt x="1248" y="978"/>
                  </a:lnTo>
                  <a:lnTo>
                    <a:pt x="1301" y="990"/>
                  </a:lnTo>
                  <a:lnTo>
                    <a:pt x="1340" y="965"/>
                  </a:lnTo>
                  <a:lnTo>
                    <a:pt x="1393" y="965"/>
                  </a:lnTo>
                  <a:lnTo>
                    <a:pt x="1432" y="939"/>
                  </a:lnTo>
                  <a:lnTo>
                    <a:pt x="1445" y="889"/>
                  </a:lnTo>
                  <a:lnTo>
                    <a:pt x="1485" y="864"/>
                  </a:lnTo>
                  <a:lnTo>
                    <a:pt x="1524" y="876"/>
                  </a:lnTo>
                  <a:lnTo>
                    <a:pt x="1563" y="838"/>
                  </a:lnTo>
                  <a:lnTo>
                    <a:pt x="1602" y="812"/>
                  </a:lnTo>
                  <a:lnTo>
                    <a:pt x="1642" y="787"/>
                  </a:lnTo>
                  <a:lnTo>
                    <a:pt x="1681" y="775"/>
                  </a:lnTo>
                  <a:lnTo>
                    <a:pt x="1721" y="762"/>
                  </a:lnTo>
                  <a:lnTo>
                    <a:pt x="1734" y="723"/>
                  </a:lnTo>
                  <a:lnTo>
                    <a:pt x="1773" y="686"/>
                  </a:lnTo>
                  <a:lnTo>
                    <a:pt x="1813" y="686"/>
                  </a:lnTo>
                  <a:lnTo>
                    <a:pt x="1839" y="648"/>
                  </a:lnTo>
                  <a:lnTo>
                    <a:pt x="1839" y="610"/>
                  </a:lnTo>
                  <a:lnTo>
                    <a:pt x="1852" y="571"/>
                  </a:lnTo>
                  <a:lnTo>
                    <a:pt x="1892" y="559"/>
                  </a:lnTo>
                  <a:lnTo>
                    <a:pt x="1944" y="533"/>
                  </a:lnTo>
                  <a:lnTo>
                    <a:pt x="1984" y="508"/>
                  </a:lnTo>
                  <a:lnTo>
                    <a:pt x="2036" y="483"/>
                  </a:lnTo>
                  <a:lnTo>
                    <a:pt x="2062" y="444"/>
                  </a:lnTo>
                  <a:lnTo>
                    <a:pt x="2022" y="419"/>
                  </a:lnTo>
                  <a:lnTo>
                    <a:pt x="1970" y="419"/>
                  </a:lnTo>
                  <a:lnTo>
                    <a:pt x="1931" y="419"/>
                  </a:lnTo>
                  <a:lnTo>
                    <a:pt x="1905" y="381"/>
                  </a:lnTo>
                  <a:lnTo>
                    <a:pt x="1865" y="355"/>
                  </a:lnTo>
                  <a:lnTo>
                    <a:pt x="1852" y="317"/>
                  </a:lnTo>
                  <a:lnTo>
                    <a:pt x="1813" y="292"/>
                  </a:lnTo>
                  <a:lnTo>
                    <a:pt x="1773" y="279"/>
                  </a:lnTo>
                  <a:lnTo>
                    <a:pt x="1734" y="267"/>
                  </a:lnTo>
                  <a:lnTo>
                    <a:pt x="1694" y="279"/>
                  </a:lnTo>
                  <a:lnTo>
                    <a:pt x="1655" y="305"/>
                  </a:lnTo>
                  <a:lnTo>
                    <a:pt x="1602" y="331"/>
                  </a:lnTo>
                  <a:lnTo>
                    <a:pt x="1563" y="331"/>
                  </a:lnTo>
                  <a:lnTo>
                    <a:pt x="1510" y="355"/>
                  </a:lnTo>
                  <a:lnTo>
                    <a:pt x="1471" y="368"/>
                  </a:lnTo>
                  <a:lnTo>
                    <a:pt x="1418" y="343"/>
                  </a:lnTo>
                  <a:lnTo>
                    <a:pt x="1379" y="305"/>
                  </a:lnTo>
                  <a:lnTo>
                    <a:pt x="1366" y="267"/>
                  </a:lnTo>
                  <a:lnTo>
                    <a:pt x="1366" y="228"/>
                  </a:lnTo>
                  <a:lnTo>
                    <a:pt x="1366" y="190"/>
                  </a:lnTo>
                  <a:lnTo>
                    <a:pt x="1353" y="140"/>
                  </a:lnTo>
                  <a:lnTo>
                    <a:pt x="1327" y="101"/>
                  </a:lnTo>
                  <a:lnTo>
                    <a:pt x="1301" y="51"/>
                  </a:lnTo>
                  <a:lnTo>
                    <a:pt x="1261" y="38"/>
                  </a:lnTo>
                  <a:lnTo>
                    <a:pt x="1222" y="12"/>
                  </a:lnTo>
                  <a:lnTo>
                    <a:pt x="1182" y="0"/>
                  </a:lnTo>
                  <a:lnTo>
                    <a:pt x="1143" y="0"/>
                  </a:lnTo>
                  <a:lnTo>
                    <a:pt x="1200" y="45"/>
                  </a:lnTo>
                </a:path>
              </a:pathLst>
            </a:custGeom>
            <a:gradFill rotWithShape="0">
              <a:gsLst>
                <a:gs pos="0">
                  <a:srgbClr val="0051A2"/>
                </a:gs>
                <a:gs pos="100000">
                  <a:srgbClr val="0051A2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33339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392196" name="Rectangle 9"/>
          <p:cNvSpPr>
            <a:spLocks noChangeArrowheads="1"/>
          </p:cNvSpPr>
          <p:nvPr/>
        </p:nvSpPr>
        <p:spPr bwMode="auto">
          <a:xfrm>
            <a:off x="4712211" y="4182046"/>
            <a:ext cx="878212" cy="35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kumimoji="0" lang="en-US" altLang="zh-TW" sz="2800" b="1" dirty="0">
                <a:solidFill>
                  <a:schemeClr val="tx2"/>
                </a:solidFill>
                <a:latin typeface="Times New Roman" pitchFamily="18" charset="0"/>
                <a:ea typeface="新細明體" charset="-120"/>
              </a:rPr>
              <a:t>632 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新細明體" charset="-120"/>
              </a:rPr>
              <a:t>ha.</a:t>
            </a:r>
            <a:endParaRPr kumimoji="0" lang="zh-TW" altLang="en-US" sz="2800" b="1" dirty="0">
              <a:solidFill>
                <a:schemeClr val="tx2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392197" name="Rectangle 10"/>
          <p:cNvSpPr>
            <a:spLocks noChangeArrowheads="1"/>
          </p:cNvSpPr>
          <p:nvPr/>
        </p:nvSpPr>
        <p:spPr bwMode="auto">
          <a:xfrm>
            <a:off x="2957960" y="3695531"/>
            <a:ext cx="612386" cy="30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>
                <a:solidFill>
                  <a:srgbClr val="FFCC99"/>
                </a:solidFill>
                <a:latin typeface="Times New Roman" pitchFamily="18" charset="0"/>
                <a:ea typeface="細明體" pitchFamily="49" charset="-120"/>
              </a:rPr>
              <a:t>HSIP</a:t>
            </a:r>
          </a:p>
        </p:txBody>
      </p:sp>
      <p:sp>
        <p:nvSpPr>
          <p:cNvPr id="392210" name="Rectangle 12"/>
          <p:cNvSpPr>
            <a:spLocks noChangeArrowheads="1"/>
          </p:cNvSpPr>
          <p:nvPr/>
        </p:nvSpPr>
        <p:spPr bwMode="auto">
          <a:xfrm>
            <a:off x="1153377" y="3082610"/>
            <a:ext cx="578726" cy="30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>
                <a:solidFill>
                  <a:srgbClr val="996633"/>
                </a:solidFill>
                <a:latin typeface="Times New Roman" pitchFamily="18" charset="0"/>
                <a:ea typeface="細明體" pitchFamily="49" charset="-120"/>
              </a:rPr>
              <a:t>ITRI</a:t>
            </a:r>
          </a:p>
        </p:txBody>
      </p:sp>
      <p:sp>
        <p:nvSpPr>
          <p:cNvPr id="196621" name="Freeform 13"/>
          <p:cNvSpPr>
            <a:spLocks/>
          </p:cNvSpPr>
          <p:nvPr/>
        </p:nvSpPr>
        <p:spPr bwMode="auto">
          <a:xfrm>
            <a:off x="1570320" y="2871222"/>
            <a:ext cx="180241" cy="146591"/>
          </a:xfrm>
          <a:custGeom>
            <a:avLst/>
            <a:gdLst/>
            <a:ahLst/>
            <a:cxnLst>
              <a:cxn ang="0">
                <a:pos x="143" y="59"/>
              </a:cxn>
              <a:cxn ang="0">
                <a:pos x="132" y="29"/>
              </a:cxn>
              <a:cxn ang="0">
                <a:pos x="77" y="10"/>
              </a:cxn>
              <a:cxn ang="0">
                <a:pos x="33" y="0"/>
              </a:cxn>
              <a:cxn ang="0">
                <a:pos x="11" y="39"/>
              </a:cxn>
              <a:cxn ang="0">
                <a:pos x="0" y="69"/>
              </a:cxn>
              <a:cxn ang="0">
                <a:pos x="22" y="98"/>
              </a:cxn>
              <a:cxn ang="0">
                <a:pos x="66" y="127"/>
              </a:cxn>
              <a:cxn ang="0">
                <a:pos x="99" y="137"/>
              </a:cxn>
              <a:cxn ang="0">
                <a:pos x="132" y="108"/>
              </a:cxn>
              <a:cxn ang="0">
                <a:pos x="165" y="88"/>
              </a:cxn>
              <a:cxn ang="0">
                <a:pos x="154" y="59"/>
              </a:cxn>
              <a:cxn ang="0">
                <a:pos x="143" y="59"/>
              </a:cxn>
            </a:cxnLst>
            <a:rect l="0" t="0" r="r" b="b"/>
            <a:pathLst>
              <a:path w="166" h="138">
                <a:moveTo>
                  <a:pt x="143" y="59"/>
                </a:moveTo>
                <a:lnTo>
                  <a:pt x="132" y="29"/>
                </a:lnTo>
                <a:lnTo>
                  <a:pt x="77" y="10"/>
                </a:lnTo>
                <a:lnTo>
                  <a:pt x="33" y="0"/>
                </a:lnTo>
                <a:lnTo>
                  <a:pt x="11" y="39"/>
                </a:lnTo>
                <a:lnTo>
                  <a:pt x="0" y="69"/>
                </a:lnTo>
                <a:lnTo>
                  <a:pt x="22" y="98"/>
                </a:lnTo>
                <a:lnTo>
                  <a:pt x="66" y="127"/>
                </a:lnTo>
                <a:lnTo>
                  <a:pt x="99" y="137"/>
                </a:lnTo>
                <a:lnTo>
                  <a:pt x="132" y="108"/>
                </a:lnTo>
                <a:lnTo>
                  <a:pt x="165" y="88"/>
                </a:lnTo>
                <a:lnTo>
                  <a:pt x="154" y="59"/>
                </a:lnTo>
                <a:lnTo>
                  <a:pt x="143" y="59"/>
                </a:lnTo>
              </a:path>
            </a:pathLst>
          </a:custGeom>
          <a:solidFill>
            <a:srgbClr val="996633"/>
          </a:solidFill>
          <a:ln w="12700" cap="rnd" cmpd="sng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96622" name="Freeform 14"/>
          <p:cNvSpPr>
            <a:spLocks/>
          </p:cNvSpPr>
          <p:nvPr/>
        </p:nvSpPr>
        <p:spPr bwMode="auto">
          <a:xfrm>
            <a:off x="5446590" y="3816628"/>
            <a:ext cx="393056" cy="340984"/>
          </a:xfrm>
          <a:custGeom>
            <a:avLst/>
            <a:gdLst/>
            <a:ahLst/>
            <a:cxnLst>
              <a:cxn ang="0">
                <a:pos x="206" y="82"/>
              </a:cxn>
              <a:cxn ang="0">
                <a:pos x="175" y="76"/>
              </a:cxn>
              <a:cxn ang="0">
                <a:pos x="146" y="68"/>
              </a:cxn>
              <a:cxn ang="0">
                <a:pos x="115" y="60"/>
              </a:cxn>
              <a:cxn ang="0">
                <a:pos x="89" y="26"/>
              </a:cxn>
              <a:cxn ang="0">
                <a:pos x="60" y="8"/>
              </a:cxn>
              <a:cxn ang="0">
                <a:pos x="30" y="0"/>
              </a:cxn>
              <a:cxn ang="0">
                <a:pos x="6" y="35"/>
              </a:cxn>
              <a:cxn ang="0">
                <a:pos x="0" y="77"/>
              </a:cxn>
              <a:cxn ang="0">
                <a:pos x="26" y="109"/>
              </a:cxn>
              <a:cxn ang="0">
                <a:pos x="52" y="157"/>
              </a:cxn>
              <a:cxn ang="0">
                <a:pos x="66" y="201"/>
              </a:cxn>
              <a:cxn ang="0">
                <a:pos x="92" y="236"/>
              </a:cxn>
              <a:cxn ang="0">
                <a:pos x="97" y="279"/>
              </a:cxn>
              <a:cxn ang="0">
                <a:pos x="124" y="313"/>
              </a:cxn>
              <a:cxn ang="0">
                <a:pos x="154" y="320"/>
              </a:cxn>
              <a:cxn ang="0">
                <a:pos x="185" y="314"/>
              </a:cxn>
              <a:cxn ang="0">
                <a:pos x="218" y="308"/>
              </a:cxn>
              <a:cxn ang="0">
                <a:pos x="251" y="288"/>
              </a:cxn>
              <a:cxn ang="0">
                <a:pos x="276" y="252"/>
              </a:cxn>
              <a:cxn ang="0">
                <a:pos x="313" y="219"/>
              </a:cxn>
              <a:cxn ang="0">
                <a:pos x="355" y="118"/>
              </a:cxn>
              <a:cxn ang="0">
                <a:pos x="361" y="78"/>
              </a:cxn>
              <a:cxn ang="0">
                <a:pos x="330" y="83"/>
              </a:cxn>
              <a:cxn ang="0">
                <a:pos x="314" y="123"/>
              </a:cxn>
              <a:cxn ang="0">
                <a:pos x="284" y="115"/>
              </a:cxn>
              <a:cxn ang="0">
                <a:pos x="255" y="108"/>
              </a:cxn>
              <a:cxn ang="0">
                <a:pos x="206" y="82"/>
              </a:cxn>
            </a:cxnLst>
            <a:rect l="0" t="0" r="r" b="b"/>
            <a:pathLst>
              <a:path w="362" h="321">
                <a:moveTo>
                  <a:pt x="206" y="82"/>
                </a:moveTo>
                <a:lnTo>
                  <a:pt x="175" y="76"/>
                </a:lnTo>
                <a:lnTo>
                  <a:pt x="146" y="68"/>
                </a:lnTo>
                <a:lnTo>
                  <a:pt x="115" y="60"/>
                </a:lnTo>
                <a:lnTo>
                  <a:pt x="89" y="26"/>
                </a:lnTo>
                <a:lnTo>
                  <a:pt x="60" y="8"/>
                </a:lnTo>
                <a:lnTo>
                  <a:pt x="30" y="0"/>
                </a:lnTo>
                <a:lnTo>
                  <a:pt x="6" y="35"/>
                </a:lnTo>
                <a:lnTo>
                  <a:pt x="0" y="77"/>
                </a:lnTo>
                <a:lnTo>
                  <a:pt x="26" y="109"/>
                </a:lnTo>
                <a:lnTo>
                  <a:pt x="52" y="157"/>
                </a:lnTo>
                <a:lnTo>
                  <a:pt x="66" y="201"/>
                </a:lnTo>
                <a:lnTo>
                  <a:pt x="92" y="236"/>
                </a:lnTo>
                <a:lnTo>
                  <a:pt x="97" y="279"/>
                </a:lnTo>
                <a:lnTo>
                  <a:pt x="124" y="313"/>
                </a:lnTo>
                <a:lnTo>
                  <a:pt x="154" y="320"/>
                </a:lnTo>
                <a:lnTo>
                  <a:pt x="185" y="314"/>
                </a:lnTo>
                <a:lnTo>
                  <a:pt x="218" y="308"/>
                </a:lnTo>
                <a:lnTo>
                  <a:pt x="251" y="288"/>
                </a:lnTo>
                <a:lnTo>
                  <a:pt x="276" y="252"/>
                </a:lnTo>
                <a:lnTo>
                  <a:pt x="313" y="219"/>
                </a:lnTo>
                <a:lnTo>
                  <a:pt x="355" y="118"/>
                </a:lnTo>
                <a:lnTo>
                  <a:pt x="361" y="78"/>
                </a:lnTo>
                <a:lnTo>
                  <a:pt x="330" y="83"/>
                </a:lnTo>
                <a:lnTo>
                  <a:pt x="314" y="123"/>
                </a:lnTo>
                <a:lnTo>
                  <a:pt x="284" y="115"/>
                </a:lnTo>
                <a:lnTo>
                  <a:pt x="255" y="108"/>
                </a:lnTo>
                <a:lnTo>
                  <a:pt x="206" y="82"/>
                </a:lnTo>
              </a:path>
            </a:pathLst>
          </a:custGeom>
          <a:solidFill>
            <a:srgbClr val="996633"/>
          </a:solidFill>
          <a:ln w="12700" cap="rnd" cmpd="sng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92213" name="Rectangle 15"/>
          <p:cNvSpPr>
            <a:spLocks noChangeArrowheads="1"/>
          </p:cNvSpPr>
          <p:nvPr/>
        </p:nvSpPr>
        <p:spPr bwMode="auto">
          <a:xfrm>
            <a:off x="4694361" y="2705511"/>
            <a:ext cx="1749847" cy="331423"/>
          </a:xfrm>
          <a:prstGeom prst="rect">
            <a:avLst/>
          </a:prstGeom>
          <a:solidFill>
            <a:srgbClr val="996633"/>
          </a:solidFill>
          <a:ln w="5715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2400" b="1">
                <a:solidFill>
                  <a:srgbClr val="FFCC99"/>
                </a:solidFill>
                <a:latin typeface="Times New Roman" pitchFamily="18" charset="0"/>
                <a:ea typeface="細明體" pitchFamily="49" charset="-120"/>
              </a:rPr>
              <a:t>ITRI</a:t>
            </a:r>
            <a:endParaRPr kumimoji="0" lang="en-US" altLang="zh-TW" sz="2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392214" name="Line 16"/>
          <p:cNvSpPr>
            <a:spLocks noChangeShapeType="1"/>
          </p:cNvSpPr>
          <p:nvPr/>
        </p:nvSpPr>
        <p:spPr bwMode="auto">
          <a:xfrm flipH="1" flipV="1">
            <a:off x="5519270" y="3036934"/>
            <a:ext cx="142307" cy="861488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6626" name="Freeform 18"/>
          <p:cNvSpPr>
            <a:spLocks/>
          </p:cNvSpPr>
          <p:nvPr/>
        </p:nvSpPr>
        <p:spPr bwMode="auto">
          <a:xfrm>
            <a:off x="2260883" y="3120851"/>
            <a:ext cx="427801" cy="400470"/>
          </a:xfrm>
          <a:custGeom>
            <a:avLst/>
            <a:gdLst/>
            <a:ahLst/>
            <a:cxnLst>
              <a:cxn ang="0">
                <a:pos x="393" y="185"/>
              </a:cxn>
              <a:cxn ang="0">
                <a:pos x="393" y="152"/>
              </a:cxn>
              <a:cxn ang="0">
                <a:pos x="393" y="119"/>
              </a:cxn>
              <a:cxn ang="0">
                <a:pos x="358" y="87"/>
              </a:cxn>
              <a:cxn ang="0">
                <a:pos x="323" y="87"/>
              </a:cxn>
              <a:cxn ang="0">
                <a:pos x="289" y="87"/>
              </a:cxn>
              <a:cxn ang="0">
                <a:pos x="254" y="65"/>
              </a:cxn>
              <a:cxn ang="0">
                <a:pos x="162" y="65"/>
              </a:cxn>
              <a:cxn ang="0">
                <a:pos x="92" y="65"/>
              </a:cxn>
              <a:cxn ang="0">
                <a:pos x="70" y="33"/>
              </a:cxn>
              <a:cxn ang="0">
                <a:pos x="70" y="0"/>
              </a:cxn>
              <a:cxn ang="0">
                <a:pos x="35" y="0"/>
              </a:cxn>
              <a:cxn ang="0">
                <a:pos x="0" y="11"/>
              </a:cxn>
              <a:cxn ang="0">
                <a:pos x="11" y="55"/>
              </a:cxn>
              <a:cxn ang="0">
                <a:pos x="11" y="87"/>
              </a:cxn>
              <a:cxn ang="0">
                <a:pos x="11" y="131"/>
              </a:cxn>
              <a:cxn ang="0">
                <a:pos x="0" y="163"/>
              </a:cxn>
              <a:cxn ang="0">
                <a:pos x="11" y="207"/>
              </a:cxn>
              <a:cxn ang="0">
                <a:pos x="23" y="239"/>
              </a:cxn>
              <a:cxn ang="0">
                <a:pos x="57" y="250"/>
              </a:cxn>
              <a:cxn ang="0">
                <a:pos x="70" y="282"/>
              </a:cxn>
              <a:cxn ang="0">
                <a:pos x="116" y="293"/>
              </a:cxn>
              <a:cxn ang="0">
                <a:pos x="150" y="304"/>
              </a:cxn>
              <a:cxn ang="0">
                <a:pos x="197" y="326"/>
              </a:cxn>
              <a:cxn ang="0">
                <a:pos x="231" y="347"/>
              </a:cxn>
              <a:cxn ang="0">
                <a:pos x="277" y="336"/>
              </a:cxn>
              <a:cxn ang="0">
                <a:pos x="312" y="326"/>
              </a:cxn>
            </a:cxnLst>
            <a:rect l="0" t="0" r="r" b="b"/>
            <a:pathLst>
              <a:path w="394" h="348">
                <a:moveTo>
                  <a:pt x="393" y="185"/>
                </a:moveTo>
                <a:lnTo>
                  <a:pt x="393" y="152"/>
                </a:lnTo>
                <a:lnTo>
                  <a:pt x="393" y="119"/>
                </a:lnTo>
                <a:lnTo>
                  <a:pt x="358" y="87"/>
                </a:lnTo>
                <a:lnTo>
                  <a:pt x="323" y="87"/>
                </a:lnTo>
                <a:lnTo>
                  <a:pt x="289" y="87"/>
                </a:lnTo>
                <a:lnTo>
                  <a:pt x="254" y="65"/>
                </a:lnTo>
                <a:lnTo>
                  <a:pt x="162" y="65"/>
                </a:lnTo>
                <a:lnTo>
                  <a:pt x="92" y="65"/>
                </a:lnTo>
                <a:lnTo>
                  <a:pt x="70" y="33"/>
                </a:lnTo>
                <a:lnTo>
                  <a:pt x="70" y="0"/>
                </a:lnTo>
                <a:lnTo>
                  <a:pt x="35" y="0"/>
                </a:lnTo>
                <a:lnTo>
                  <a:pt x="0" y="11"/>
                </a:lnTo>
                <a:lnTo>
                  <a:pt x="11" y="55"/>
                </a:lnTo>
                <a:lnTo>
                  <a:pt x="11" y="87"/>
                </a:lnTo>
                <a:lnTo>
                  <a:pt x="11" y="131"/>
                </a:lnTo>
                <a:lnTo>
                  <a:pt x="0" y="163"/>
                </a:lnTo>
                <a:lnTo>
                  <a:pt x="11" y="207"/>
                </a:lnTo>
                <a:lnTo>
                  <a:pt x="23" y="239"/>
                </a:lnTo>
                <a:lnTo>
                  <a:pt x="57" y="250"/>
                </a:lnTo>
                <a:lnTo>
                  <a:pt x="70" y="282"/>
                </a:lnTo>
                <a:lnTo>
                  <a:pt x="116" y="293"/>
                </a:lnTo>
                <a:lnTo>
                  <a:pt x="150" y="304"/>
                </a:lnTo>
                <a:lnTo>
                  <a:pt x="197" y="326"/>
                </a:lnTo>
                <a:lnTo>
                  <a:pt x="231" y="347"/>
                </a:lnTo>
                <a:lnTo>
                  <a:pt x="277" y="336"/>
                </a:lnTo>
                <a:lnTo>
                  <a:pt x="312" y="326"/>
                </a:lnTo>
              </a:path>
            </a:pathLst>
          </a:custGeom>
          <a:solidFill>
            <a:srgbClr val="990099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96627" name="Freeform 19"/>
          <p:cNvSpPr>
            <a:spLocks/>
          </p:cNvSpPr>
          <p:nvPr/>
        </p:nvSpPr>
        <p:spPr bwMode="auto">
          <a:xfrm rot="19491086">
            <a:off x="2625708" y="3273816"/>
            <a:ext cx="374598" cy="326112"/>
          </a:xfrm>
          <a:custGeom>
            <a:avLst/>
            <a:gdLst/>
            <a:ahLst/>
            <a:cxnLst>
              <a:cxn ang="0">
                <a:pos x="332" y="170"/>
              </a:cxn>
              <a:cxn ang="0">
                <a:pos x="318" y="119"/>
              </a:cxn>
              <a:cxn ang="0">
                <a:pos x="267" y="85"/>
              </a:cxn>
              <a:cxn ang="0">
                <a:pos x="242" y="34"/>
              </a:cxn>
              <a:cxn ang="0">
                <a:pos x="204" y="0"/>
              </a:cxn>
              <a:cxn ang="0">
                <a:pos x="166" y="0"/>
              </a:cxn>
              <a:cxn ang="0">
                <a:pos x="127" y="0"/>
              </a:cxn>
              <a:cxn ang="0">
                <a:pos x="89" y="0"/>
              </a:cxn>
              <a:cxn ang="0">
                <a:pos x="51" y="34"/>
              </a:cxn>
              <a:cxn ang="0">
                <a:pos x="0" y="69"/>
              </a:cxn>
              <a:cxn ang="0">
                <a:pos x="26" y="136"/>
              </a:cxn>
              <a:cxn ang="0">
                <a:pos x="26" y="187"/>
              </a:cxn>
              <a:cxn ang="0">
                <a:pos x="77" y="237"/>
              </a:cxn>
              <a:cxn ang="0">
                <a:pos x="115" y="204"/>
              </a:cxn>
              <a:cxn ang="0">
                <a:pos x="153" y="237"/>
              </a:cxn>
              <a:cxn ang="0">
                <a:pos x="192" y="272"/>
              </a:cxn>
              <a:cxn ang="0">
                <a:pos x="242" y="306"/>
              </a:cxn>
              <a:cxn ang="0">
                <a:pos x="281" y="272"/>
              </a:cxn>
              <a:cxn ang="0">
                <a:pos x="332" y="272"/>
              </a:cxn>
              <a:cxn ang="0">
                <a:pos x="344" y="221"/>
              </a:cxn>
              <a:cxn ang="0">
                <a:pos x="332" y="170"/>
              </a:cxn>
            </a:cxnLst>
            <a:rect l="0" t="0" r="r" b="b"/>
            <a:pathLst>
              <a:path w="345" h="307">
                <a:moveTo>
                  <a:pt x="332" y="170"/>
                </a:moveTo>
                <a:lnTo>
                  <a:pt x="318" y="119"/>
                </a:lnTo>
                <a:lnTo>
                  <a:pt x="267" y="85"/>
                </a:lnTo>
                <a:lnTo>
                  <a:pt x="242" y="34"/>
                </a:lnTo>
                <a:lnTo>
                  <a:pt x="204" y="0"/>
                </a:lnTo>
                <a:lnTo>
                  <a:pt x="166" y="0"/>
                </a:lnTo>
                <a:lnTo>
                  <a:pt x="127" y="0"/>
                </a:lnTo>
                <a:lnTo>
                  <a:pt x="89" y="0"/>
                </a:lnTo>
                <a:lnTo>
                  <a:pt x="51" y="34"/>
                </a:lnTo>
                <a:lnTo>
                  <a:pt x="0" y="69"/>
                </a:lnTo>
                <a:lnTo>
                  <a:pt x="26" y="136"/>
                </a:lnTo>
                <a:lnTo>
                  <a:pt x="26" y="187"/>
                </a:lnTo>
                <a:lnTo>
                  <a:pt x="77" y="237"/>
                </a:lnTo>
                <a:lnTo>
                  <a:pt x="115" y="204"/>
                </a:lnTo>
                <a:lnTo>
                  <a:pt x="153" y="237"/>
                </a:lnTo>
                <a:lnTo>
                  <a:pt x="192" y="272"/>
                </a:lnTo>
                <a:lnTo>
                  <a:pt x="242" y="306"/>
                </a:lnTo>
                <a:lnTo>
                  <a:pt x="281" y="272"/>
                </a:lnTo>
                <a:lnTo>
                  <a:pt x="332" y="272"/>
                </a:lnTo>
                <a:lnTo>
                  <a:pt x="344" y="221"/>
                </a:lnTo>
                <a:lnTo>
                  <a:pt x="332" y="170"/>
                </a:lnTo>
              </a:path>
            </a:pathLst>
          </a:custGeom>
          <a:solidFill>
            <a:srgbClr val="339933"/>
          </a:solidFill>
          <a:ln w="12700" cap="rnd" cmpd="sng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92206" name="Rectangle 20"/>
          <p:cNvSpPr>
            <a:spLocks noChangeArrowheads="1"/>
          </p:cNvSpPr>
          <p:nvPr/>
        </p:nvSpPr>
        <p:spPr bwMode="auto">
          <a:xfrm>
            <a:off x="2788577" y="2386835"/>
            <a:ext cx="1563537" cy="31867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2400" b="1">
                <a:latin typeface="Times New Roman" pitchFamily="18" charset="0"/>
                <a:ea typeface="細明體" pitchFamily="49" charset="-120"/>
              </a:rPr>
              <a:t>NCTU</a:t>
            </a:r>
            <a:endParaRPr kumimoji="0" lang="en-US" altLang="zh-TW" sz="2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392207" name="Line 21"/>
          <p:cNvSpPr>
            <a:spLocks noChangeShapeType="1"/>
          </p:cNvSpPr>
          <p:nvPr/>
        </p:nvSpPr>
        <p:spPr bwMode="auto">
          <a:xfrm flipV="1">
            <a:off x="2834180" y="2705510"/>
            <a:ext cx="274705" cy="61929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2208" name="Line 22"/>
          <p:cNvSpPr>
            <a:spLocks noChangeShapeType="1"/>
          </p:cNvSpPr>
          <p:nvPr/>
        </p:nvSpPr>
        <p:spPr bwMode="auto">
          <a:xfrm flipH="1" flipV="1">
            <a:off x="1920956" y="2857413"/>
            <a:ext cx="548397" cy="314426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2209" name="Rectangle 23"/>
          <p:cNvSpPr>
            <a:spLocks noChangeArrowheads="1"/>
          </p:cNvSpPr>
          <p:nvPr/>
        </p:nvSpPr>
        <p:spPr bwMode="auto">
          <a:xfrm>
            <a:off x="968792" y="2496246"/>
            <a:ext cx="1563537" cy="331423"/>
          </a:xfrm>
          <a:prstGeom prst="rect">
            <a:avLst/>
          </a:prstGeom>
          <a:solidFill>
            <a:srgbClr val="990099"/>
          </a:solidFill>
          <a:ln w="5715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2400" b="1">
                <a:solidFill>
                  <a:srgbClr val="FFCC99"/>
                </a:solidFill>
                <a:latin typeface="Times New Roman" pitchFamily="18" charset="0"/>
                <a:ea typeface="細明體" pitchFamily="49" charset="-120"/>
              </a:rPr>
              <a:t>NTHU</a:t>
            </a:r>
            <a:endParaRPr kumimoji="0" lang="en-US" altLang="zh-TW" sz="2400">
              <a:latin typeface="Times New Roman" pitchFamily="18" charset="0"/>
              <a:ea typeface="新細明體" charset="-120"/>
            </a:endParaRPr>
          </a:p>
        </p:txBody>
      </p:sp>
      <p:grpSp>
        <p:nvGrpSpPr>
          <p:cNvPr id="392201" name="Group 25"/>
          <p:cNvGrpSpPr>
            <a:grpSpLocks/>
          </p:cNvGrpSpPr>
          <p:nvPr/>
        </p:nvGrpSpPr>
        <p:grpSpPr bwMode="auto">
          <a:xfrm>
            <a:off x="793981" y="3898420"/>
            <a:ext cx="1753550" cy="777570"/>
            <a:chOff x="161" y="2544"/>
            <a:chExt cx="1615" cy="732"/>
          </a:xfrm>
        </p:grpSpPr>
        <p:sp>
          <p:nvSpPr>
            <p:cNvPr id="196634" name="Text Box 26"/>
            <p:cNvSpPr txBox="1">
              <a:spLocks noChangeArrowheads="1"/>
            </p:cNvSpPr>
            <p:nvPr/>
          </p:nvSpPr>
          <p:spPr bwMode="auto">
            <a:xfrm>
              <a:off x="161" y="2928"/>
              <a:ext cx="1528" cy="348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CC00"/>
                  </a:solidFill>
                  <a:latin typeface="Times New Roman" pitchFamily="18" charset="0"/>
                  <a:ea typeface="新細明體" charset="-120"/>
                </a:rPr>
                <a:t>6 National Lab</a:t>
              </a:r>
              <a:endParaRPr lang="en-US" altLang="zh-TW" dirty="0">
                <a:solidFill>
                  <a:srgbClr val="FFCC00"/>
                </a:solidFill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92203" name="Line 27"/>
            <p:cNvSpPr>
              <a:spLocks noChangeShapeType="1"/>
            </p:cNvSpPr>
            <p:nvPr/>
          </p:nvSpPr>
          <p:spPr bwMode="auto">
            <a:xfrm flipV="1">
              <a:off x="1536" y="2544"/>
              <a:ext cx="240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24578" name="Picture 2" descr="http://www.orientaltravel.com/taiwan_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71" y="2045575"/>
            <a:ext cx="2446407" cy="39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>
            <a:off x="5772398" y="2814922"/>
            <a:ext cx="1823938" cy="1847251"/>
          </a:xfrm>
          <a:prstGeom prst="straightConnector1">
            <a:avLst/>
          </a:prstGeom>
          <a:ln w="571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5661577" y="1534510"/>
            <a:ext cx="1934760" cy="1280412"/>
          </a:xfrm>
          <a:prstGeom prst="straightConnector1">
            <a:avLst/>
          </a:prstGeom>
          <a:ln w="571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 descr="綜合大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41" y="1744018"/>
            <a:ext cx="1280658" cy="8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http://www.pac.nctu.edu.tw/files/news/200901141605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77" y="1436889"/>
            <a:ext cx="1430641" cy="9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http://pic.pimg.tw/chenlai999/4a84c40c4516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0" y="1534510"/>
            <a:ext cx="1276673" cy="9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33400"/>
            <a:ext cx="7215336" cy="8382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Major Research Institutions in Taiwan</a:t>
            </a:r>
          </a:p>
        </p:txBody>
      </p:sp>
      <p:sp>
        <p:nvSpPr>
          <p:cNvPr id="3983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5513" y="1989138"/>
            <a:ext cx="8218487" cy="411956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solidFill>
                  <a:srgbClr val="FF0000"/>
                </a:solidFill>
              </a:rPr>
              <a:t>Industrial Technology Research Institute (ITRI)</a:t>
            </a:r>
            <a:endParaRPr lang="en-US" altLang="zh-TW" sz="2000" dirty="0" smtClean="0"/>
          </a:p>
          <a:p>
            <a:pPr>
              <a:lnSpc>
                <a:spcPct val="11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solidFill>
                  <a:srgbClr val="FF0000"/>
                </a:solidFill>
              </a:rPr>
              <a:t>Institute for Information Industry (III)</a:t>
            </a:r>
          </a:p>
          <a:p>
            <a:pPr>
              <a:lnSpc>
                <a:spcPct val="11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Development Center </a:t>
            </a:r>
            <a:r>
              <a:rPr lang="en-US" altLang="zh-TW" sz="2000" dirty="0" smtClean="0">
                <a:solidFill>
                  <a:srgbClr val="C00000"/>
                </a:solidFill>
              </a:rPr>
              <a:t>for</a:t>
            </a:r>
            <a:r>
              <a:rPr lang="en-US" altLang="zh-TW" sz="2000" dirty="0" smtClean="0"/>
              <a:t> </a:t>
            </a:r>
            <a:r>
              <a:rPr lang="en-US" altLang="zh-TW" sz="2000" dirty="0" smtClean="0">
                <a:solidFill>
                  <a:srgbClr val="00B050"/>
                </a:solidFill>
              </a:rPr>
              <a:t>Biotech</a:t>
            </a:r>
            <a:r>
              <a:rPr lang="en-US" altLang="zh-TW" sz="2000" dirty="0" smtClean="0"/>
              <a:t>nology (DCB)</a:t>
            </a:r>
          </a:p>
          <a:p>
            <a:pPr>
              <a:lnSpc>
                <a:spcPct val="11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Metal Industries Research and Development Center (MIRDC)</a:t>
            </a:r>
          </a:p>
          <a:p>
            <a:pPr>
              <a:lnSpc>
                <a:spcPct val="11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Food Industry Research and Development Institute (FIRDI) </a:t>
            </a:r>
          </a:p>
          <a:p>
            <a:pPr>
              <a:lnSpc>
                <a:spcPct val="11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Taiwan Textile Research Institute (TTRI)</a:t>
            </a:r>
          </a:p>
          <a:p>
            <a:pPr>
              <a:lnSpc>
                <a:spcPct val="11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Automobile Research and Testing Center (ARTC)</a:t>
            </a:r>
          </a:p>
          <a:p>
            <a:pPr>
              <a:lnSpc>
                <a:spcPct val="11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National </a:t>
            </a:r>
            <a:r>
              <a:rPr lang="en-US" altLang="zh-TW" sz="2000" dirty="0" smtClean="0">
                <a:solidFill>
                  <a:srgbClr val="00B050"/>
                </a:solidFill>
              </a:rPr>
              <a:t>Health</a:t>
            </a:r>
            <a:r>
              <a:rPr lang="en-US" altLang="zh-TW" sz="2000" dirty="0" smtClean="0"/>
              <a:t> Research Institute (NHRI)</a:t>
            </a:r>
          </a:p>
          <a:p>
            <a:pPr>
              <a:lnSpc>
                <a:spcPct val="11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…….</a:t>
            </a:r>
          </a:p>
          <a:p>
            <a:pPr>
              <a:lnSpc>
                <a:spcPct val="11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5195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Role of ITRI </a:t>
            </a:r>
            <a:endParaRPr lang="en-US" altLang="zh-TW" sz="2800" dirty="0" smtClean="0"/>
          </a:p>
        </p:txBody>
      </p:sp>
      <p:sp>
        <p:nvSpPr>
          <p:cNvPr id="4147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2"/>
            <a:ext cx="8229600" cy="4609107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As</a:t>
            </a:r>
            <a:r>
              <a:rPr lang="en-US" altLang="zh-TW" sz="2800" dirty="0" smtClean="0">
                <a:solidFill>
                  <a:srgbClr val="003399"/>
                </a:solidFill>
              </a:rPr>
              <a:t>  </a:t>
            </a:r>
            <a:r>
              <a:rPr lang="en-US" altLang="zh-TW" sz="2800" dirty="0" smtClean="0">
                <a:solidFill>
                  <a:srgbClr val="A50021"/>
                </a:solidFill>
              </a:rPr>
              <a:t>“bridge” and “partner”</a:t>
            </a:r>
            <a:r>
              <a:rPr lang="en-US" altLang="zh-TW" sz="2800" dirty="0" smtClean="0">
                <a:solidFill>
                  <a:srgbClr val="003399"/>
                </a:solidFill>
              </a:rPr>
              <a:t>  </a:t>
            </a:r>
            <a:r>
              <a:rPr lang="en-US" altLang="zh-TW" sz="2800" dirty="0" smtClean="0"/>
              <a:t>for Taiwanese companies</a:t>
            </a:r>
          </a:p>
          <a:p>
            <a:pPr lvl="1"/>
            <a:r>
              <a:rPr lang="en-US" altLang="zh-TW" sz="2400" dirty="0" smtClean="0">
                <a:solidFill>
                  <a:srgbClr val="002060"/>
                </a:solidFill>
              </a:rPr>
              <a:t>Lead in National R&amp;D projects  </a:t>
            </a:r>
          </a:p>
          <a:p>
            <a:pPr lvl="1"/>
            <a:r>
              <a:rPr lang="en-US" altLang="zh-TW" sz="2400" dirty="0" smtClean="0">
                <a:solidFill>
                  <a:srgbClr val="002060"/>
                </a:solidFill>
              </a:rPr>
              <a:t>Facilitate technological diffusion &amp; spin-off</a:t>
            </a:r>
          </a:p>
          <a:p>
            <a:pPr lvl="1"/>
            <a:r>
              <a:rPr lang="en-US" altLang="zh-TW" sz="2400" dirty="0" smtClean="0">
                <a:solidFill>
                  <a:srgbClr val="002060"/>
                </a:solidFill>
              </a:rPr>
              <a:t>Talent flow, Encouraging entrepreneurship</a:t>
            </a:r>
          </a:p>
          <a:p>
            <a:r>
              <a:rPr lang="en-US" altLang="zh-TW" sz="2800" dirty="0" smtClean="0"/>
              <a:t>Technology disseminating &amp; Sharing</a:t>
            </a:r>
          </a:p>
          <a:p>
            <a:pPr lvl="1"/>
            <a:r>
              <a:rPr lang="en-US" altLang="zh-TW" sz="2400" dirty="0" smtClean="0">
                <a:solidFill>
                  <a:srgbClr val="002060"/>
                </a:solidFill>
              </a:rPr>
              <a:t>Transfer in foreign technology</a:t>
            </a:r>
          </a:p>
          <a:p>
            <a:pPr lvl="1"/>
            <a:r>
              <a:rPr lang="en-US" altLang="zh-TW" sz="2400" dirty="0" smtClean="0">
                <a:solidFill>
                  <a:srgbClr val="002060"/>
                </a:solidFill>
              </a:rPr>
              <a:t>Spin-off company </a:t>
            </a:r>
          </a:p>
          <a:p>
            <a:pPr lvl="1"/>
            <a:r>
              <a:rPr lang="en-US" altLang="zh-TW" sz="2400" dirty="0" smtClean="0">
                <a:solidFill>
                  <a:srgbClr val="002060"/>
                </a:solidFill>
              </a:rPr>
              <a:t>Incubator</a:t>
            </a:r>
          </a:p>
          <a:p>
            <a:pPr lvl="1"/>
            <a:r>
              <a:rPr lang="en-US" altLang="zh-TW" sz="2400" dirty="0" smtClean="0">
                <a:solidFill>
                  <a:srgbClr val="002060"/>
                </a:solidFill>
              </a:rPr>
              <a:t>Open Lab for technology R&amp;D collaboration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533400"/>
            <a:ext cx="7575376" cy="838200"/>
          </a:xfrm>
        </p:spPr>
        <p:txBody>
          <a:bodyPr/>
          <a:lstStyle/>
          <a:p>
            <a:r>
              <a:rPr lang="en-US" altLang="zh-TW" dirty="0" smtClean="0"/>
              <a:t>ITRI’s Profile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556792"/>
            <a:ext cx="8229600" cy="3384376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Mission and strategy:</a:t>
            </a:r>
          </a:p>
          <a:p>
            <a:pPr lvl="1"/>
            <a:r>
              <a:rPr lang="en-US" altLang="zh-TW" dirty="0" smtClean="0"/>
              <a:t>Lead industrial upgrade, establish new industry, cultivate talents, and promote international competitiveness by means of technological innovation </a:t>
            </a:r>
          </a:p>
          <a:p>
            <a:pPr lvl="1"/>
            <a:r>
              <a:rPr lang="en-US" altLang="zh-TW" dirty="0" smtClean="0"/>
              <a:t>Vision: World Class Research Institute, and Pioneer for the Industry</a:t>
            </a:r>
          </a:p>
          <a:p>
            <a:pPr lvl="1"/>
            <a:r>
              <a:rPr lang="en-US" altLang="zh-TW" dirty="0" smtClean="0"/>
              <a:t>Value code: Innovation, Integrity, Sharing</a:t>
            </a:r>
          </a:p>
          <a:p>
            <a:r>
              <a:rPr lang="en-US" altLang="zh-TW" dirty="0" smtClean="0"/>
              <a:t>Overview:</a:t>
            </a:r>
          </a:p>
          <a:p>
            <a:pPr lvl="1"/>
            <a:r>
              <a:rPr lang="en-US" altLang="zh-TW" dirty="0" smtClean="0"/>
              <a:t>Turnover: </a:t>
            </a:r>
            <a:r>
              <a:rPr lang="en-US" altLang="zh-TW" b="1" dirty="0" smtClean="0"/>
              <a:t>611 million USD in 2010</a:t>
            </a:r>
            <a:r>
              <a:rPr lang="en-US" altLang="zh-TW" dirty="0" smtClean="0"/>
              <a:t>, 50% from Tech. Project, 41% from Contract Service and 9% from Tech. Transfer</a:t>
            </a:r>
          </a:p>
          <a:p>
            <a:pPr lvl="1"/>
            <a:r>
              <a:rPr lang="en-US" altLang="zh-TW" b="1" dirty="0" smtClean="0"/>
              <a:t>14,571 patents </a:t>
            </a:r>
            <a:r>
              <a:rPr lang="en-US" altLang="zh-TW" dirty="0" smtClean="0"/>
              <a:t>to date</a:t>
            </a:r>
          </a:p>
          <a:p>
            <a:pPr lvl="1"/>
            <a:r>
              <a:rPr lang="en-US" altLang="zh-TW" dirty="0" smtClean="0"/>
              <a:t>Facilitate </a:t>
            </a:r>
            <a:r>
              <a:rPr lang="en-US" altLang="zh-TW" b="1" dirty="0" smtClean="0"/>
              <a:t>163 </a:t>
            </a:r>
            <a:r>
              <a:rPr lang="en-US" altLang="zh-TW" b="1" dirty="0"/>
              <a:t>start-ups and </a:t>
            </a:r>
            <a:r>
              <a:rPr lang="en-US" altLang="zh-TW" b="1" dirty="0" smtClean="0"/>
              <a:t>spin-offs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Picture 3" descr="藥物傳輸GMP試量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15818"/>
            <a:ext cx="1395412" cy="993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</p:pic>
      <p:pic>
        <p:nvPicPr>
          <p:cNvPr id="6" name="Picture 4" descr="3kW燃料電池發電系統及電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33280"/>
            <a:ext cx="13716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L860045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5716"/>
            <a:ext cx="13716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89館正面2小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84" y="4915818"/>
            <a:ext cx="1371600" cy="10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驛站4小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15818"/>
            <a:ext cx="1371600" cy="1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開放實驗室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41438"/>
            <a:ext cx="8461375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533400"/>
            <a:ext cx="8244408" cy="838200"/>
          </a:xfrm>
          <a:noFill/>
          <a:ln/>
        </p:spPr>
        <p:txBody>
          <a:bodyPr/>
          <a:lstStyle/>
          <a:p>
            <a:r>
              <a:rPr lang="en-US" altLang="zh-TW" dirty="0" smtClean="0"/>
              <a:t>ITRI</a:t>
            </a:r>
            <a:r>
              <a:rPr lang="zh-TW" altLang="en-US" dirty="0" smtClean="0"/>
              <a:t> </a:t>
            </a:r>
            <a:r>
              <a:rPr lang="en-US" altLang="zh-TW" dirty="0" smtClean="0"/>
              <a:t>Open Lab and Incubation</a:t>
            </a:r>
            <a:endParaRPr lang="zh-TW" altLang="en-US" dirty="0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9606-B2A1-4327-BBE2-49CD2454230B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19088" y="4005064"/>
            <a:ext cx="4254500" cy="266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1028700" indent="-457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676400" indent="-457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2324100" indent="-457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971800" indent="-457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4290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8862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43434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8006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zh-TW" altLang="en-US" b="1" dirty="0" smtClean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231 Cooperation Projects, 141 firms incubated , total investment capital NT$ 47.2 billion, and 37 firms set up in Science Park</a:t>
            </a:r>
            <a:endParaRPr lang="zh-TW" altLang="en-US" b="1" dirty="0">
              <a:solidFill>
                <a:srgbClr val="CC0000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50000"/>
              </a:lnSpc>
              <a:buFontTx/>
              <a:buChar char="•"/>
            </a:pPr>
            <a:endParaRPr lang="zh-TW" altLang="en-US" b="1" dirty="0">
              <a:solidFill>
                <a:srgbClr val="CC0000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TW" b="1" dirty="0" smtClean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Overseas Incubation Project in Silicon Valley to promote entrepreneurs and technology</a:t>
            </a:r>
            <a:endParaRPr lang="zh-TW" altLang="en-US" b="1" dirty="0">
              <a:solidFill>
                <a:srgbClr val="CC0000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TW" b="1" dirty="0" smtClean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Annual Award in 2006 by </a:t>
            </a:r>
            <a:r>
              <a:rPr lang="zh-TW" altLang="en-US" b="1" dirty="0" smtClean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NBIA</a:t>
            </a:r>
            <a:endParaRPr lang="zh-TW" altLang="en-US" b="1" dirty="0">
              <a:solidFill>
                <a:srgbClr val="CC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6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ITRI and HSP – Where Taiwan’s High-Tech began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CBC-48BC-4901-8656-727EEB28E5D0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554640" cy="458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964</Words>
  <Application>Microsoft Office PowerPoint</Application>
  <PresentationFormat>如螢幕大小 (4:3)</PresentationFormat>
  <Paragraphs>143</Paragraphs>
  <Slides>18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Office 佈景主題</vt:lpstr>
      <vt:lpstr>圖表</vt:lpstr>
      <vt:lpstr>投影片</vt:lpstr>
      <vt:lpstr>Role of Public Research Institutes</vt:lpstr>
      <vt:lpstr>Taiwan Profile</vt:lpstr>
      <vt:lpstr>Technology Development in Taiwan</vt:lpstr>
      <vt:lpstr>HsinChu Science Based Industrial Park (HSIP) </vt:lpstr>
      <vt:lpstr>Major Research Institutions in Taiwan</vt:lpstr>
      <vt:lpstr>Role of ITRI </vt:lpstr>
      <vt:lpstr>ITRI’s Profile</vt:lpstr>
      <vt:lpstr>ITRI Open Lab and Incubation</vt:lpstr>
      <vt:lpstr>ITRI and HSP – Where Taiwan’s High-Tech began</vt:lpstr>
      <vt:lpstr>Institute for Information Industry (III)</vt:lpstr>
      <vt:lpstr>E-government Promoted by III</vt:lpstr>
      <vt:lpstr>Institution of Venture Capital in Taiwan</vt:lpstr>
      <vt:lpstr>PowerPoint 簡報</vt:lpstr>
      <vt:lpstr>PowerPoint 簡報</vt:lpstr>
      <vt:lpstr>Science Parks Development in Taiwan</vt:lpstr>
      <vt:lpstr>HSIP stages of development</vt:lpstr>
      <vt:lpstr>PowerPoint 簡報</vt:lpstr>
      <vt:lpstr>Univ-Gov-Industry-PRO in Taiwan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Public Research Institutes</dc:title>
  <dc:creator>ctshih</dc:creator>
  <cp:lastModifiedBy>ctshih</cp:lastModifiedBy>
  <cp:revision>9</cp:revision>
  <dcterms:created xsi:type="dcterms:W3CDTF">2012-04-15T22:08:14Z</dcterms:created>
  <dcterms:modified xsi:type="dcterms:W3CDTF">2012-04-19T03:50:09Z</dcterms:modified>
</cp:coreProperties>
</file>