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330" r:id="rId6"/>
    <p:sldId id="355" r:id="rId7"/>
    <p:sldId id="331" r:id="rId8"/>
    <p:sldId id="332" r:id="rId9"/>
    <p:sldId id="349" r:id="rId10"/>
    <p:sldId id="356" r:id="rId11"/>
    <p:sldId id="358" r:id="rId12"/>
  </p:sldIdLst>
  <p:sldSz cx="9144000" cy="6858000" type="screen4x3"/>
  <p:notesSz cx="6735763" cy="9866313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0A1"/>
    <a:srgbClr val="ECE7D6"/>
    <a:srgbClr val="FBF1D0"/>
    <a:srgbClr val="E47C2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02" autoAdjust="0"/>
    <p:restoredTop sz="92986" autoAdjust="0"/>
  </p:normalViewPr>
  <p:slideViewPr>
    <p:cSldViewPr snapToGrid="0" snapToObjects="1">
      <p:cViewPr>
        <p:scale>
          <a:sx n="66" d="100"/>
          <a:sy n="66" d="100"/>
        </p:scale>
        <p:origin x="-1272" y="-576"/>
      </p:cViewPr>
      <p:guideLst>
        <p:guide orient="horz" pos="1389"/>
        <p:guide pos="24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F2051-CAD1-1C43-A1DB-7B5DEECC536B}" type="datetimeFigureOut">
              <a:rPr lang="fi-FI" smtClean="0"/>
              <a:pPr/>
              <a:t>10.4.2012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1FFAB-E6C0-1941-BEB5-3DE85E1BD7D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18163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1FFAB-E6C0-1941-BEB5-3DE85E1BD7D3}" type="slidenum">
              <a:rPr lang="fi-FI" smtClean="0"/>
              <a:pPr/>
              <a:t>1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Oulun Teknologiakylä</a:t>
            </a:r>
            <a:r>
              <a:rPr lang="fi-FI" baseline="0" dirty="0" smtClean="0"/>
              <a:t> Oy maaliskuussa 1982</a:t>
            </a:r>
          </a:p>
          <a:p>
            <a:r>
              <a:rPr lang="fi-FI" baseline="0" dirty="0" smtClean="0"/>
              <a:t>Pohjoismaiden ensimmäinen teknologiakylä</a:t>
            </a:r>
          </a:p>
          <a:p>
            <a:r>
              <a:rPr lang="fi-FI" baseline="0" dirty="0" smtClean="0"/>
              <a:t>Ens. puitteet 4000 m2 entisistä meijerin tiloista</a:t>
            </a:r>
          </a:p>
          <a:p>
            <a:r>
              <a:rPr lang="fi-FI" baseline="0" dirty="0" smtClean="0"/>
              <a:t>Vaatimattomat ja kustannustehokkaat vuokratilat </a:t>
            </a:r>
          </a:p>
          <a:p>
            <a:r>
              <a:rPr lang="fi-FI" baseline="0" dirty="0" smtClean="0"/>
              <a:t>Vihkiäisissä 24 yritystä ja näissä 140 työntekijää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92623-917D-4B77-A1DA-C3C8F148EEDD}" type="slidenum">
              <a:rPr lang="fi-FI" smtClean="0"/>
              <a:pPr/>
              <a:t>3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E424-1E6A-4641-88B8-5D15CCA8048F}" type="datetimeFigureOut">
              <a:rPr lang="fi-FI" smtClean="0"/>
              <a:pPr/>
              <a:t>10.4.2012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C8F6-59C1-C54D-9C8B-810310207A5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78894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E424-1E6A-4641-88B8-5D15CCA8048F}" type="datetimeFigureOut">
              <a:rPr lang="fi-FI" smtClean="0"/>
              <a:pPr/>
              <a:t>10.4.2012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C8F6-59C1-C54D-9C8B-810310207A5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11368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E424-1E6A-4641-88B8-5D15CCA8048F}" type="datetimeFigureOut">
              <a:rPr lang="fi-FI" smtClean="0"/>
              <a:pPr/>
              <a:t>10.4.2012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C8F6-59C1-C54D-9C8B-810310207A5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1636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E424-1E6A-4641-88B8-5D15CCA8048F}" type="datetimeFigureOut">
              <a:rPr lang="fi-FI" smtClean="0"/>
              <a:pPr/>
              <a:t>10.4.2012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C8F6-59C1-C54D-9C8B-810310207A5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67841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E424-1E6A-4641-88B8-5D15CCA8048F}" type="datetimeFigureOut">
              <a:rPr lang="fi-FI" smtClean="0"/>
              <a:pPr/>
              <a:t>10.4.2012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C8F6-59C1-C54D-9C8B-810310207A5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7151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E424-1E6A-4641-88B8-5D15CCA8048F}" type="datetimeFigureOut">
              <a:rPr lang="fi-FI" smtClean="0"/>
              <a:pPr/>
              <a:t>10.4.2012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C8F6-59C1-C54D-9C8B-810310207A5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913216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E424-1E6A-4641-88B8-5D15CCA8048F}" type="datetimeFigureOut">
              <a:rPr lang="fi-FI" smtClean="0"/>
              <a:pPr/>
              <a:t>10.4.2012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C8F6-59C1-C54D-9C8B-810310207A5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81313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E424-1E6A-4641-88B8-5D15CCA8048F}" type="datetimeFigureOut">
              <a:rPr lang="fi-FI" smtClean="0"/>
              <a:pPr/>
              <a:t>10.4.2012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C8F6-59C1-C54D-9C8B-810310207A5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32620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E424-1E6A-4641-88B8-5D15CCA8048F}" type="datetimeFigureOut">
              <a:rPr lang="fi-FI" smtClean="0"/>
              <a:pPr/>
              <a:t>10.4.2012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C8F6-59C1-C54D-9C8B-810310207A5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915131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E424-1E6A-4641-88B8-5D15CCA8048F}" type="datetimeFigureOut">
              <a:rPr lang="fi-FI" smtClean="0"/>
              <a:pPr/>
              <a:t>10.4.2012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C8F6-59C1-C54D-9C8B-810310207A5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92503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2E424-1E6A-4641-88B8-5D15CCA8048F}" type="datetimeFigureOut">
              <a:rPr lang="fi-FI" smtClean="0"/>
              <a:pPr/>
              <a:t>10.4.2012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C8F6-59C1-C54D-9C8B-810310207A5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80775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localhost/Asiakkaat/Technopolis/TP%20sa%CC%88hko%CC%88iset%20materiaalit/uusi%20logo%202009/TP_LOGO_suojaalue_rgb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2E424-1E6A-4641-88B8-5D15CCA8048F}" type="datetimeFigureOut">
              <a:rPr lang="fi-FI" smtClean="0"/>
              <a:pPr/>
              <a:t>10.4.2012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0C8F6-59C1-C54D-9C8B-810310207A5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TP_LOGO_suojaalue_rgb.jpg" descr="/Asiakkaat/Technopolis/TP sähköiset materiaalit/uusi logo 2009/TP_LOGO_suojaalue_rgb.jpg"/>
          <p:cNvPicPr>
            <a:picLocks noChangeAspect="1"/>
          </p:cNvPicPr>
          <p:nvPr userDrawn="1"/>
        </p:nvPicPr>
        <p:blipFill>
          <a:blip r:embed="rId13" r:link="rId1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760" y="6390870"/>
            <a:ext cx="1925300" cy="3138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303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Asiakkaat/Technopolis/tp%20yleis%20powerpoint/ruoholahti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Asiakkaat/Technopolis/tp%20yleis%20powerpoint/nainen-yleisptt_s8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Asiakkaat/Technopolis/technopolis%2030v%20Folder/teknologiakyla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Asiakkaat/Technopolis/tp%20yleis%20powerpoint/tp_ye_fla%CC%88ppienkku_ppt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Asiakkaat/Technopolis/tp%20yleis%20powerpoint/paikkakuntakartta%20ja%20kuva%20en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Asiakkaat/Technopolis/tp%20yleis%20powerpoint/verkostoituminen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Asiakkaat/Technopolis/technopolis%2030v%20Folder/kurssutausta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localhost/Asiakkaat/Technopolis/technopolis%2030v%20Folder/tase.png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Asiakkaat/Technopolis/technopolis%2030v%20Folder/lehtileikkeet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5682123" y="212946"/>
            <a:ext cx="3465190" cy="6645054"/>
          </a:xfrm>
          <a:prstGeom prst="rect">
            <a:avLst/>
          </a:prstGeom>
          <a:solidFill>
            <a:srgbClr val="0060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950856" y="899879"/>
            <a:ext cx="3004457" cy="5471892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</a:pPr>
            <a:r>
              <a:rPr lang="en-US" sz="27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GLOBAL SUMMIT OF INNOVATION ECONOMY CREATORS</a:t>
            </a:r>
            <a:r>
              <a:rPr lang="en-US" sz="2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MOSCOW 17.-20.4.2012 </a:t>
            </a:r>
            <a:br>
              <a:rPr lang="en-US" sz="2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CASE  TECHNOPOLIS </a:t>
            </a:r>
            <a:br>
              <a:rPr lang="en-US" sz="2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MR. PERTTI HUUSKONEN</a:t>
            </a:r>
            <a:br>
              <a:rPr lang="en-US" sz="2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CEO, </a:t>
            </a:r>
            <a:r>
              <a:rPr lang="en-US" sz="2000" cap="all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LUNacon</a:t>
            </a:r>
            <a:r>
              <a:rPr lang="en-US" sz="2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ltd</a:t>
            </a:r>
            <a:br>
              <a:rPr lang="en-US" sz="2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FORMER CEO &amp; CHAIRMAN OF TECHNOPOLI S PLC </a:t>
            </a:r>
            <a:br>
              <a:rPr lang="en-US" sz="20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fi-FI" sz="2000" b="0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3313" y="0"/>
            <a:ext cx="9143999" cy="212946"/>
          </a:xfrm>
          <a:prstGeom prst="rect">
            <a:avLst/>
          </a:prstGeom>
          <a:solidFill>
            <a:srgbClr val="E47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ruoholahti.jpg" descr="/Asiakkaat/Technopolis/tp yleis powerpoint/ruoholahti.jpg"/>
          <p:cNvPicPr>
            <a:picLocks noChangeAspect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15" t="23994" r="2360" b="9282"/>
          <a:stretch/>
        </p:blipFill>
        <p:spPr>
          <a:xfrm>
            <a:off x="3313" y="212946"/>
            <a:ext cx="5678810" cy="66450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61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nainen-yleisptt_s8.jpg" descr="/Asiakkaat/Technopolis/tp yleis powerpoint/nainen-yleisptt_s8.jp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35"/>
          <a:stretch/>
        </p:blipFill>
        <p:spPr>
          <a:xfrm>
            <a:off x="0" y="722886"/>
            <a:ext cx="3883025" cy="5415114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1" y="908238"/>
            <a:ext cx="9144000" cy="5949762"/>
          </a:xfrm>
          <a:prstGeom prst="rect">
            <a:avLst/>
          </a:prstGeom>
          <a:solidFill>
            <a:srgbClr val="ECE7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4060373" y="1324896"/>
            <a:ext cx="4826001" cy="499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>
              <a:buNone/>
            </a:pPr>
            <a:r>
              <a:rPr lang="en-US" b="1" i="0" dirty="0" smtClean="0">
                <a:latin typeface="Arial"/>
                <a:ea typeface="+mn-ea"/>
                <a:cs typeface="Arial"/>
              </a:rPr>
              <a:t>TECHNOPOLIS PLC</a:t>
            </a:r>
          </a:p>
          <a:p>
            <a:pPr algn="l" defTabSz="457200">
              <a:buNone/>
            </a:pPr>
            <a:endParaRPr lang="en-US" b="0" i="0" dirty="0" smtClean="0">
              <a:latin typeface="Arial"/>
              <a:ea typeface="+mn-ea"/>
              <a:cs typeface="Arial"/>
            </a:endParaRPr>
          </a:p>
          <a:p>
            <a:pPr marL="283464" indent="-283464">
              <a:buClr>
                <a:srgbClr val="E47C23"/>
              </a:buClr>
              <a:buSzPct val="125000"/>
              <a:buFont typeface="Lucida Grande"/>
              <a:buChar char="•"/>
            </a:pPr>
            <a:r>
              <a:rPr lang="en-US" dirty="0" smtClean="0">
                <a:latin typeface="Arial"/>
                <a:cs typeface="Arial"/>
              </a:rPr>
              <a:t>Technopolis offers modern business environments where companies can focus on their own core competence</a:t>
            </a:r>
          </a:p>
          <a:p>
            <a:pPr marL="283464" indent="-283464" algn="l" defTabSz="457200">
              <a:buClr>
                <a:srgbClr val="E47C23"/>
              </a:buClr>
              <a:buSzPct val="125000"/>
              <a:buFont typeface="Lucida Grande"/>
              <a:buChar char="•"/>
            </a:pPr>
            <a:endParaRPr lang="en-US" sz="1000" dirty="0" smtClean="0">
              <a:latin typeface="Arial"/>
              <a:cs typeface="Arial"/>
            </a:endParaRPr>
          </a:p>
          <a:p>
            <a:pPr marL="283464" indent="-283464" algn="l" defTabSz="457200">
              <a:buClr>
                <a:srgbClr val="E47C23"/>
              </a:buClr>
              <a:buSzPct val="125000"/>
              <a:buFont typeface="Lucida Grande"/>
              <a:buChar char="•"/>
            </a:pPr>
            <a:r>
              <a:rPr lang="en-US" dirty="0" smtClean="0">
                <a:latin typeface="Arial"/>
                <a:cs typeface="Arial"/>
              </a:rPr>
              <a:t>G</a:t>
            </a:r>
            <a:r>
              <a:rPr lang="en-US" b="0" i="0" dirty="0" smtClean="0">
                <a:latin typeface="Arial"/>
                <a:ea typeface="+mn-ea"/>
                <a:cs typeface="Arial"/>
              </a:rPr>
              <a:t>rowth-oriented, internationalizing, profitable </a:t>
            </a:r>
            <a:r>
              <a:rPr lang="en-US" b="0" i="0" dirty="0" err="1" smtClean="0">
                <a:latin typeface="Arial"/>
                <a:ea typeface="+mn-ea"/>
                <a:cs typeface="Arial"/>
              </a:rPr>
              <a:t>Nasdaq</a:t>
            </a:r>
            <a:r>
              <a:rPr lang="en-US" b="0" i="0" dirty="0" smtClean="0">
                <a:latin typeface="Arial"/>
                <a:ea typeface="+mn-ea"/>
                <a:cs typeface="Arial"/>
              </a:rPr>
              <a:t> OMX company</a:t>
            </a:r>
          </a:p>
          <a:p>
            <a:pPr marL="283464" indent="-283464" algn="l" defTabSz="457200">
              <a:lnSpc>
                <a:spcPct val="60000"/>
              </a:lnSpc>
              <a:buClr>
                <a:srgbClr val="E47C23"/>
              </a:buClr>
              <a:buSzPct val="125000"/>
              <a:buFont typeface="Lucida Grande"/>
              <a:buChar char="•"/>
            </a:pPr>
            <a:endParaRPr lang="en-US" dirty="0" smtClean="0">
              <a:latin typeface="Arial"/>
              <a:cs typeface="Arial"/>
            </a:endParaRPr>
          </a:p>
          <a:p>
            <a:pPr marL="283464" indent="-283464" algn="l" defTabSz="457200">
              <a:buClr>
                <a:srgbClr val="E47C23"/>
              </a:buClr>
              <a:buSzPct val="125000"/>
              <a:buFont typeface="Lucida Grande"/>
              <a:buChar char="•"/>
            </a:pPr>
            <a:r>
              <a:rPr lang="en-US" b="0" i="0" dirty="0" smtClean="0">
                <a:latin typeface="Arial"/>
                <a:ea typeface="+mn-ea"/>
                <a:cs typeface="Arial"/>
              </a:rPr>
              <a:t>The business idea is to offer premises and services that support the success of  high tech companies</a:t>
            </a:r>
          </a:p>
          <a:p>
            <a:pPr marL="283464" indent="-283464" algn="l" defTabSz="457200">
              <a:lnSpc>
                <a:spcPct val="60000"/>
              </a:lnSpc>
              <a:buClr>
                <a:srgbClr val="E47C23"/>
              </a:buClr>
              <a:buSzPct val="125000"/>
              <a:buFont typeface="Lucida Grande"/>
              <a:buChar char="•"/>
            </a:pPr>
            <a:endParaRPr lang="en-US" dirty="0" smtClean="0">
              <a:latin typeface="Arial"/>
              <a:cs typeface="Arial"/>
            </a:endParaRPr>
          </a:p>
          <a:p>
            <a:pPr marL="283464" indent="-283464" algn="l" defTabSz="457200">
              <a:buClr>
                <a:srgbClr val="E47C23"/>
              </a:buClr>
              <a:buSzPct val="125000"/>
              <a:buFont typeface="Lucida Grande"/>
              <a:buChar char="•"/>
            </a:pPr>
            <a:r>
              <a:rPr lang="en-US" b="0" i="0" dirty="0" smtClean="0">
                <a:latin typeface="Arial"/>
                <a:ea typeface="+mn-ea"/>
                <a:cs typeface="Arial"/>
              </a:rPr>
              <a:t>The customers include approximately 1,300 knowledge-intensive companies and organizations with over 20,000 employees </a:t>
            </a:r>
          </a:p>
          <a:p>
            <a:pPr marL="283464" indent="-283464" algn="l" defTabSz="457200">
              <a:lnSpc>
                <a:spcPct val="60000"/>
              </a:lnSpc>
              <a:buClr>
                <a:srgbClr val="E47C23"/>
              </a:buClr>
              <a:buSzPct val="125000"/>
              <a:buFont typeface="Lucida Grande"/>
              <a:buChar char="•"/>
            </a:pPr>
            <a:endParaRPr lang="en-US" dirty="0" smtClean="0">
              <a:latin typeface="Arial"/>
              <a:cs typeface="Arial"/>
            </a:endParaRPr>
          </a:p>
          <a:p>
            <a:pPr marL="283464" indent="-283464">
              <a:buClr>
                <a:srgbClr val="E47C23"/>
              </a:buClr>
              <a:buSzPct val="125000"/>
              <a:buFont typeface="Lucida Grande"/>
              <a:buChar char="•"/>
            </a:pPr>
            <a:r>
              <a:rPr lang="en-US" dirty="0" smtClean="0">
                <a:latin typeface="Arial"/>
                <a:cs typeface="Arial"/>
              </a:rPr>
              <a:t>Established  over 30 years ago</a:t>
            </a:r>
          </a:p>
          <a:p>
            <a:pPr marL="283464" indent="-283464" algn="l" defTabSz="457200">
              <a:buClr>
                <a:srgbClr val="E47C23"/>
              </a:buClr>
              <a:buSzPct val="125000"/>
              <a:buFont typeface="Lucida Grande"/>
              <a:buChar char="•"/>
            </a:pPr>
            <a:endParaRPr lang="en-US" sz="1600" dirty="0" smtClean="0">
              <a:latin typeface="Arial"/>
              <a:cs typeface="Arial"/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1" y="722886"/>
            <a:ext cx="9143999" cy="212946"/>
          </a:xfrm>
          <a:prstGeom prst="rect">
            <a:avLst/>
          </a:prstGeom>
          <a:solidFill>
            <a:srgbClr val="E47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nainen-yleisptt_s8.jpg" descr="/Asiakkaat/Technopolis/tp yleis powerpoint/nainen-yleisptt_s8.jp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35"/>
          <a:stretch/>
        </p:blipFill>
        <p:spPr>
          <a:xfrm>
            <a:off x="0" y="932436"/>
            <a:ext cx="3883025" cy="5205564"/>
          </a:xfrm>
          <a:prstGeom prst="rect">
            <a:avLst/>
          </a:prstGeom>
        </p:spPr>
      </p:pic>
      <p:sp>
        <p:nvSpPr>
          <p:cNvPr id="13" name="Suorakulmio 7"/>
          <p:cNvSpPr/>
          <p:nvPr/>
        </p:nvSpPr>
        <p:spPr>
          <a:xfrm>
            <a:off x="457200" y="0"/>
            <a:ext cx="3285613" cy="1433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Picture 2" descr="C:\Jelena\Projects\Tiina_Luukkonen\67863\pictures\Slide2 cop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6" y="3176"/>
            <a:ext cx="2466974" cy="790452"/>
          </a:xfrm>
          <a:prstGeom prst="rect">
            <a:avLst/>
          </a:prstGeom>
          <a:noFill/>
        </p:spPr>
      </p:pic>
      <p:sp>
        <p:nvSpPr>
          <p:cNvPr id="15" name="Otsikko 1"/>
          <p:cNvSpPr txBox="1">
            <a:spLocks/>
          </p:cNvSpPr>
          <p:nvPr/>
        </p:nvSpPr>
        <p:spPr>
          <a:xfrm>
            <a:off x="862376" y="543021"/>
            <a:ext cx="2641387" cy="940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fi-FI" sz="1800" b="0" i="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IN SUPPORT OF YOUR SUCCESS</a:t>
            </a:r>
          </a:p>
        </p:txBody>
      </p:sp>
    </p:spTree>
    <p:extLst>
      <p:ext uri="{BB962C8B-B14F-4D97-AF65-F5344CB8AC3E}">
        <p14:creationId xmlns:p14="http://schemas.microsoft.com/office/powerpoint/2010/main" xmlns="" val="27380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teknologiakyla.jpg" descr="/Asiakkaat/Technopolis/technopolis 30v Folder/teknologiakyla.jp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356" y="0"/>
            <a:ext cx="9158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285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1" y="893511"/>
            <a:ext cx="9144000" cy="5964489"/>
          </a:xfrm>
          <a:prstGeom prst="rect">
            <a:avLst/>
          </a:prstGeom>
          <a:solidFill>
            <a:srgbClr val="ECE7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1" y="722886"/>
            <a:ext cx="9144000" cy="212946"/>
          </a:xfrm>
          <a:prstGeom prst="rect">
            <a:avLst/>
          </a:prstGeom>
          <a:solidFill>
            <a:srgbClr val="E47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tp_ye_fläppienkku_ppt.jpg" descr="/Asiakkaat/Technopolis/tp yleis powerpoint/tp_ye_fläppienkku_ppt.jp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680"/>
          <a:stretch/>
        </p:blipFill>
        <p:spPr>
          <a:xfrm>
            <a:off x="1" y="1346787"/>
            <a:ext cx="3911599" cy="5067096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4412547" y="1729168"/>
            <a:ext cx="437924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>
              <a:buNone/>
            </a:pPr>
            <a:r>
              <a:rPr lang="en-US" b="1" i="0" dirty="0" smtClean="0">
                <a:latin typeface="Aril"/>
                <a:ea typeface="+mn-ea"/>
                <a:cs typeface="Aril"/>
              </a:rPr>
              <a:t>TECHNOPOLIS CONCEPT</a:t>
            </a:r>
          </a:p>
          <a:p>
            <a:pPr algn="l" defTabSz="457200">
              <a:buNone/>
            </a:pPr>
            <a:r>
              <a:rPr lang="en-US" b="0" i="0" dirty="0" smtClean="0">
                <a:latin typeface="Aril"/>
                <a:ea typeface="+mn-ea"/>
                <a:cs typeface="Aril"/>
              </a:rPr>
              <a:t> </a:t>
            </a:r>
          </a:p>
          <a:p>
            <a:pPr marL="283464" indent="-283464" algn="l" defTabSz="457200">
              <a:buClr>
                <a:srgbClr val="E47C23"/>
              </a:buClr>
              <a:buSzPct val="120000"/>
              <a:buFont typeface="Lucida Grande"/>
              <a:buChar char="•"/>
            </a:pPr>
            <a:r>
              <a:rPr lang="en-US" b="0" i="0" dirty="0" smtClean="0">
                <a:latin typeface="Arial"/>
                <a:ea typeface="+mn-ea"/>
                <a:cs typeface="Arial"/>
              </a:rPr>
              <a:t>Combines premises, business services and development services into a package that supports success</a:t>
            </a:r>
          </a:p>
          <a:p>
            <a:pPr marL="283464" indent="-283464" algn="l" defTabSz="457200">
              <a:buClr>
                <a:srgbClr val="E47C23"/>
              </a:buClr>
              <a:buSzPct val="120000"/>
              <a:buFont typeface="Lucida Grande"/>
              <a:buChar char="•"/>
            </a:pPr>
            <a:endParaRPr lang="en-US" dirty="0" smtClean="0">
              <a:latin typeface="Arial"/>
              <a:cs typeface="Arial"/>
            </a:endParaRPr>
          </a:p>
          <a:p>
            <a:pPr marL="283464" indent="-283464" algn="l" defTabSz="457200">
              <a:buClr>
                <a:srgbClr val="E47C23"/>
              </a:buClr>
              <a:buSzPct val="120000"/>
              <a:buFont typeface="Lucida Grande"/>
              <a:buChar char="•"/>
            </a:pPr>
            <a:r>
              <a:rPr lang="en-US" b="0" i="0" dirty="0" smtClean="0">
                <a:latin typeface="Arial"/>
                <a:ea typeface="+mn-ea"/>
                <a:cs typeface="Arial"/>
              </a:rPr>
              <a:t>Supports customers' growth and internationalization</a:t>
            </a:r>
          </a:p>
          <a:p>
            <a:pPr marL="283464" indent="-283464" algn="l" defTabSz="457200">
              <a:buClr>
                <a:srgbClr val="E47C23"/>
              </a:buClr>
              <a:buSzPct val="120000"/>
              <a:buFont typeface="Lucida Grande"/>
              <a:buChar char="•"/>
            </a:pPr>
            <a:endParaRPr lang="en-US" dirty="0" smtClean="0">
              <a:latin typeface="Arial"/>
              <a:cs typeface="Arial"/>
            </a:endParaRPr>
          </a:p>
          <a:p>
            <a:pPr marL="283464" indent="-283464" algn="l" defTabSz="457200">
              <a:buClr>
                <a:srgbClr val="E47C23"/>
              </a:buClr>
              <a:buSzPct val="120000"/>
              <a:buFont typeface="Lucida Grande"/>
              <a:buChar char="•"/>
            </a:pPr>
            <a:r>
              <a:rPr lang="en-US" b="0" i="0" dirty="0" smtClean="0">
                <a:latin typeface="Arial"/>
                <a:ea typeface="+mn-ea"/>
                <a:cs typeface="Arial"/>
              </a:rPr>
              <a:t>Helps make operations more efficient, trimming costs and reducing environmental loads</a:t>
            </a:r>
          </a:p>
          <a:p>
            <a:pPr marL="283464" indent="-283464" algn="l" defTabSz="457200">
              <a:buClr>
                <a:srgbClr val="E47C23"/>
              </a:buClr>
              <a:buSzPct val="120000"/>
              <a:buFont typeface="Lucida Grande"/>
              <a:buChar char="•"/>
            </a:pPr>
            <a:endParaRPr lang="en-US" dirty="0" smtClean="0">
              <a:latin typeface="Arial"/>
              <a:cs typeface="Arial"/>
            </a:endParaRPr>
          </a:p>
          <a:p>
            <a:pPr marL="283464" indent="-283464" algn="l" defTabSz="457200">
              <a:buClr>
                <a:srgbClr val="E47C23"/>
              </a:buClr>
              <a:buSzPct val="120000"/>
              <a:buFont typeface="Lucida Grande"/>
              <a:buChar char="•"/>
            </a:pPr>
            <a:r>
              <a:rPr lang="en-US" b="0" i="0" dirty="0" smtClean="0">
                <a:latin typeface="Arial"/>
                <a:ea typeface="+mn-ea"/>
                <a:cs typeface="Arial"/>
              </a:rPr>
              <a:t>Facilitates local and international networks</a:t>
            </a:r>
            <a:r>
              <a:rPr lang="en-US" b="1" i="0" dirty="0" smtClean="0">
                <a:latin typeface="Arial"/>
                <a:ea typeface="+mn-ea"/>
                <a:cs typeface="Arial"/>
              </a:rPr>
              <a:t> </a:t>
            </a:r>
          </a:p>
          <a:p>
            <a:pPr marL="283464" indent="-283464" algn="l" defTabSz="457200">
              <a:buFontTx/>
              <a:buChar char="-"/>
            </a:pPr>
            <a:endParaRPr lang="en-US" sz="1600" dirty="0" smtClean="0">
              <a:latin typeface="Aril"/>
              <a:cs typeface="Aril"/>
            </a:endParaRPr>
          </a:p>
        </p:txBody>
      </p:sp>
      <p:sp>
        <p:nvSpPr>
          <p:cNvPr id="15" name="Suorakulmio 14"/>
          <p:cNvSpPr/>
          <p:nvPr/>
        </p:nvSpPr>
        <p:spPr>
          <a:xfrm>
            <a:off x="1" y="962950"/>
            <a:ext cx="921351" cy="5450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457200" y="0"/>
            <a:ext cx="3285613" cy="1433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Otsikko 1"/>
          <p:cNvSpPr txBox="1">
            <a:spLocks/>
          </p:cNvSpPr>
          <p:nvPr/>
        </p:nvSpPr>
        <p:spPr>
          <a:xfrm>
            <a:off x="862376" y="501521"/>
            <a:ext cx="2641387" cy="940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fi-FI" sz="1800" b="0" i="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FOR THE </a:t>
            </a:r>
            <a:r>
              <a:rPr lang="fi-FI" sz="1800" b="0" i="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BEST FOR YOUR COMPANY</a:t>
            </a:r>
          </a:p>
        </p:txBody>
      </p:sp>
      <p:pic>
        <p:nvPicPr>
          <p:cNvPr id="1026" name="Picture 2" descr="C:\Jelena\Projects\Tiina_Luukkonen\pictures\slide3 cop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326" y="-6350"/>
            <a:ext cx="2808438" cy="899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093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>
          <a:xfrm>
            <a:off x="1" y="935832"/>
            <a:ext cx="9144000" cy="5893918"/>
          </a:xfrm>
          <a:prstGeom prst="rect">
            <a:avLst/>
          </a:prstGeom>
          <a:solidFill>
            <a:srgbClr val="ECE7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1" y="722886"/>
            <a:ext cx="9143999" cy="212946"/>
          </a:xfrm>
          <a:prstGeom prst="rect">
            <a:avLst/>
          </a:prstGeom>
          <a:solidFill>
            <a:srgbClr val="E47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paikkakuntakartta ja kuva en.jpg" descr="/Asiakkaat/Technopolis/tp yleis powerpoint/paikkakuntakartta ja kuva en.jp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17"/>
          <a:stretch/>
        </p:blipFill>
        <p:spPr>
          <a:xfrm>
            <a:off x="1" y="1433871"/>
            <a:ext cx="3923927" cy="5032251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4238379" y="1387809"/>
            <a:ext cx="47459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464" indent="-283464" algn="l" defTabSz="457200">
              <a:buClr>
                <a:srgbClr val="E47C23"/>
              </a:buClr>
              <a:buSzPct val="120000"/>
            </a:pPr>
            <a:r>
              <a:rPr lang="fi-FI" b="1" dirty="0" smtClean="0">
                <a:latin typeface="Arial"/>
                <a:cs typeface="Arial"/>
              </a:rPr>
              <a:t>NETWORK OF CENTERS</a:t>
            </a:r>
            <a:endParaRPr lang="en-US" b="1" i="0" dirty="0" smtClean="0">
              <a:latin typeface="Arial"/>
              <a:ea typeface="+mn-ea"/>
              <a:cs typeface="Arial"/>
            </a:endParaRPr>
          </a:p>
          <a:p>
            <a:pPr marL="283464" indent="-283464" algn="l" defTabSz="457200">
              <a:buClr>
                <a:srgbClr val="E47C23"/>
              </a:buClr>
              <a:buSzPct val="120000"/>
              <a:buFont typeface="Lucida Grande"/>
              <a:buChar char="•"/>
            </a:pPr>
            <a:endParaRPr lang="en-US" dirty="0" smtClean="0">
              <a:latin typeface="Arial"/>
              <a:cs typeface="Arial"/>
            </a:endParaRPr>
          </a:p>
          <a:p>
            <a:pPr marL="283464" indent="-283464" algn="l" defTabSz="457200">
              <a:buClr>
                <a:srgbClr val="E47C23"/>
              </a:buClr>
              <a:buSzPct val="120000"/>
              <a:buFont typeface="Lucida Grande"/>
              <a:buChar char="•"/>
            </a:pPr>
            <a:r>
              <a:rPr lang="en-US" b="0" i="0" dirty="0" smtClean="0">
                <a:latin typeface="Arial"/>
                <a:ea typeface="+mn-ea"/>
                <a:cs typeface="Arial"/>
              </a:rPr>
              <a:t>Chain of 17 impressive business environments in Espoo, Helsinki, Jyväskylä, Kuopio, Lappeenranta, Oulu, Tampere, and Vantaa, as well as St. Petersburg in Russia and Tallinn in Estonia</a:t>
            </a:r>
          </a:p>
          <a:p>
            <a:pPr algn="l" defTabSz="457200">
              <a:buNone/>
            </a:pPr>
            <a:r>
              <a:rPr lang="en-US" b="0" i="0" dirty="0" smtClean="0">
                <a:latin typeface="Arial"/>
                <a:ea typeface="+mn-ea"/>
                <a:cs typeface="Arial"/>
              </a:rPr>
              <a:t> </a:t>
            </a:r>
          </a:p>
          <a:p>
            <a:pPr marL="283464" indent="-283464" algn="l" defTabSz="457200">
              <a:buClr>
                <a:srgbClr val="E47C23"/>
              </a:buClr>
              <a:buSzPct val="120000"/>
              <a:buFont typeface="Lucida Grande"/>
              <a:buChar char="•"/>
            </a:pPr>
            <a:r>
              <a:rPr lang="en-US" b="0" i="0" dirty="0" smtClean="0">
                <a:latin typeface="Arial"/>
                <a:ea typeface="+mn-ea"/>
                <a:cs typeface="Arial"/>
              </a:rPr>
              <a:t>Premium premises of  6.5 m</a:t>
            </a:r>
            <a:r>
              <a:rPr lang="en-US" b="0" i="0" baseline="30000" dirty="0" smtClean="0">
                <a:latin typeface="Arial"/>
                <a:ea typeface="+mn-ea"/>
                <a:cs typeface="Arial"/>
              </a:rPr>
              <a:t>2</a:t>
            </a:r>
            <a:r>
              <a:rPr lang="en-US" b="0" i="0" dirty="0" smtClean="0">
                <a:latin typeface="Arial"/>
                <a:ea typeface="+mn-ea"/>
                <a:cs typeface="Arial"/>
              </a:rPr>
              <a:t> - 40,000 m</a:t>
            </a:r>
            <a:r>
              <a:rPr lang="en-US" b="0" i="0" baseline="30000" dirty="0" smtClean="0">
                <a:latin typeface="Arial"/>
                <a:ea typeface="+mn-ea"/>
                <a:cs typeface="Arial"/>
              </a:rPr>
              <a:t>2</a:t>
            </a:r>
          </a:p>
          <a:p>
            <a:pPr marL="283464" indent="-283464" algn="l" defTabSz="457200">
              <a:buClr>
                <a:srgbClr val="E47C23"/>
              </a:buClr>
              <a:buSzPct val="120000"/>
              <a:buFont typeface="Lucida Grande"/>
              <a:buChar char="•"/>
            </a:pPr>
            <a:endParaRPr lang="en-US" dirty="0" smtClean="0">
              <a:latin typeface="Arial"/>
              <a:cs typeface="Arial"/>
            </a:endParaRPr>
          </a:p>
          <a:p>
            <a:pPr marL="283464" indent="-283464" algn="l" defTabSz="457200">
              <a:buClr>
                <a:srgbClr val="E47C23"/>
              </a:buClr>
              <a:buSzPct val="120000"/>
              <a:buFont typeface="Lucida Grande"/>
              <a:buChar char="•"/>
            </a:pPr>
            <a:r>
              <a:rPr lang="en-US" b="0" i="0" dirty="0" smtClean="0">
                <a:latin typeface="Arial"/>
                <a:ea typeface="+mn-ea"/>
                <a:cs typeface="Arial"/>
              </a:rPr>
              <a:t>Adaptability ensures that your company always has access to appropriate premises</a:t>
            </a:r>
          </a:p>
          <a:p>
            <a:pPr marL="283464" indent="-283464" algn="l" defTabSz="457200">
              <a:buClr>
                <a:srgbClr val="E47C23"/>
              </a:buClr>
              <a:buSzPct val="120000"/>
              <a:buFont typeface="Lucida Grande"/>
              <a:buChar char="•"/>
            </a:pPr>
            <a:endParaRPr lang="en-US" dirty="0" smtClean="0">
              <a:latin typeface="Arial"/>
              <a:cs typeface="Arial"/>
            </a:endParaRPr>
          </a:p>
          <a:p>
            <a:pPr marL="283464" indent="-283464" algn="l" defTabSz="457200">
              <a:buClr>
                <a:srgbClr val="E47C23"/>
              </a:buClr>
              <a:buSzPct val="120000"/>
              <a:buFont typeface="Lucida Grande"/>
              <a:buChar char="•"/>
            </a:pPr>
            <a:r>
              <a:rPr lang="en-US" b="0" i="0" dirty="0" smtClean="0">
                <a:latin typeface="Arial"/>
                <a:ea typeface="+mn-ea"/>
                <a:cs typeface="Arial"/>
              </a:rPr>
              <a:t>Combined with the services, the business environments establish a strong ecosystem with all required actors</a:t>
            </a:r>
            <a:endParaRPr lang="en-US" b="0" i="0" dirty="0">
              <a:latin typeface="Arial"/>
              <a:ea typeface="+mn-ea"/>
              <a:cs typeface="Arial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457200" y="0"/>
            <a:ext cx="3285613" cy="1433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862376" y="501521"/>
            <a:ext cx="2641387" cy="940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fi-FI" sz="1800" b="0" i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IN THE BEST LOCATIONS</a:t>
            </a:r>
          </a:p>
        </p:txBody>
      </p:sp>
      <p:pic>
        <p:nvPicPr>
          <p:cNvPr id="4098" name="Picture 2" descr="C:\Jelena\Projects\Tiina_Luukkonen\67863\pictures\Slide4 cop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1" y="-6349"/>
            <a:ext cx="2381250" cy="762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896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>
          <a:xfrm>
            <a:off x="1" y="935832"/>
            <a:ext cx="9144000" cy="5922168"/>
          </a:xfrm>
          <a:prstGeom prst="rect">
            <a:avLst/>
          </a:prstGeom>
          <a:solidFill>
            <a:srgbClr val="ECE7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ruutu 9"/>
          <p:cNvSpPr txBox="1"/>
          <p:nvPr/>
        </p:nvSpPr>
        <p:spPr>
          <a:xfrm>
            <a:off x="4325463" y="1782465"/>
            <a:ext cx="45811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>
              <a:buNone/>
            </a:pPr>
            <a:r>
              <a:rPr lang="en-US" b="1" i="0" dirty="0" smtClean="0">
                <a:latin typeface="Arial"/>
                <a:ea typeface="+mn-ea"/>
                <a:cs typeface="Arial"/>
              </a:rPr>
              <a:t>MATCHMAKING SERVICES</a:t>
            </a:r>
          </a:p>
          <a:p>
            <a:pPr algn="l" defTabSz="457200">
              <a:buNone/>
            </a:pPr>
            <a:endParaRPr lang="en-US" dirty="0" smtClean="0">
              <a:latin typeface="Arial"/>
              <a:cs typeface="Arial"/>
            </a:endParaRPr>
          </a:p>
          <a:p>
            <a:pPr algn="l" defTabSz="457200">
              <a:buNone/>
            </a:pPr>
            <a:r>
              <a:rPr lang="en-US" b="0" i="0" dirty="0" smtClean="0">
                <a:latin typeface="Arial"/>
                <a:ea typeface="+mn-ea"/>
                <a:cs typeface="Arial"/>
              </a:rPr>
              <a:t>High-quality matchmaking events</a:t>
            </a:r>
          </a:p>
          <a:p>
            <a:pPr marL="283464" indent="-283464" algn="l" defTabSz="457200">
              <a:buClr>
                <a:srgbClr val="E47C23"/>
              </a:buClr>
              <a:buSzPct val="120000"/>
              <a:buFont typeface="Lucida Grande"/>
              <a:buChar char="•"/>
            </a:pPr>
            <a:r>
              <a:rPr lang="en-US" b="0" i="0" dirty="0" smtClean="0">
                <a:latin typeface="Arial"/>
                <a:ea typeface="+mn-ea"/>
                <a:cs typeface="Arial"/>
              </a:rPr>
              <a:t>Technopolis </a:t>
            </a:r>
            <a:r>
              <a:rPr lang="en-US" b="0" i="0" dirty="0">
                <a:latin typeface="Arial"/>
                <a:ea typeface="+mn-ea"/>
                <a:cs typeface="Arial"/>
              </a:rPr>
              <a:t>Business Breakfast</a:t>
            </a:r>
          </a:p>
          <a:p>
            <a:pPr marL="283464" indent="-283464" algn="l" defTabSz="457200">
              <a:buClr>
                <a:srgbClr val="E47C23"/>
              </a:buClr>
              <a:buSzPct val="120000"/>
              <a:buFont typeface="Lucida Grande"/>
              <a:buChar char="•"/>
            </a:pPr>
            <a:r>
              <a:rPr lang="en-US" b="0" i="0" dirty="0" smtClean="0">
                <a:latin typeface="Arial"/>
                <a:ea typeface="+mn-ea"/>
                <a:cs typeface="Arial"/>
              </a:rPr>
              <a:t>MoneyTalks</a:t>
            </a:r>
            <a:r>
              <a:rPr lang="en-US" b="0" i="0" baseline="30000" dirty="0" smtClean="0">
                <a:latin typeface="Arial"/>
                <a:ea typeface="+mn-ea"/>
                <a:cs typeface="Arial"/>
              </a:rPr>
              <a:t>®</a:t>
            </a:r>
            <a:r>
              <a:rPr lang="en-US" b="0" i="0" dirty="0" smtClean="0">
                <a:latin typeface="Arial"/>
                <a:ea typeface="+mn-ea"/>
                <a:cs typeface="Arial"/>
              </a:rPr>
              <a:t> on a monthly basis</a:t>
            </a:r>
          </a:p>
          <a:p>
            <a:pPr marL="283464" indent="-283464" algn="l" defTabSz="457200">
              <a:buClr>
                <a:srgbClr val="E47C23"/>
              </a:buClr>
              <a:buSzPct val="120000"/>
              <a:buFont typeface="Lucida Grande"/>
              <a:buChar char="•"/>
            </a:pPr>
            <a:r>
              <a:rPr lang="en-US" b="0" i="0" dirty="0" smtClean="0">
                <a:latin typeface="Arial"/>
                <a:ea typeface="+mn-ea"/>
                <a:cs typeface="Arial"/>
              </a:rPr>
              <a:t>MoneyTalks</a:t>
            </a:r>
            <a:r>
              <a:rPr lang="en-US" b="0" i="0" baseline="30000" dirty="0" smtClean="0">
                <a:latin typeface="Arial"/>
                <a:ea typeface="+mn-ea"/>
                <a:cs typeface="Arial"/>
              </a:rPr>
              <a:t>®</a:t>
            </a:r>
            <a:r>
              <a:rPr lang="en-US" b="0" i="0" dirty="0" smtClean="0">
                <a:latin typeface="Arial"/>
                <a:ea typeface="+mn-ea"/>
                <a:cs typeface="Arial"/>
              </a:rPr>
              <a:t> Forum twice a year</a:t>
            </a:r>
          </a:p>
          <a:p>
            <a:pPr marL="283464" indent="-283464" algn="l" defTabSz="457200">
              <a:buClr>
                <a:srgbClr val="E47C23"/>
              </a:buClr>
              <a:buSzPct val="120000"/>
              <a:buFont typeface="Lucida Grande"/>
              <a:buChar char="•"/>
            </a:pPr>
            <a:r>
              <a:rPr lang="en-US" b="0" i="0" dirty="0" smtClean="0">
                <a:latin typeface="Arial"/>
                <a:ea typeface="+mn-ea"/>
                <a:cs typeface="Arial"/>
              </a:rPr>
              <a:t>Tailored events</a:t>
            </a:r>
          </a:p>
          <a:p>
            <a:pPr marL="283464" indent="-283464" algn="l" defTabSz="457200">
              <a:buClr>
                <a:srgbClr val="E47C23"/>
              </a:buClr>
              <a:buSzPct val="120000"/>
              <a:buFont typeface="Lucida Grande"/>
              <a:buChar char="•"/>
            </a:pPr>
            <a:endParaRPr lang="en-US" dirty="0" smtClean="0">
              <a:latin typeface="Arial"/>
              <a:cs typeface="Arial"/>
            </a:endParaRPr>
          </a:p>
          <a:p>
            <a:pPr algn="l" defTabSz="457200">
              <a:buNone/>
            </a:pPr>
            <a:r>
              <a:rPr lang="en-US" b="0" i="0" dirty="0" smtClean="0">
                <a:latin typeface="Arial"/>
                <a:ea typeface="+mn-ea"/>
                <a:cs typeface="Arial"/>
              </a:rPr>
              <a:t>Contacts with the Technopolis network, customers, partners, growth companies and investors</a:t>
            </a:r>
          </a:p>
          <a:p>
            <a:pPr marL="283464" indent="-283464" algn="l" defTabSz="457200">
              <a:buClr>
                <a:srgbClr val="E47C23"/>
              </a:buClr>
              <a:buSzPct val="120000"/>
              <a:buFont typeface="Lucida Grande"/>
              <a:buChar char="•"/>
            </a:pPr>
            <a:r>
              <a:rPr lang="en-US" b="0" i="0" dirty="0" smtClean="0">
                <a:latin typeface="Arial"/>
                <a:ea typeface="+mn-ea"/>
                <a:cs typeface="Arial"/>
              </a:rPr>
              <a:t>Preferred </a:t>
            </a:r>
            <a:r>
              <a:rPr lang="en-US" b="0" i="0" dirty="0">
                <a:latin typeface="Arial"/>
                <a:ea typeface="+mn-ea"/>
                <a:cs typeface="Arial"/>
              </a:rPr>
              <a:t>Partner Program (P3)</a:t>
            </a:r>
          </a:p>
          <a:p>
            <a:pPr marL="283464" indent="-283464" algn="l" defTabSz="457200">
              <a:buClr>
                <a:srgbClr val="E47C23"/>
              </a:buClr>
              <a:buSzPct val="120000"/>
              <a:buFont typeface="Lucida Grande"/>
              <a:buChar char="•"/>
            </a:pPr>
            <a:r>
              <a:rPr lang="en-US" b="0" i="0" dirty="0" smtClean="0">
                <a:latin typeface="Arial"/>
                <a:ea typeface="+mn-ea"/>
                <a:cs typeface="Arial"/>
              </a:rPr>
              <a:t>International VC Zone</a:t>
            </a:r>
          </a:p>
          <a:p>
            <a:pPr marL="283464" indent="-283464" algn="l" defTabSz="457200">
              <a:buClr>
                <a:srgbClr val="E47C23"/>
              </a:buClr>
              <a:buSzPct val="120000"/>
              <a:buFont typeface="Lucida Grande"/>
              <a:buChar char="•"/>
            </a:pPr>
            <a:r>
              <a:rPr lang="en-US" b="0" i="0" dirty="0" smtClean="0">
                <a:latin typeface="Arial"/>
                <a:ea typeface="+mn-ea"/>
                <a:cs typeface="Arial"/>
              </a:rPr>
              <a:t>Enterprise </a:t>
            </a:r>
            <a:r>
              <a:rPr lang="en-US" b="0" i="0" dirty="0">
                <a:latin typeface="Arial"/>
                <a:ea typeface="+mn-ea"/>
                <a:cs typeface="Arial"/>
              </a:rPr>
              <a:t>Europe </a:t>
            </a:r>
            <a:r>
              <a:rPr lang="en-US" b="0" i="0" dirty="0" smtClean="0">
                <a:latin typeface="Arial"/>
                <a:ea typeface="+mn-ea"/>
                <a:cs typeface="Arial"/>
              </a:rPr>
              <a:t>Network</a:t>
            </a:r>
          </a:p>
          <a:p>
            <a:pPr marL="283464" indent="-283464" algn="l" defTabSz="457200">
              <a:buClr>
                <a:srgbClr val="E47C23"/>
              </a:buClr>
              <a:buSzPct val="120000"/>
              <a:buFont typeface="Lucida Grande"/>
              <a:buChar char="•"/>
            </a:pPr>
            <a:r>
              <a:rPr lang="fi-FI" dirty="0" err="1" smtClean="0">
                <a:latin typeface="Arial"/>
                <a:cs typeface="Arial"/>
              </a:rPr>
              <a:t>Fundraising</a:t>
            </a:r>
            <a:r>
              <a:rPr lang="fi-FI" dirty="0" smtClean="0">
                <a:latin typeface="Arial"/>
                <a:cs typeface="Arial"/>
              </a:rPr>
              <a:t> </a:t>
            </a:r>
            <a:r>
              <a:rPr lang="fi-FI" dirty="0" err="1" smtClean="0">
                <a:latin typeface="Arial"/>
                <a:cs typeface="Arial"/>
              </a:rPr>
              <a:t>services</a:t>
            </a:r>
            <a:endParaRPr lang="en-US" b="0" i="0" dirty="0">
              <a:latin typeface="Arial"/>
              <a:ea typeface="+mn-ea"/>
              <a:cs typeface="Arial"/>
            </a:endParaRPr>
          </a:p>
        </p:txBody>
      </p:sp>
      <p:sp>
        <p:nvSpPr>
          <p:cNvPr id="11" name="Suorakulmio 10"/>
          <p:cNvSpPr/>
          <p:nvPr/>
        </p:nvSpPr>
        <p:spPr>
          <a:xfrm>
            <a:off x="1" y="722886"/>
            <a:ext cx="9143999" cy="212946"/>
          </a:xfrm>
          <a:prstGeom prst="rect">
            <a:avLst/>
          </a:prstGeom>
          <a:solidFill>
            <a:srgbClr val="E47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verkostoituminen.jpg" descr="/Asiakkaat/Technopolis/tp yleis powerpoint/verkostoituminen.jp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71"/>
          <a:stretch/>
        </p:blipFill>
        <p:spPr>
          <a:xfrm>
            <a:off x="1" y="1655831"/>
            <a:ext cx="3895725" cy="4614339"/>
          </a:xfrm>
          <a:prstGeom prst="rect">
            <a:avLst/>
          </a:prstGeom>
        </p:spPr>
      </p:pic>
      <p:sp>
        <p:nvSpPr>
          <p:cNvPr id="13" name="Suorakulmio 4"/>
          <p:cNvSpPr/>
          <p:nvPr/>
        </p:nvSpPr>
        <p:spPr>
          <a:xfrm>
            <a:off x="457200" y="0"/>
            <a:ext cx="3285613" cy="1433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Picture 2" descr="C:\Jelena\Projects\Tiina_Luukkonen\67863\pictures\Slid21 cop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99" y="22225"/>
            <a:ext cx="2924175" cy="936945"/>
          </a:xfrm>
          <a:prstGeom prst="rect">
            <a:avLst/>
          </a:prstGeom>
          <a:noFill/>
        </p:spPr>
      </p:pic>
      <p:sp>
        <p:nvSpPr>
          <p:cNvPr id="15" name="Otsikko 1"/>
          <p:cNvSpPr txBox="1">
            <a:spLocks/>
          </p:cNvSpPr>
          <p:nvPr/>
        </p:nvSpPr>
        <p:spPr>
          <a:xfrm>
            <a:off x="511175" y="607058"/>
            <a:ext cx="3606271" cy="940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fi-FI" sz="1600" b="0" i="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YOUR NETWORK EFFICIENTLY </a:t>
            </a:r>
          </a:p>
        </p:txBody>
      </p:sp>
    </p:spTree>
    <p:extLst>
      <p:ext uri="{BB962C8B-B14F-4D97-AF65-F5344CB8AC3E}">
        <p14:creationId xmlns:p14="http://schemas.microsoft.com/office/powerpoint/2010/main" xmlns="" val="182590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rssutausta.jpg" descr="/Asiakkaat/Technopolis/technopolis 30v Folder/kurssutausta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tase.png" descr="/Asiakkaat/Technopolis/technopolis 30v Folder/tase.png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984" y="114984"/>
            <a:ext cx="10568559" cy="68708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32140" y="362872"/>
            <a:ext cx="5065459" cy="1040251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 smtClean="0">
                <a:solidFill>
                  <a:schemeClr val="tx1"/>
                </a:solidFill>
              </a:rPr>
              <a:t>TECHNOPOLIS  FACILITY GROWTH  1982-2011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509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lehtileikkeet.jpg" descr="/Asiakkaat/Technopolis/technopolis 30v Folder/lehtileikkeet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307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523eb9f87794797ae9e04d571992484 xmlns="df78a010-8bfd-4fd8-b1d8-b847d2cfc192">
      <Terms xmlns="http://schemas.microsoft.com/office/infopath/2007/PartnerControls">
        <TermInfo xmlns="http://schemas.microsoft.com/office/infopath/2007/PartnerControls">
          <TermName xmlns="http://schemas.microsoft.com/office/infopath/2007/PartnerControls">Sales Kit</TermName>
          <TermId xmlns="http://schemas.microsoft.com/office/infopath/2007/PartnerControls">c4604348-e3c2-4ae3-b7e2-c61621749301</TermId>
        </TermInfo>
      </Terms>
    </d523eb9f87794797ae9e04d571992484>
    <b16097a37956495b9c3b98b9c354259f xmlns="df78a010-8bfd-4fd8-b1d8-b847d2cfc19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Extranet</TermName>
          <TermId xmlns="http://schemas.microsoft.com/office/infopath/2007/PartnerControls">caf77f90-f3d1-432b-b785-9e120294277a</TermId>
        </TermInfo>
      </Terms>
    </b16097a37956495b9c3b98b9c354259f>
    <pedd16d9f67849b39d605b93e1974de3 xmlns="df78a010-8bfd-4fd8-b1d8-b847d2cfc19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Customer LCM</TermName>
          <TermId xmlns="http://schemas.microsoft.com/office/infopath/2007/PartnerControls">af600d2d-1e82-4a3a-b14d-e96214802058</TermId>
        </TermInfo>
      </Terms>
    </pedd16d9f67849b39d605b93e1974de3>
    <TaxCatchAll xmlns="df78a010-8bfd-4fd8-b1d8-b847d2cfc192">
      <Value>76</Value>
      <Value>20</Value>
      <Value>25</Value>
      <Value>33</Value>
      <Value>35</Value>
      <Value>31</Value>
    </TaxCatchAll>
    <jfebe289a4fc48148ebe90ee1b7b536a xmlns="df78a010-8bfd-4fd8-b1d8-b847d2cfc19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0cf59c34-c537-485d-9348-5ebb0790b954</TermId>
        </TermInfo>
      </Terms>
    </jfebe289a4fc48148ebe90ee1b7b536a>
    <m07a0b087d6346bfb7b8883cb29ad062 xmlns="df78a010-8bfd-4fd8-b1d8-b847d2cfc192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General</TermName>
          <TermId xmlns="http://schemas.microsoft.com/office/infopath/2007/PartnerControls">d807a7f0-3449-4ac1-8f14-e54d9f96a45d</TermId>
        </TermInfo>
      </Terms>
    </m07a0b087d6346bfb7b8883cb29ad062>
    <o54ac5439bfd4de3b182b22c58084084 xmlns="df78a010-8bfd-4fd8-b1d8-b847d2cfc192">
      <Terms xmlns="http://schemas.microsoft.com/office/infopath/2007/PartnerControls">
        <TermInfo xmlns="http://schemas.microsoft.com/office/infopath/2007/PartnerControls">
          <TermName xmlns="http://schemas.microsoft.com/office/infopath/2007/PartnerControls">Group</TermName>
          <TermId xmlns="http://schemas.microsoft.com/office/infopath/2007/PartnerControls">d072fa10-53fe-49b5-91db-3d9fc34d8eb0</TermId>
        </TermInfo>
      </Terms>
    </o54ac5439bfd4de3b182b22c58084084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chnopolis document" ma:contentTypeID="0x010100DEEAE30C008A8148B27FBB264E7003E400AC94924AD1AF3C48A7B6FAF6FB23B57F" ma:contentTypeVersion="20" ma:contentTypeDescription="" ma:contentTypeScope="" ma:versionID="70ac67de4d2d09be2efac26011481c07">
  <xsd:schema xmlns:xsd="http://www.w3.org/2001/XMLSchema" xmlns:xs="http://www.w3.org/2001/XMLSchema" xmlns:p="http://schemas.microsoft.com/office/2006/metadata/properties" xmlns:ns2="df78a010-8bfd-4fd8-b1d8-b847d2cfc192" targetNamespace="http://schemas.microsoft.com/office/2006/metadata/properties" ma:root="true" ma:fieldsID="69f66b57837ec568fb1ff78dedac2a5f" ns2:_="">
    <xsd:import namespace="df78a010-8bfd-4fd8-b1d8-b847d2cfc192"/>
    <xsd:element name="properties">
      <xsd:complexType>
        <xsd:sequence>
          <xsd:element name="documentManagement">
            <xsd:complexType>
              <xsd:all>
                <xsd:element ref="ns2:d523eb9f87794797ae9e04d571992484" minOccurs="0"/>
                <xsd:element ref="ns2:TaxCatchAll" minOccurs="0"/>
                <xsd:element ref="ns2:TaxCatchAllLabel" minOccurs="0"/>
                <xsd:element ref="ns2:jfebe289a4fc48148ebe90ee1b7b536a" minOccurs="0"/>
                <xsd:element ref="ns2:pedd16d9f67849b39d605b93e1974de3" minOccurs="0"/>
                <xsd:element ref="ns2:m07a0b087d6346bfb7b8883cb29ad062" minOccurs="0"/>
                <xsd:element ref="ns2:b16097a37956495b9c3b98b9c354259f" minOccurs="0"/>
                <xsd:element ref="ns2:o54ac5439bfd4de3b182b22c58084084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78a010-8bfd-4fd8-b1d8-b847d2cfc192" elementFormDefault="qualified">
    <xsd:import namespace="http://schemas.microsoft.com/office/2006/documentManagement/types"/>
    <xsd:import namespace="http://schemas.microsoft.com/office/infopath/2007/PartnerControls"/>
    <xsd:element name="d523eb9f87794797ae9e04d571992484" ma:index="8" ma:taxonomy="true" ma:internalName="d523eb9f87794797ae9e04d571992484" ma:taxonomyFieldName="Document_x0020_type" ma:displayName="Document type" ma:readOnly="false" ma:default="" ma:fieldId="{d523eb9f-8779-4797-ae9e-04d571992484}" ma:sspId="33a2859a-6dfd-4e4c-aba0-d136add2504e" ma:termSetId="cef7b56c-1556-4ef7-a76c-b7fcf6deb37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0b6153f5-a0a8-4490-9307-a31f97758dd8}" ma:internalName="TaxCatchAll" ma:showField="CatchAllData" ma:web="df78a010-8bfd-4fd8-b1d8-b847d2cfc1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0b6153f5-a0a8-4490-9307-a31f97758dd8}" ma:internalName="TaxCatchAllLabel" ma:readOnly="true" ma:showField="CatchAllDataLabel" ma:web="df78a010-8bfd-4fd8-b1d8-b847d2cfc1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febe289a4fc48148ebe90ee1b7b536a" ma:index="12" ma:taxonomy="true" ma:internalName="jfebe289a4fc48148ebe90ee1b7b536a" ma:taxonomyFieldName="Document_x0020_language" ma:displayName="Language" ma:readOnly="false" ma:default="" ma:fieldId="{3febe289-a4fc-4814-8ebe-90ee1b7b536a}" ma:sspId="33a2859a-6dfd-4e4c-aba0-d136add2504e" ma:termSetId="ee4c96dc-e8cd-4994-ae97-9c91ed9c439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dd16d9f67849b39d605b93e1974de3" ma:index="14" ma:taxonomy="true" ma:internalName="pedd16d9f67849b39d605b93e1974de3" ma:taxonomyFieldName="Process" ma:displayName="Process" ma:readOnly="false" ma:default="" ma:fieldId="{9edd16d9-f678-49b3-9d60-5b93e1974de3}" ma:sspId="33a2859a-6dfd-4e4c-aba0-d136add2504e" ma:termSetId="ddf9a5f4-6329-4bd5-84ea-37ace2ba843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07a0b087d6346bfb7b8883cb29ad062" ma:index="16" ma:taxonomy="true" ma:internalName="m07a0b087d6346bfb7b8883cb29ad062" ma:taxonomyFieldName="Service1" ma:displayName="Service" ma:readOnly="false" ma:default="" ma:fieldId="{607a0b08-7d63-46bf-b7b8-883cb29ad062}" ma:sspId="33a2859a-6dfd-4e4c-aba0-d136add2504e" ma:termSetId="96577dd3-d25f-46ef-bb72-c7ebb5e575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16097a37956495b9c3b98b9c354259f" ma:index="18" ma:taxonomy="true" ma:internalName="b16097a37956495b9c3b98b9c354259f" ma:taxonomyFieldName="Confidentiality" ma:displayName="Confidentiality" ma:readOnly="false" ma:default="" ma:fieldId="{b16097a3-7956-495b-9c3b-98b9c354259f}" ma:sspId="33a2859a-6dfd-4e4c-aba0-d136add2504e" ma:termSetId="70ba72fe-68e0-424a-a57b-4eeca98fcf5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54ac5439bfd4de3b182b22c58084084" ma:index="20" ma:taxonomy="true" ma:internalName="o54ac5439bfd4de3b182b22c58084084" ma:taxonomyFieldName="Location_x0020__x0028_document_x0029_" ma:displayName="Location" ma:readOnly="false" ma:default="" ma:fieldId="{854ac543-9bfd-4de3-b182-b22c58084084}" ma:sspId="33a2859a-6dfd-4e4c-aba0-d136add2504e" ma:termSetId="a2841a29-ec70-46c0-b04e-51fc3648f53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2AF2C7-DBCB-4F4C-81A1-821A80D5CA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7B9399-4068-47C5-B3A3-60508FEC91D3}">
  <ds:schemaRefs>
    <ds:schemaRef ds:uri="http://schemas.microsoft.com/office/2006/documentManagement/types"/>
    <ds:schemaRef ds:uri="http://purl.org/dc/terms/"/>
    <ds:schemaRef ds:uri="http://purl.org/dc/dcmitype/"/>
    <ds:schemaRef ds:uri="df78a010-8bfd-4fd8-b1d8-b847d2cfc192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1876463-F470-470E-BB39-D213715367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78a010-8bfd-4fd8-b1d8-b847d2cfc1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3716</TotalTime>
  <Words>243</Words>
  <Application>Microsoft Office PowerPoint</Application>
  <PresentationFormat>On-screen Show (4:3)</PresentationFormat>
  <Paragraphs>55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Office-teema</vt:lpstr>
      <vt:lpstr>GLOBAL SUMMIT OF INNOVATION ECONOMY CREATORS   MOSCOW 17.-20.4.2012     CASE  TECHNOPOLIS    MR. PERTTI HUUSKONEN CEO, LUNacon ltd FORMER CEO &amp; CHAIRMAN OF TECHNOPOLI S PLC  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Pakkahuone Oy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PREMISES AND services that support</dc:title>
  <dc:creator>A V</dc:creator>
  <cp:lastModifiedBy>Huuskonen Pertti</cp:lastModifiedBy>
  <cp:revision>354</cp:revision>
  <cp:lastPrinted>2011-10-07T06:34:54Z</cp:lastPrinted>
  <dcterms:created xsi:type="dcterms:W3CDTF">2011-04-21T05:54:24Z</dcterms:created>
  <dcterms:modified xsi:type="dcterms:W3CDTF">2012-04-10T06:01:07Z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0x010100DEEAE30C008A8148B27FBB264E7003E400AC94924AD1AF3C48A7B6FAF6FB23B57F</vt:lpwstr>
  </property>
  <property fmtid="{D5CDD505-2E9C-101B-9397-08002B2CF9AE}" pid="3" name="Location (document)">
    <vt:lpwstr>31;#Group|d072fa10-53fe-49b5-91db-3d9fc34d8eb0</vt:lpwstr>
  </property>
  <property fmtid="{D5CDD505-2E9C-101B-9397-08002B2CF9AE}" pid="4" name="Document type">
    <vt:lpwstr>76;#Sales Kit|c4604348-e3c2-4ae3-b7e2-c61621749301</vt:lpwstr>
  </property>
  <property fmtid="{D5CDD505-2E9C-101B-9397-08002B2CF9AE}" pid="5" name="Confidentiality">
    <vt:lpwstr>25;#Extranet|caf77f90-f3d1-432b-b785-9e120294277a</vt:lpwstr>
  </property>
  <property fmtid="{D5CDD505-2E9C-101B-9397-08002B2CF9AE}" pid="6" name="Process">
    <vt:lpwstr>35;#Customer LCM|af600d2d-1e82-4a3a-b14d-e96214802058</vt:lpwstr>
  </property>
  <property fmtid="{D5CDD505-2E9C-101B-9397-08002B2CF9AE}" pid="7" name="Service1">
    <vt:lpwstr>33;#General|d807a7f0-3449-4ac1-8f14-e54d9f96a45d</vt:lpwstr>
  </property>
  <property fmtid="{D5CDD505-2E9C-101B-9397-08002B2CF9AE}" pid="8" name="Document language">
    <vt:lpwstr>20;#English|0cf59c34-c537-485d-9348-5ebb0790b954</vt:lpwstr>
  </property>
</Properties>
</file>