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3" d="100"/>
          <a:sy n="43" d="100"/>
        </p:scale>
        <p:origin x="-114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package" Target="../embeddings/_____Microsoft_Excel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2" Type="http://schemas.openxmlformats.org/officeDocument/2006/relationships/package" Target="../embeddings/_____Microsoft_Excel5.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7"/>
    </mc:Choice>
    <mc:Fallback>
      <c:style val="17"/>
    </mc:Fallback>
  </mc:AlternateContent>
  <c:chart>
    <c:autoTitleDeleted val="1"/>
    <c:plotArea>
      <c:layout>
        <c:manualLayout>
          <c:layoutTarget val="inner"/>
          <c:xMode val="edge"/>
          <c:yMode val="edge"/>
          <c:x val="0.21139458346910292"/>
          <c:y val="0.19687488080556367"/>
          <c:w val="0.6912150637770994"/>
          <c:h val="0.73318889984929148"/>
        </c:manualLayout>
      </c:layout>
      <c:barChart>
        <c:barDir val="bar"/>
        <c:grouping val="stacked"/>
        <c:varyColors val="0"/>
        <c:ser>
          <c:idx val="0"/>
          <c:order val="0"/>
          <c:tx>
            <c:strRef>
              <c:f>Лист1!$B$1</c:f>
              <c:strCache>
                <c:ptCount val="1"/>
                <c:pt idx="0">
                  <c:v>Изменение за август 2012</c:v>
                </c:pt>
              </c:strCache>
            </c:strRef>
          </c:tx>
          <c:spPr>
            <a:solidFill>
              <a:schemeClr val="bg2">
                <a:lumMod val="95000"/>
              </a:schemeClr>
            </a:solidFill>
          </c:spPr>
          <c:invertIfNegative val="0"/>
          <c:dLbls>
            <c:showLegendKey val="0"/>
            <c:showVal val="1"/>
            <c:showCatName val="0"/>
            <c:showSerName val="0"/>
            <c:showPercent val="0"/>
            <c:showBubbleSize val="0"/>
            <c:showLeaderLines val="0"/>
          </c:dLbls>
          <c:cat>
            <c:strRef>
              <c:f>Лист1!$A$2:$A$7</c:f>
              <c:strCache>
                <c:ptCount val="6"/>
                <c:pt idx="0">
                  <c:v>КОСМ</c:v>
                </c:pt>
                <c:pt idx="1">
                  <c:v>ЯТ</c:v>
                </c:pt>
                <c:pt idx="2">
                  <c:v>ЭЭ</c:v>
                </c:pt>
                <c:pt idx="3">
                  <c:v>ИКТ</c:v>
                </c:pt>
                <c:pt idx="4">
                  <c:v>БМТ</c:v>
                </c:pt>
                <c:pt idx="5">
                  <c:v>Всего:</c:v>
                </c:pt>
              </c:strCache>
            </c:strRef>
          </c:cat>
          <c:val>
            <c:numRef>
              <c:f>Лист1!$B$2:$B$7</c:f>
              <c:numCache>
                <c:formatCode>General</c:formatCode>
                <c:ptCount val="6"/>
                <c:pt idx="0">
                  <c:v>4</c:v>
                </c:pt>
                <c:pt idx="1">
                  <c:v>2</c:v>
                </c:pt>
                <c:pt idx="2">
                  <c:v>6</c:v>
                </c:pt>
                <c:pt idx="3">
                  <c:v>8</c:v>
                </c:pt>
                <c:pt idx="4">
                  <c:v>5</c:v>
                </c:pt>
                <c:pt idx="5">
                  <c:v>25</c:v>
                </c:pt>
              </c:numCache>
            </c:numRef>
          </c:val>
        </c:ser>
        <c:dLbls>
          <c:showLegendKey val="0"/>
          <c:showVal val="0"/>
          <c:showCatName val="0"/>
          <c:showSerName val="0"/>
          <c:showPercent val="0"/>
          <c:showBubbleSize val="0"/>
        </c:dLbls>
        <c:gapWidth val="150"/>
        <c:overlap val="100"/>
        <c:axId val="69668864"/>
        <c:axId val="69670400"/>
      </c:barChart>
      <c:catAx>
        <c:axId val="69668864"/>
        <c:scaling>
          <c:orientation val="minMax"/>
        </c:scaling>
        <c:delete val="1"/>
        <c:axPos val="l"/>
        <c:majorTickMark val="out"/>
        <c:minorTickMark val="none"/>
        <c:tickLblPos val="nextTo"/>
        <c:crossAx val="69670400"/>
        <c:crosses val="autoZero"/>
        <c:auto val="1"/>
        <c:lblAlgn val="ctr"/>
        <c:lblOffset val="100"/>
        <c:noMultiLvlLbl val="0"/>
      </c:catAx>
      <c:valAx>
        <c:axId val="69670400"/>
        <c:scaling>
          <c:orientation val="minMax"/>
          <c:max val="28"/>
          <c:min val="0"/>
        </c:scaling>
        <c:delete val="1"/>
        <c:axPos val="b"/>
        <c:numFmt formatCode="General" sourceLinked="1"/>
        <c:majorTickMark val="out"/>
        <c:minorTickMark val="none"/>
        <c:tickLblPos val="nextTo"/>
        <c:crossAx val="69668864"/>
        <c:crosses val="autoZero"/>
        <c:crossBetween val="between"/>
      </c:valAx>
    </c:plotArea>
    <c:plotVisOnly val="1"/>
    <c:dispBlanksAs val="gap"/>
    <c:showDLblsOverMax val="0"/>
  </c:chart>
  <c:txPr>
    <a:bodyPr/>
    <a:lstStyle/>
    <a:p>
      <a:pPr>
        <a:defRPr sz="1400">
          <a:solidFill>
            <a:schemeClr val="bg1">
              <a:lumMod val="25000"/>
            </a:schemeClr>
          </a:solidFill>
          <a:latin typeface="Arial" pitchFamily="34" charset="0"/>
          <a:cs typeface="Arial"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5373626583178183"/>
          <c:y val="0.2850385746704806"/>
          <c:w val="0.65712613649628038"/>
          <c:h val="0.57257220477876503"/>
        </c:manualLayout>
      </c:layout>
      <c:barChart>
        <c:barDir val="bar"/>
        <c:grouping val="stacked"/>
        <c:varyColors val="0"/>
        <c:ser>
          <c:idx val="0"/>
          <c:order val="0"/>
          <c:tx>
            <c:strRef>
              <c:f>Лист1!$B$1</c:f>
              <c:strCache>
                <c:ptCount val="1"/>
                <c:pt idx="0">
                  <c:v>2010</c:v>
                </c:pt>
              </c:strCache>
            </c:strRef>
          </c:tx>
          <c:spPr>
            <a:solidFill>
              <a:srgbClr val="666666">
                <a:lumMod val="60000"/>
                <a:lumOff val="40000"/>
              </a:srgbClr>
            </a:solidFill>
            <a:ln>
              <a:noFill/>
            </a:ln>
          </c:spPr>
          <c:invertIfNegative val="0"/>
          <c:dLbls>
            <c:txPr>
              <a:bodyPr/>
              <a:lstStyle/>
              <a:p>
                <a:pPr>
                  <a:defRPr sz="1200"/>
                </a:pPr>
                <a:endParaRPr lang="ru-RU"/>
              </a:p>
            </c:txPr>
            <c:dLblPos val="inEnd"/>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Лист1!$B$2:$B$3</c:f>
              <c:numCache>
                <c:formatCode>#,##0.00</c:formatCode>
                <c:ptCount val="2"/>
                <c:pt idx="0">
                  <c:v>874.25599999999997</c:v>
                </c:pt>
                <c:pt idx="1">
                  <c:v>2942.6415579999998</c:v>
                </c:pt>
              </c:numCache>
            </c:numRef>
          </c:val>
        </c:ser>
        <c:ser>
          <c:idx val="1"/>
          <c:order val="1"/>
          <c:tx>
            <c:strRef>
              <c:f>Лист1!$C$1</c:f>
              <c:strCache>
                <c:ptCount val="1"/>
                <c:pt idx="0">
                  <c:v>2011</c:v>
                </c:pt>
              </c:strCache>
            </c:strRef>
          </c:tx>
          <c:spPr>
            <a:solidFill>
              <a:srgbClr val="FFFFFF">
                <a:lumMod val="85000"/>
              </a:srgbClr>
            </a:solidFill>
            <a:ln>
              <a:noFill/>
            </a:ln>
          </c:spPr>
          <c:invertIfNegative val="0"/>
          <c:dPt>
            <c:idx val="0"/>
            <c:invertIfNegative val="0"/>
            <c:bubble3D val="0"/>
          </c:dPt>
          <c:dLbls>
            <c:txPr>
              <a:bodyPr/>
              <a:lstStyle/>
              <a:p>
                <a:pPr>
                  <a:defRPr sz="1200"/>
                </a:pPr>
                <a:endParaRPr lang="ru-RU"/>
              </a:p>
            </c:txPr>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Лист1!$C$2:$C$3</c:f>
              <c:numCache>
                <c:formatCode>#,##0.00</c:formatCode>
                <c:ptCount val="2"/>
                <c:pt idx="0">
                  <c:v>1214.558839</c:v>
                </c:pt>
                <c:pt idx="1">
                  <c:v>2641.4461559299984</c:v>
                </c:pt>
              </c:numCache>
            </c:numRef>
          </c:val>
        </c:ser>
        <c:ser>
          <c:idx val="2"/>
          <c:order val="2"/>
          <c:tx>
            <c:strRef>
              <c:f>Лист1!$D$1</c:f>
              <c:strCache>
                <c:ptCount val="1"/>
                <c:pt idx="0">
                  <c:v>2012</c:v>
                </c:pt>
              </c:strCache>
            </c:strRef>
          </c:tx>
          <c:spPr>
            <a:solidFill>
              <a:srgbClr val="FFFFFF">
                <a:lumMod val="95000"/>
              </a:srgbClr>
            </a:solidFill>
            <a:ln>
              <a:noFill/>
            </a:ln>
          </c:spPr>
          <c:invertIfNegative val="0"/>
          <c:dPt>
            <c:idx val="0"/>
            <c:invertIfNegative val="0"/>
            <c:bubble3D val="0"/>
          </c:dPt>
          <c:dPt>
            <c:idx val="1"/>
            <c:invertIfNegative val="0"/>
            <c:bubble3D val="0"/>
          </c:dPt>
          <c:dLbls>
            <c:txPr>
              <a:bodyPr/>
              <a:lstStyle/>
              <a:p>
                <a:pPr>
                  <a:defRPr sz="1200"/>
                </a:pPr>
                <a:endParaRPr lang="ru-RU"/>
              </a:p>
            </c:txPr>
            <c:dLblPos val="ctr"/>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Лист1!$D$2:$D$3</c:f>
              <c:numCache>
                <c:formatCode>#,##0.00</c:formatCode>
                <c:ptCount val="2"/>
                <c:pt idx="0">
                  <c:v>2940.0517867899998</c:v>
                </c:pt>
                <c:pt idx="1">
                  <c:v>3378.6370429699996</c:v>
                </c:pt>
              </c:numCache>
            </c:numRef>
          </c:val>
        </c:ser>
        <c:ser>
          <c:idx val="3"/>
          <c:order val="3"/>
          <c:tx>
            <c:strRef>
              <c:f>Лист1!$E$1</c:f>
              <c:strCache>
                <c:ptCount val="1"/>
                <c:pt idx="0">
                  <c:v>From Jan 1 to March 31 2013</c:v>
                </c:pt>
              </c:strCache>
            </c:strRef>
          </c:tx>
          <c:spPr>
            <a:solidFill>
              <a:srgbClr val="CDFE9C"/>
            </a:solidFill>
            <a:ln>
              <a:noFill/>
            </a:ln>
          </c:spPr>
          <c:invertIfNegative val="0"/>
          <c:dLbls>
            <c:dLbl>
              <c:idx val="1"/>
              <c:layout>
                <c:manualLayout>
                  <c:x val="4.0363170297329498E-2"/>
                  <c:y val="0"/>
                </c:manualLayout>
              </c:layout>
              <c:dLblPos val="ctr"/>
              <c:showLegendKey val="0"/>
              <c:showVal val="1"/>
              <c:showCatName val="0"/>
              <c:showSerName val="0"/>
              <c:showPercent val="0"/>
              <c:showBubbleSize val="0"/>
            </c:dLbl>
            <c:dLblPos val="inBase"/>
            <c:showLegendKey val="0"/>
            <c:showVal val="1"/>
            <c:showCatName val="0"/>
            <c:showSerName val="0"/>
            <c:showPercent val="0"/>
            <c:showBubbleSize val="0"/>
            <c:showLeaderLines val="0"/>
          </c:dLbls>
          <c:cat>
            <c:strRef>
              <c:f>Лист1!$A$2:$A$3</c:f>
              <c:strCache>
                <c:ptCount val="2"/>
                <c:pt idx="0">
                  <c:v>Всего (перечислено)</c:v>
                </c:pt>
                <c:pt idx="1">
                  <c:v>Всего (одобрено)</c:v>
                </c:pt>
              </c:strCache>
            </c:strRef>
          </c:cat>
          <c:val>
            <c:numRef>
              <c:f>Лист1!$E$2:$E$3</c:f>
              <c:numCache>
                <c:formatCode>#,##0.00</c:formatCode>
                <c:ptCount val="2"/>
                <c:pt idx="0">
                  <c:v>618.19966210999996</c:v>
                </c:pt>
                <c:pt idx="1">
                  <c:v>375.097576</c:v>
                </c:pt>
              </c:numCache>
            </c:numRef>
          </c:val>
        </c:ser>
        <c:dLbls>
          <c:dLblPos val="inBase"/>
          <c:showLegendKey val="0"/>
          <c:showVal val="1"/>
          <c:showCatName val="0"/>
          <c:showSerName val="0"/>
          <c:showPercent val="0"/>
          <c:showBubbleSize val="0"/>
        </c:dLbls>
        <c:gapWidth val="100"/>
        <c:overlap val="100"/>
        <c:axId val="63713664"/>
        <c:axId val="63715200"/>
      </c:barChart>
      <c:catAx>
        <c:axId val="63713664"/>
        <c:scaling>
          <c:orientation val="minMax"/>
        </c:scaling>
        <c:delete val="1"/>
        <c:axPos val="l"/>
        <c:numFmt formatCode="General" sourceLinked="1"/>
        <c:majorTickMark val="out"/>
        <c:minorTickMark val="none"/>
        <c:tickLblPos val="nextTo"/>
        <c:crossAx val="63715200"/>
        <c:crosses val="autoZero"/>
        <c:auto val="0"/>
        <c:lblAlgn val="ctr"/>
        <c:lblOffset val="100"/>
        <c:noMultiLvlLbl val="0"/>
      </c:catAx>
      <c:valAx>
        <c:axId val="63715200"/>
        <c:scaling>
          <c:orientation val="minMax"/>
          <c:max val="9500"/>
          <c:min val="0"/>
        </c:scaling>
        <c:delete val="0"/>
        <c:axPos val="b"/>
        <c:numFmt formatCode="#,##0" sourceLinked="0"/>
        <c:majorTickMark val="out"/>
        <c:minorTickMark val="none"/>
        <c:tickLblPos val="nextTo"/>
        <c:txPr>
          <a:bodyPr/>
          <a:lstStyle/>
          <a:p>
            <a:pPr>
              <a:defRPr sz="1200"/>
            </a:pPr>
            <a:endParaRPr lang="ru-RU"/>
          </a:p>
        </c:txPr>
        <c:crossAx val="63713664"/>
        <c:crosses val="autoZero"/>
        <c:crossBetween val="between"/>
      </c:valAx>
      <c:spPr>
        <a:noFill/>
      </c:spPr>
    </c:plotArea>
    <c:legend>
      <c:legendPos val="t"/>
      <c:layout>
        <c:manualLayout>
          <c:xMode val="edge"/>
          <c:yMode val="edge"/>
          <c:x val="0.25658783569040383"/>
          <c:y val="0.15885608034382168"/>
          <c:w val="0.6384381620051105"/>
          <c:h val="0.12389443233186968"/>
        </c:manualLayout>
      </c:layout>
      <c:overlay val="0"/>
      <c:spPr>
        <a:noFill/>
      </c:spPr>
      <c:txPr>
        <a:bodyPr/>
        <a:lstStyle/>
        <a:p>
          <a:pPr>
            <a:defRPr sz="1200"/>
          </a:pPr>
          <a:endParaRPr lang="ru-RU"/>
        </a:p>
      </c:txPr>
    </c:legend>
    <c:plotVisOnly val="1"/>
    <c:dispBlanksAs val="gap"/>
    <c:showDLblsOverMax val="0"/>
  </c:chart>
  <c:spPr>
    <a:noFill/>
    <a:ln>
      <a:noFill/>
    </a:ln>
  </c:spPr>
  <c:txPr>
    <a:bodyPr/>
    <a:lstStyle/>
    <a:p>
      <a:pPr>
        <a:defRPr sz="1400">
          <a:latin typeface="Arial" pitchFamily="34" charset="0"/>
          <a:cs typeface="Arial" pitchFamily="34" charset="0"/>
        </a:defRPr>
      </a:pPr>
      <a:endParaRPr lang="ru-RU"/>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6.4766050878255599E-2"/>
          <c:y val="0.11462986810743597"/>
          <c:w val="0.83715702604482134"/>
          <c:h val="0.61307563827248857"/>
        </c:manualLayout>
      </c:layout>
      <c:barChart>
        <c:barDir val="col"/>
        <c:grouping val="clustered"/>
        <c:varyColors val="0"/>
        <c:ser>
          <c:idx val="0"/>
          <c:order val="0"/>
          <c:tx>
            <c:strRef>
              <c:f>Sheet1!$B$1</c:f>
              <c:strCache>
                <c:ptCount val="1"/>
                <c:pt idx="0">
                  <c:v>Grants Approved in 2013</c:v>
                </c:pt>
              </c:strCache>
            </c:strRef>
          </c:tx>
          <c:spPr>
            <a:solidFill>
              <a:schemeClr val="tx2">
                <a:lumMod val="20000"/>
                <a:lumOff val="80000"/>
              </a:schemeClr>
            </a:solidFill>
          </c:spPr>
          <c:invertIfNegative val="0"/>
          <c:cat>
            <c:strRef>
              <c:f>Sheet1!$A$2:$A$6</c:f>
              <c:strCache>
                <c:ptCount val="5"/>
                <c:pt idx="0">
                  <c:v>ИКТ</c:v>
                </c:pt>
                <c:pt idx="1">
                  <c:v>ЭнЭф</c:v>
                </c:pt>
                <c:pt idx="2">
                  <c:v>Био</c:v>
                </c:pt>
                <c:pt idx="3">
                  <c:v>ЯТ</c:v>
                </c:pt>
                <c:pt idx="4">
                  <c:v>Косм</c:v>
                </c:pt>
              </c:strCache>
            </c:strRef>
          </c:cat>
          <c:val>
            <c:numRef>
              <c:f>Sheet1!$B$2:$B$6</c:f>
              <c:numCache>
                <c:formatCode>0</c:formatCode>
                <c:ptCount val="5"/>
                <c:pt idx="0">
                  <c:v>88.789604000000011</c:v>
                </c:pt>
                <c:pt idx="1">
                  <c:v>61.984129000000003</c:v>
                </c:pt>
                <c:pt idx="2">
                  <c:v>155</c:v>
                </c:pt>
                <c:pt idx="3">
                  <c:v>59.328124000000003</c:v>
                </c:pt>
                <c:pt idx="4">
                  <c:v>9.9957189999999994</c:v>
                </c:pt>
              </c:numCache>
            </c:numRef>
          </c:val>
        </c:ser>
        <c:ser>
          <c:idx val="1"/>
          <c:order val="1"/>
          <c:tx>
            <c:strRef>
              <c:f>Sheet1!$C$1</c:f>
              <c:strCache>
                <c:ptCount val="1"/>
                <c:pt idx="0">
                  <c:v>Grants disbursed in 2013</c:v>
                </c:pt>
              </c:strCache>
            </c:strRef>
          </c:tx>
          <c:spPr>
            <a:solidFill>
              <a:schemeClr val="accent6">
                <a:lumMod val="75000"/>
              </a:schemeClr>
            </a:solidFill>
            <a:ln>
              <a:noFill/>
            </a:ln>
          </c:spPr>
          <c:invertIfNegative val="0"/>
          <c:cat>
            <c:strRef>
              <c:f>Sheet1!$A$2:$A$6</c:f>
              <c:strCache>
                <c:ptCount val="5"/>
                <c:pt idx="0">
                  <c:v>ИКТ</c:v>
                </c:pt>
                <c:pt idx="1">
                  <c:v>ЭнЭф</c:v>
                </c:pt>
                <c:pt idx="2">
                  <c:v>Био</c:v>
                </c:pt>
                <c:pt idx="3">
                  <c:v>ЯТ</c:v>
                </c:pt>
                <c:pt idx="4">
                  <c:v>Косм</c:v>
                </c:pt>
              </c:strCache>
            </c:strRef>
          </c:cat>
          <c:val>
            <c:numRef>
              <c:f>Sheet1!$C$2:$C$6</c:f>
              <c:numCache>
                <c:formatCode>0</c:formatCode>
                <c:ptCount val="5"/>
                <c:pt idx="0">
                  <c:v>164.03720327000002</c:v>
                </c:pt>
                <c:pt idx="1">
                  <c:v>244.36987193000002</c:v>
                </c:pt>
                <c:pt idx="2">
                  <c:v>144.18369899999999</c:v>
                </c:pt>
                <c:pt idx="3">
                  <c:v>35.248518909999994</c:v>
                </c:pt>
                <c:pt idx="4">
                  <c:v>30.360368999999999</c:v>
                </c:pt>
              </c:numCache>
            </c:numRef>
          </c:val>
        </c:ser>
        <c:dLbls>
          <c:dLblPos val="outEnd"/>
          <c:showLegendKey val="0"/>
          <c:showVal val="1"/>
          <c:showCatName val="0"/>
          <c:showSerName val="0"/>
          <c:showPercent val="0"/>
          <c:showBubbleSize val="0"/>
        </c:dLbls>
        <c:gapWidth val="150"/>
        <c:axId val="63860096"/>
        <c:axId val="63861888"/>
      </c:barChart>
      <c:catAx>
        <c:axId val="63860096"/>
        <c:scaling>
          <c:orientation val="minMax"/>
        </c:scaling>
        <c:delete val="0"/>
        <c:axPos val="b"/>
        <c:majorTickMark val="out"/>
        <c:minorTickMark val="none"/>
        <c:tickLblPos val="nextTo"/>
        <c:txPr>
          <a:bodyPr/>
          <a:lstStyle/>
          <a:p>
            <a:pPr>
              <a:defRPr sz="1200">
                <a:solidFill>
                  <a:schemeClr val="bg1">
                    <a:lumMod val="25000"/>
                  </a:schemeClr>
                </a:solidFill>
              </a:defRPr>
            </a:pPr>
            <a:endParaRPr lang="ru-RU"/>
          </a:p>
        </c:txPr>
        <c:crossAx val="63861888"/>
        <c:crosses val="autoZero"/>
        <c:auto val="1"/>
        <c:lblAlgn val="ctr"/>
        <c:lblOffset val="100"/>
        <c:noMultiLvlLbl val="0"/>
      </c:catAx>
      <c:valAx>
        <c:axId val="63861888"/>
        <c:scaling>
          <c:orientation val="minMax"/>
          <c:max val="300"/>
          <c:min val="0"/>
        </c:scaling>
        <c:delete val="0"/>
        <c:axPos val="l"/>
        <c:numFmt formatCode="0" sourceLinked="0"/>
        <c:majorTickMark val="out"/>
        <c:minorTickMark val="none"/>
        <c:tickLblPos val="nextTo"/>
        <c:txPr>
          <a:bodyPr/>
          <a:lstStyle/>
          <a:p>
            <a:pPr>
              <a:defRPr sz="1200">
                <a:solidFill>
                  <a:schemeClr val="bg1">
                    <a:lumMod val="25000"/>
                  </a:schemeClr>
                </a:solidFill>
              </a:defRPr>
            </a:pPr>
            <a:endParaRPr lang="ru-RU"/>
          </a:p>
        </c:txPr>
        <c:crossAx val="63860096"/>
        <c:crosses val="autoZero"/>
        <c:crossBetween val="between"/>
      </c:valAx>
    </c:plotArea>
    <c:legend>
      <c:legendPos val="t"/>
      <c:overlay val="0"/>
      <c:txPr>
        <a:bodyPr/>
        <a:lstStyle/>
        <a:p>
          <a:pPr>
            <a:defRPr sz="1200">
              <a:solidFill>
                <a:schemeClr val="bg1">
                  <a:lumMod val="25000"/>
                </a:schemeClr>
              </a:solidFill>
            </a:defRPr>
          </a:pPr>
          <a:endParaRPr lang="ru-RU"/>
        </a:p>
      </c:txPr>
    </c:legend>
    <c:plotVisOnly val="1"/>
    <c:dispBlanksAs val="gap"/>
    <c:showDLblsOverMax val="0"/>
  </c:chart>
  <c:txPr>
    <a:bodyPr/>
    <a:lstStyle/>
    <a:p>
      <a:pPr>
        <a:defRPr sz="1400">
          <a:latin typeface="Arial" pitchFamily="34" charset="0"/>
          <a:cs typeface="Arial"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400"/>
            </a:pPr>
            <a:r>
              <a:rPr lang="en-US" sz="1400" dirty="0" smtClean="0"/>
              <a:t>Accreditation of investment funds</a:t>
            </a:r>
            <a:endParaRPr lang="ru-RU" sz="1400" dirty="0"/>
          </a:p>
        </c:rich>
      </c:tx>
      <c:layout>
        <c:manualLayout>
          <c:xMode val="edge"/>
          <c:yMode val="edge"/>
          <c:x val="0.16204580994383999"/>
          <c:y val="0"/>
        </c:manualLayout>
      </c:layout>
      <c:overlay val="0"/>
    </c:title>
    <c:autoTitleDeleted val="0"/>
    <c:plotArea>
      <c:layout>
        <c:manualLayout>
          <c:layoutTarget val="inner"/>
          <c:xMode val="edge"/>
          <c:yMode val="edge"/>
          <c:x val="6.8737916366798199E-2"/>
          <c:y val="0.43690189295397502"/>
          <c:w val="0.84783985918120697"/>
          <c:h val="0.31216936915738802"/>
        </c:manualLayout>
      </c:layout>
      <c:barChart>
        <c:barDir val="bar"/>
        <c:grouping val="stacked"/>
        <c:varyColors val="0"/>
        <c:ser>
          <c:idx val="0"/>
          <c:order val="0"/>
          <c:tx>
            <c:strRef>
              <c:f>Лист1!$B$1</c:f>
              <c:strCache>
                <c:ptCount val="1"/>
                <c:pt idx="0">
                  <c:v>2012</c:v>
                </c:pt>
              </c:strCache>
            </c:strRef>
          </c:tx>
          <c:spPr>
            <a:solidFill>
              <a:schemeClr val="bg2">
                <a:lumMod val="85000"/>
              </a:schemeClr>
            </a:solidFill>
            <a:ln>
              <a:noFill/>
            </a:ln>
          </c:spPr>
          <c:invertIfNegative val="0"/>
          <c:dLbls>
            <c:txPr>
              <a:bodyPr/>
              <a:lstStyle/>
              <a:p>
                <a:pPr>
                  <a:defRPr sz="1200"/>
                </a:pPr>
                <a:endParaRPr lang="ru-RU"/>
              </a:p>
            </c:txPr>
            <c:dLblPos val="ctr"/>
            <c:showLegendKey val="0"/>
            <c:showVal val="1"/>
            <c:showCatName val="0"/>
            <c:showSerName val="0"/>
            <c:showPercent val="0"/>
            <c:showBubbleSize val="0"/>
            <c:showLeaderLines val="0"/>
          </c:dLbls>
          <c:cat>
            <c:strRef>
              <c:f>Лист1!$A$2</c:f>
              <c:strCache>
                <c:ptCount val="1"/>
                <c:pt idx="0">
                  <c:v>billion rubles</c:v>
                </c:pt>
              </c:strCache>
            </c:strRef>
          </c:cat>
          <c:val>
            <c:numRef>
              <c:f>Лист1!$B$2</c:f>
              <c:numCache>
                <c:formatCode>#,##0.0</c:formatCode>
                <c:ptCount val="1"/>
                <c:pt idx="0">
                  <c:v>10.5</c:v>
                </c:pt>
              </c:numCache>
            </c:numRef>
          </c:val>
        </c:ser>
        <c:ser>
          <c:idx val="1"/>
          <c:order val="1"/>
          <c:tx>
            <c:strRef>
              <c:f>Лист1!$C$1</c:f>
              <c:strCache>
                <c:ptCount val="1"/>
                <c:pt idx="0">
                  <c:v>Jul-05</c:v>
                </c:pt>
              </c:strCache>
            </c:strRef>
          </c:tx>
          <c:spPr>
            <a:solidFill>
              <a:schemeClr val="bg2">
                <a:lumMod val="95000"/>
              </a:schemeClr>
            </a:solidFill>
            <a:ln>
              <a:noFill/>
            </a:ln>
          </c:spPr>
          <c:invertIfNegative val="0"/>
          <c:dLbls>
            <c:dLbl>
              <c:idx val="0"/>
              <c:tx>
                <c:rich>
                  <a:bodyPr/>
                  <a:lstStyle/>
                  <a:p>
                    <a:r>
                      <a:rPr lang="en-US" smtClean="0"/>
                      <a:t>0,</a:t>
                    </a:r>
                    <a:r>
                      <a:rPr lang="ru-RU" smtClean="0"/>
                      <a:t>35</a:t>
                    </a:r>
                    <a:endParaRPr lang="en-US"/>
                  </a:p>
                </c:rich>
              </c:tx>
              <c:dLblPos val="ctr"/>
              <c:showLegendKey val="0"/>
              <c:showVal val="1"/>
              <c:showCatName val="0"/>
              <c:showSerName val="0"/>
              <c:showPercent val="0"/>
              <c:showBubbleSize val="0"/>
            </c:dLbl>
            <c:txPr>
              <a:bodyPr/>
              <a:lstStyle/>
              <a:p>
                <a:pPr>
                  <a:defRPr sz="1200"/>
                </a:pPr>
                <a:endParaRPr lang="ru-RU"/>
              </a:p>
            </c:txPr>
            <c:dLblPos val="ctr"/>
            <c:showLegendKey val="0"/>
            <c:showVal val="1"/>
            <c:showCatName val="0"/>
            <c:showSerName val="0"/>
            <c:showPercent val="0"/>
            <c:showBubbleSize val="0"/>
            <c:showLeaderLines val="0"/>
          </c:dLbls>
          <c:cat>
            <c:strRef>
              <c:f>Лист1!$A$2</c:f>
              <c:strCache>
                <c:ptCount val="1"/>
                <c:pt idx="0">
                  <c:v>billion rubles</c:v>
                </c:pt>
              </c:strCache>
            </c:strRef>
          </c:cat>
          <c:val>
            <c:numRef>
              <c:f>Лист1!$C$2</c:f>
              <c:numCache>
                <c:formatCode>#,##0.0</c:formatCode>
                <c:ptCount val="1"/>
                <c:pt idx="0">
                  <c:v>0.35</c:v>
                </c:pt>
              </c:numCache>
            </c:numRef>
          </c:val>
        </c:ser>
        <c:dLbls>
          <c:dLblPos val="ctr"/>
          <c:showLegendKey val="0"/>
          <c:showVal val="1"/>
          <c:showCatName val="0"/>
          <c:showSerName val="0"/>
          <c:showPercent val="0"/>
          <c:showBubbleSize val="0"/>
        </c:dLbls>
        <c:gapWidth val="100"/>
        <c:overlap val="100"/>
        <c:axId val="71229440"/>
        <c:axId val="71230976"/>
      </c:barChart>
      <c:dateAx>
        <c:axId val="71229440"/>
        <c:scaling>
          <c:orientation val="minMax"/>
        </c:scaling>
        <c:delete val="0"/>
        <c:axPos val="l"/>
        <c:majorTickMark val="out"/>
        <c:minorTickMark val="none"/>
        <c:tickLblPos val="nextTo"/>
        <c:txPr>
          <a:bodyPr/>
          <a:lstStyle/>
          <a:p>
            <a:pPr>
              <a:defRPr sz="700"/>
            </a:pPr>
            <a:endParaRPr lang="ru-RU"/>
          </a:p>
        </c:txPr>
        <c:crossAx val="71230976"/>
        <c:crosses val="autoZero"/>
        <c:auto val="0"/>
        <c:lblOffset val="100"/>
        <c:baseTimeUnit val="days"/>
      </c:dateAx>
      <c:valAx>
        <c:axId val="71230976"/>
        <c:scaling>
          <c:orientation val="minMax"/>
          <c:max val="19"/>
          <c:min val="0"/>
        </c:scaling>
        <c:delete val="0"/>
        <c:axPos val="b"/>
        <c:numFmt formatCode="#,##0" sourceLinked="0"/>
        <c:majorTickMark val="out"/>
        <c:minorTickMark val="none"/>
        <c:tickLblPos val="nextTo"/>
        <c:txPr>
          <a:bodyPr/>
          <a:lstStyle/>
          <a:p>
            <a:pPr>
              <a:defRPr sz="1200"/>
            </a:pPr>
            <a:endParaRPr lang="ru-RU"/>
          </a:p>
        </c:txPr>
        <c:crossAx val="71229440"/>
        <c:crosses val="autoZero"/>
        <c:crossBetween val="between"/>
      </c:valAx>
      <c:spPr>
        <a:noFill/>
      </c:spPr>
    </c:plotArea>
    <c:legend>
      <c:legendPos val="t"/>
      <c:layout>
        <c:manualLayout>
          <c:xMode val="edge"/>
          <c:yMode val="edge"/>
          <c:x val="0"/>
          <c:y val="0.22543089199178401"/>
          <c:w val="0.962518042885116"/>
          <c:h val="0.239691751676231"/>
        </c:manualLayout>
      </c:layout>
      <c:overlay val="0"/>
      <c:txPr>
        <a:bodyPr/>
        <a:lstStyle/>
        <a:p>
          <a:pPr>
            <a:defRPr sz="1200"/>
          </a:pPr>
          <a:endParaRPr lang="ru-RU"/>
        </a:p>
      </c:txPr>
    </c:legend>
    <c:plotVisOnly val="1"/>
    <c:dispBlanksAs val="gap"/>
    <c:showDLblsOverMax val="0"/>
  </c:chart>
  <c:spPr>
    <a:solidFill>
      <a:schemeClr val="bg2">
        <a:alpha val="99000"/>
      </a:schemeClr>
    </a:solidFill>
    <a:ln>
      <a:noFill/>
    </a:ln>
  </c:spPr>
  <c:txPr>
    <a:bodyPr/>
    <a:lstStyle/>
    <a:p>
      <a:pPr>
        <a:defRPr sz="1400">
          <a:latin typeface="Arial" pitchFamily="34" charset="0"/>
          <a:cs typeface="Arial" pitchFamily="34" charset="0"/>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13"/>
    </mc:Choice>
    <mc:Fallback>
      <c:style val="13"/>
    </mc:Fallback>
  </mc:AlternateContent>
  <c:clrMapOvr bg1="lt1" tx1="dk1" bg2="lt2" tx2="dk2" accent1="accent1" accent2="accent2" accent3="accent3" accent4="accent4" accent5="accent5" accent6="accent6" hlink="hlink" folHlink="folHlink"/>
  <c:chart>
    <c:title>
      <c:tx>
        <c:rich>
          <a:bodyPr/>
          <a:lstStyle/>
          <a:p>
            <a:pPr marL="0" indent="0" algn="ctr">
              <a:defRPr sz="1200">
                <a:solidFill>
                  <a:schemeClr val="bg1">
                    <a:lumMod val="25000"/>
                  </a:schemeClr>
                </a:solidFill>
                <a:latin typeface="Arial" pitchFamily="34" charset="0"/>
                <a:cs typeface="Arial" pitchFamily="34" charset="0"/>
              </a:defRPr>
            </a:pPr>
            <a:r>
              <a:rPr lang="en-US" sz="1100" dirty="0" smtClean="0">
                <a:solidFill>
                  <a:schemeClr val="bg1">
                    <a:lumMod val="25000"/>
                  </a:schemeClr>
                </a:solidFill>
                <a:latin typeface="Arial" pitchFamily="34" charset="0"/>
                <a:cs typeface="Arial" pitchFamily="34" charset="0"/>
              </a:rPr>
              <a:t>The share of the total number of interested key partners *</a:t>
            </a:r>
            <a:endParaRPr lang="ru-RU" sz="1100" dirty="0">
              <a:solidFill>
                <a:schemeClr val="bg1">
                  <a:lumMod val="25000"/>
                </a:schemeClr>
              </a:solidFill>
              <a:latin typeface="Arial" pitchFamily="34" charset="0"/>
              <a:cs typeface="Arial" pitchFamily="34" charset="0"/>
            </a:endParaRPr>
          </a:p>
        </c:rich>
      </c:tx>
      <c:layout>
        <c:manualLayout>
          <c:xMode val="edge"/>
          <c:yMode val="edge"/>
          <c:x val="0.13189555856169158"/>
          <c:y val="3.7861832844905755E-2"/>
        </c:manualLayout>
      </c:layout>
      <c:overlay val="0"/>
    </c:title>
    <c:autoTitleDeleted val="0"/>
    <c:plotArea>
      <c:layout>
        <c:manualLayout>
          <c:layoutTarget val="inner"/>
          <c:xMode val="edge"/>
          <c:yMode val="edge"/>
          <c:x val="6.3998312788763265E-2"/>
          <c:y val="0.21483033938086321"/>
          <c:w val="0.33115973612730354"/>
          <c:h val="0.73649016124711508"/>
        </c:manualLayout>
      </c:layout>
      <c:pieChart>
        <c:varyColors val="1"/>
        <c:ser>
          <c:idx val="0"/>
          <c:order val="0"/>
          <c:tx>
            <c:strRef>
              <c:f>Лист2!$C$52</c:f>
              <c:strCache>
                <c:ptCount val="1"/>
                <c:pt idx="0">
                  <c:v>The share of the total number of interested key partners *</c:v>
                </c:pt>
              </c:strCache>
            </c:strRef>
          </c:tx>
          <c:explosion val="25"/>
          <c:cat>
            <c:strRef>
              <c:f>Лист2!$B$53:$B$57</c:f>
              <c:strCache>
                <c:ptCount val="5"/>
                <c:pt idx="0">
                  <c:v>Ennergy Efficiency</c:v>
                </c:pt>
                <c:pt idx="1">
                  <c:v>Information Technology</c:v>
                </c:pt>
                <c:pt idx="2">
                  <c:v>Biomedical Technology</c:v>
                </c:pt>
                <c:pt idx="3">
                  <c:v>Nuclear Technology</c:v>
                </c:pt>
                <c:pt idx="4">
                  <c:v>Space Technology</c:v>
                </c:pt>
              </c:strCache>
            </c:strRef>
          </c:cat>
          <c:val>
            <c:numRef>
              <c:f>Лист2!$C$53:$C$57</c:f>
              <c:numCache>
                <c:formatCode>0%</c:formatCode>
                <c:ptCount val="5"/>
                <c:pt idx="0">
                  <c:v>0.4</c:v>
                </c:pt>
                <c:pt idx="1">
                  <c:v>0.4</c:v>
                </c:pt>
                <c:pt idx="2">
                  <c:v>0.08</c:v>
                </c:pt>
                <c:pt idx="3">
                  <c:v>0.08</c:v>
                </c:pt>
                <c:pt idx="4">
                  <c:v>0.05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47317555752631002"/>
          <c:y val="0.23560366625198945"/>
          <c:w val="0.48520580201274938"/>
          <c:h val="0.72606080489938762"/>
        </c:manualLayout>
      </c:layout>
      <c:overlay val="0"/>
      <c:txPr>
        <a:bodyPr/>
        <a:lstStyle/>
        <a:p>
          <a:pPr>
            <a:defRPr>
              <a:solidFill>
                <a:schemeClr val="bg1">
                  <a:lumMod val="25000"/>
                </a:schemeClr>
              </a:solidFill>
              <a:latin typeface="Arial" pitchFamily="34" charset="0"/>
              <a:cs typeface="Arial" pitchFamily="34" charset="0"/>
            </a:defRPr>
          </a:pPr>
          <a:endParaRPr lang="ru-RU"/>
        </a:p>
      </c:txPr>
    </c:legend>
    <c:plotVisOnly val="1"/>
    <c:dispBlanksAs val="gap"/>
    <c:showDLblsOverMax val="0"/>
  </c:chart>
  <c:txPr>
    <a:bodyPr/>
    <a:lstStyle/>
    <a:p>
      <a:pPr>
        <a:defRPr sz="1100"/>
      </a:pPr>
      <a:endParaRPr lang="ru-RU"/>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CC764-B3F3-4649-B76F-33219D81DF04}" type="datetimeFigureOut">
              <a:rPr lang="ru-RU" smtClean="0"/>
              <a:t>07.06.2013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7D160-8611-4EA1-87BE-0B550B89CE87}" type="slidenum">
              <a:rPr lang="ru-RU" smtClean="0"/>
              <a:t>‹#›</a:t>
            </a:fld>
            <a:endParaRPr lang="ru-RU"/>
          </a:p>
        </p:txBody>
      </p:sp>
    </p:spTree>
    <p:extLst>
      <p:ext uri="{BB962C8B-B14F-4D97-AF65-F5344CB8AC3E}">
        <p14:creationId xmlns:p14="http://schemas.microsoft.com/office/powerpoint/2010/main" val="232437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11A003-8680-8C40-94C4-E84E19A3E453}" type="slidenum">
              <a:rPr lang="en-US" smtClean="0"/>
              <a:t>7</a:t>
            </a:fld>
            <a:endParaRPr lang="en-US" dirty="0"/>
          </a:p>
        </p:txBody>
      </p:sp>
    </p:spTree>
    <p:extLst>
      <p:ext uri="{BB962C8B-B14F-4D97-AF65-F5344CB8AC3E}">
        <p14:creationId xmlns:p14="http://schemas.microsoft.com/office/powerpoint/2010/main" val="1929894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C8725C74-95DD-4059-B11B-683323D8F3F7}" type="slidenum">
              <a:rPr lang="en-US" smtClean="0"/>
              <a:pPr>
                <a:defRPr/>
              </a:pPr>
              <a:t>17</a:t>
            </a:fld>
            <a:endParaRPr lang="en-US"/>
          </a:p>
        </p:txBody>
      </p:sp>
    </p:spTree>
    <p:extLst>
      <p:ext uri="{BB962C8B-B14F-4D97-AF65-F5344CB8AC3E}">
        <p14:creationId xmlns:p14="http://schemas.microsoft.com/office/powerpoint/2010/main" val="216024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9F6460C-137E-488B-B171-5BD4FE687FBA}" type="datetimeFigureOut">
              <a:rPr lang="ru-RU" smtClean="0"/>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2642818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6460C-137E-488B-B171-5BD4FE687FBA}" type="datetimeFigureOut">
              <a:rPr lang="ru-RU" smtClean="0"/>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413998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6460C-137E-488B-B171-5BD4FE687FBA}" type="datetimeFigureOut">
              <a:rPr lang="ru-RU" smtClean="0"/>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2511751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40" y="406786"/>
            <a:ext cx="4644698" cy="4575199"/>
          </a:xfrm>
          <a:prstGeom prst="rect">
            <a:avLst/>
          </a:prstGeom>
        </p:spPr>
      </p:pic>
      <p:sp>
        <p:nvSpPr>
          <p:cNvPr id="2" name="Title 1"/>
          <p:cNvSpPr>
            <a:spLocks noGrp="1"/>
          </p:cNvSpPr>
          <p:nvPr>
            <p:ph type="ctrTitle"/>
          </p:nvPr>
        </p:nvSpPr>
        <p:spPr>
          <a:xfrm>
            <a:off x="4922760" y="2382747"/>
            <a:ext cx="3991429" cy="1632857"/>
          </a:xfrm>
          <a:prstGeom prst="rect">
            <a:avLst/>
          </a:prstGeom>
        </p:spPr>
        <p:txBody>
          <a:bodyPr/>
          <a:lstStyle>
            <a:lvl1pPr algn="r">
              <a:defRPr baseline="0">
                <a:ln>
                  <a:noFill/>
                </a:ln>
                <a:solidFill>
                  <a:schemeClr val="accent6"/>
                </a:solidFill>
              </a:defRPr>
            </a:lvl1pPr>
          </a:lstStyle>
          <a:p>
            <a:endParaRPr lang="en-US" dirty="0"/>
          </a:p>
        </p:txBody>
      </p:sp>
    </p:spTree>
    <p:extLst>
      <p:ext uri="{BB962C8B-B14F-4D97-AF65-F5344CB8AC3E}">
        <p14:creationId xmlns:p14="http://schemas.microsoft.com/office/powerpoint/2010/main" val="1632720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6" name="Picture 5"/>
          <p:cNvPicPr>
            <a:picLocks noChangeAspect="1"/>
          </p:cNvPicPr>
          <p:nvPr userDrawn="1"/>
        </p:nvPicPr>
        <p:blipFill>
          <a:blip r:embed="rId2"/>
          <a:stretch>
            <a:fillRect/>
          </a:stretch>
        </p:blipFill>
        <p:spPr>
          <a:xfrm>
            <a:off x="851628" y="349113"/>
            <a:ext cx="1217930" cy="871220"/>
          </a:xfrm>
          <a:prstGeom prst="rect">
            <a:avLst/>
          </a:prstGeom>
        </p:spPr>
      </p:pic>
      <p:sp>
        <p:nvSpPr>
          <p:cNvPr id="10" name="Прямоугольник 9"/>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 name="TextBox 10"/>
          <p:cNvSpPr txBox="1"/>
          <p:nvPr userDrawn="1"/>
        </p:nvSpPr>
        <p:spPr>
          <a:xfrm rot="16200000">
            <a:off x="-2939117" y="3237286"/>
            <a:ext cx="6271653"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март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30183397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p:cNvSpPr/>
          <p:nvPr userDrawn="1"/>
        </p:nvSpPr>
        <p:spPr>
          <a:xfrm flipV="1">
            <a:off x="0"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V="1">
            <a:off x="770622"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V="1">
            <a:off x="1541244"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V="1">
            <a:off x="2311866" y="6474374"/>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V="1">
            <a:off x="3077499" y="6474374"/>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flipV="1">
            <a:off x="3848121" y="6474374"/>
            <a:ext cx="770622"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V="1">
            <a:off x="4618743" y="6474374"/>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V="1">
            <a:off x="5389365" y="6474374"/>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6159987" y="6474374"/>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userDrawn="1"/>
        </p:nvSpPr>
        <p:spPr>
          <a:xfrm flipV="1">
            <a:off x="6930609" y="6474374"/>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userDrawn="1"/>
        </p:nvSpPr>
        <p:spPr>
          <a:xfrm flipV="1">
            <a:off x="7701231" y="6474374"/>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flipV="1">
            <a:off x="8471853" y="6474372"/>
            <a:ext cx="672147"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userDrawn="1"/>
        </p:nvSpPr>
        <p:spPr>
          <a:xfrm flipV="1">
            <a:off x="0"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userDrawn="1"/>
        </p:nvSpPr>
        <p:spPr>
          <a:xfrm flipV="1">
            <a:off x="770622"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flipV="1">
            <a:off x="1541244"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userDrawn="1"/>
        </p:nvSpPr>
        <p:spPr>
          <a:xfrm flipV="1">
            <a:off x="2306877" y="6078412"/>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p:cNvSpPr/>
          <p:nvPr userDrawn="1"/>
        </p:nvSpPr>
        <p:spPr>
          <a:xfrm flipV="1">
            <a:off x="3848121" y="6078412"/>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Rectangle 34"/>
          <p:cNvSpPr/>
          <p:nvPr userDrawn="1"/>
        </p:nvSpPr>
        <p:spPr>
          <a:xfrm flipV="1">
            <a:off x="4618743" y="6078412"/>
            <a:ext cx="770622" cy="395961"/>
          </a:xfrm>
          <a:prstGeom prst="rect">
            <a:avLst/>
          </a:prstGeom>
          <a:solidFill>
            <a:srgbClr val="B2D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p:cNvSpPr/>
          <p:nvPr userDrawn="1"/>
        </p:nvSpPr>
        <p:spPr>
          <a:xfrm flipV="1">
            <a:off x="5389365" y="6078412"/>
            <a:ext cx="770622" cy="39596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ectangle 36"/>
          <p:cNvSpPr/>
          <p:nvPr userDrawn="1"/>
        </p:nvSpPr>
        <p:spPr>
          <a:xfrm flipV="1">
            <a:off x="6159987" y="6078412"/>
            <a:ext cx="770622" cy="395961"/>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ectangle 37"/>
          <p:cNvSpPr/>
          <p:nvPr userDrawn="1"/>
        </p:nvSpPr>
        <p:spPr>
          <a:xfrm flipV="1">
            <a:off x="6930609" y="6078412"/>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userDrawn="1"/>
        </p:nvSpPr>
        <p:spPr>
          <a:xfrm flipV="1">
            <a:off x="7701231" y="6078412"/>
            <a:ext cx="770622" cy="39596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userDrawn="1"/>
        </p:nvSpPr>
        <p:spPr>
          <a:xfrm flipV="1">
            <a:off x="8471854" y="6078408"/>
            <a:ext cx="672146"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ectangle 49"/>
          <p:cNvSpPr/>
          <p:nvPr userDrawn="1"/>
        </p:nvSpPr>
        <p:spPr>
          <a:xfrm flipV="1">
            <a:off x="1536255" y="5682451"/>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p:cNvSpPr/>
          <p:nvPr userDrawn="1"/>
        </p:nvSpPr>
        <p:spPr>
          <a:xfrm flipV="1">
            <a:off x="3077499" y="5682451"/>
            <a:ext cx="770622" cy="395961"/>
          </a:xfrm>
          <a:prstGeom prst="rect">
            <a:avLst/>
          </a:prstGeom>
          <a:solidFill>
            <a:srgbClr val="5EC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p:cNvSpPr/>
          <p:nvPr userDrawn="1"/>
        </p:nvSpPr>
        <p:spPr>
          <a:xfrm flipV="1">
            <a:off x="6159987" y="5682451"/>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p:cNvSpPr/>
          <p:nvPr userDrawn="1"/>
        </p:nvSpPr>
        <p:spPr>
          <a:xfrm flipV="1">
            <a:off x="765633" y="5286490"/>
            <a:ext cx="770622" cy="39596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p:cNvSpPr/>
          <p:nvPr userDrawn="1"/>
        </p:nvSpPr>
        <p:spPr>
          <a:xfrm flipV="1">
            <a:off x="5389365" y="5286490"/>
            <a:ext cx="770622" cy="39596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p:cNvSpPr/>
          <p:nvPr userDrawn="1"/>
        </p:nvSpPr>
        <p:spPr>
          <a:xfrm flipV="1">
            <a:off x="8471853" y="5682450"/>
            <a:ext cx="672147" cy="395961"/>
          </a:xfrm>
          <a:prstGeom prst="rect">
            <a:avLst/>
          </a:prstGeom>
          <a:solidFill>
            <a:srgbClr val="38BD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ectangle 75"/>
          <p:cNvSpPr/>
          <p:nvPr userDrawn="1"/>
        </p:nvSpPr>
        <p:spPr>
          <a:xfrm>
            <a:off x="8293597" y="0"/>
            <a:ext cx="255841" cy="643072"/>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7" name="Slide Number Placeholder 5"/>
          <p:cNvSpPr txBox="1">
            <a:spLocks/>
          </p:cNvSpPr>
          <p:nvPr userDrawn="1"/>
        </p:nvSpPr>
        <p:spPr>
          <a:xfrm>
            <a:off x="8238774" y="277946"/>
            <a:ext cx="39027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B15DF3F-6BF2-A845-8711-4B79E9497528}" type="slidenum">
              <a:rPr lang="en-US" smtClean="0"/>
              <a:pPr/>
              <a:t>‹#›</a:t>
            </a:fld>
            <a:endParaRPr lang="en-US" dirty="0"/>
          </a:p>
        </p:txBody>
      </p:sp>
      <p:pic>
        <p:nvPicPr>
          <p:cNvPr id="45" name="Picture 44"/>
          <p:cNvPicPr>
            <a:picLocks noChangeAspect="1"/>
          </p:cNvPicPr>
          <p:nvPr userDrawn="1"/>
        </p:nvPicPr>
        <p:blipFill>
          <a:blip r:embed="rId2"/>
          <a:stretch>
            <a:fillRect/>
          </a:stretch>
        </p:blipFill>
        <p:spPr>
          <a:xfrm>
            <a:off x="851628" y="349113"/>
            <a:ext cx="1217930" cy="871220"/>
          </a:xfrm>
          <a:prstGeom prst="rect">
            <a:avLst/>
          </a:prstGeom>
        </p:spPr>
      </p:pic>
      <p:sp>
        <p:nvSpPr>
          <p:cNvPr id="46" name="Title 1"/>
          <p:cNvSpPr>
            <a:spLocks noGrp="1"/>
          </p:cNvSpPr>
          <p:nvPr>
            <p:ph type="title" hasCustomPrompt="1"/>
          </p:nvPr>
        </p:nvSpPr>
        <p:spPr>
          <a:xfrm>
            <a:off x="1463523" y="1193713"/>
            <a:ext cx="7085915" cy="796399"/>
          </a:xfrm>
          <a:prstGeom prst="rect">
            <a:avLst/>
          </a:prstGeom>
        </p:spPr>
        <p:txBody>
          <a:bodyPr/>
          <a:lstStyle/>
          <a:p>
            <a:r>
              <a:rPr lang="ru-RU" dirty="0" smtClean="0"/>
              <a:t>Плитка</a:t>
            </a:r>
            <a:endParaRPr lang="en-US" dirty="0"/>
          </a:p>
        </p:txBody>
      </p:sp>
      <p:sp>
        <p:nvSpPr>
          <p:cNvPr id="44" name="Прямоугольник 43"/>
          <p:cNvSpPr/>
          <p:nvPr userDrawn="1"/>
        </p:nvSpPr>
        <p:spPr>
          <a:xfrm>
            <a:off x="0" y="0"/>
            <a:ext cx="393405" cy="6858000"/>
          </a:xfrm>
          <a:prstGeom prst="rect">
            <a:avLst/>
          </a:prstGeom>
          <a:solidFill>
            <a:schemeClr val="tx1">
              <a:lumMod val="65000"/>
              <a:lumOff val="35000"/>
            </a:schemeClr>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TextBox 40"/>
          <p:cNvSpPr txBox="1"/>
          <p:nvPr userDrawn="1"/>
        </p:nvSpPr>
        <p:spPr>
          <a:xfrm rot="16200000">
            <a:off x="-2939118" y="3237286"/>
            <a:ext cx="6271653" cy="369332"/>
          </a:xfrm>
          <a:prstGeom prst="rect">
            <a:avLst/>
          </a:prstGeom>
          <a:noFill/>
        </p:spPr>
        <p:txBody>
          <a:bodyPr wrap="none" rtlCol="0">
            <a:spAutoFit/>
          </a:bodyPr>
          <a:lstStyle/>
          <a:p>
            <a:r>
              <a:rPr lang="ru-RU" sz="1800" b="1" dirty="0" smtClean="0">
                <a:solidFill>
                  <a:schemeClr val="accent1">
                    <a:lumMod val="60000"/>
                    <a:lumOff val="40000"/>
                  </a:schemeClr>
                </a:solidFill>
                <a:latin typeface="Arial" pitchFamily="34" charset="0"/>
                <a:cs typeface="Arial" pitchFamily="34" charset="0"/>
              </a:rPr>
              <a:t>Отчет</a:t>
            </a:r>
            <a:r>
              <a:rPr lang="ru-RU" sz="1800" b="1" baseline="0" dirty="0" smtClean="0">
                <a:solidFill>
                  <a:schemeClr val="accent1">
                    <a:lumMod val="60000"/>
                    <a:lumOff val="40000"/>
                  </a:schemeClr>
                </a:solidFill>
                <a:latin typeface="Arial" pitchFamily="34" charset="0"/>
                <a:cs typeface="Arial" pitchFamily="34" charset="0"/>
              </a:rPr>
              <a:t> о деятельности Фонда «Сколково», март  2013</a:t>
            </a:r>
            <a:endParaRPr lang="ru-RU" sz="1800" b="1" dirty="0">
              <a:solidFill>
                <a:schemeClr val="accent1">
                  <a:lumMod val="60000"/>
                  <a:lumOff val="40000"/>
                </a:schemeClr>
              </a:solidFill>
              <a:latin typeface="Arial" pitchFamily="34" charset="0"/>
              <a:cs typeface="Arial" pitchFamily="34" charset="0"/>
            </a:endParaRPr>
          </a:p>
        </p:txBody>
      </p:sp>
    </p:spTree>
    <p:extLst>
      <p:ext uri="{BB962C8B-B14F-4D97-AF65-F5344CB8AC3E}">
        <p14:creationId xmlns:p14="http://schemas.microsoft.com/office/powerpoint/2010/main" val="6894413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F6460C-137E-488B-B171-5BD4FE687FBA}" type="datetimeFigureOut">
              <a:rPr lang="ru-RU" smtClean="0"/>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48324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9F6460C-137E-488B-B171-5BD4FE687FBA}" type="datetimeFigureOut">
              <a:rPr lang="ru-RU" smtClean="0"/>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422642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9F6460C-137E-488B-B171-5BD4FE687FBA}" type="datetimeFigureOut">
              <a:rPr lang="ru-RU" smtClean="0"/>
              <a:t>07.06.2013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2040306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9F6460C-137E-488B-B171-5BD4FE687FBA}" type="datetimeFigureOut">
              <a:rPr lang="ru-RU" smtClean="0"/>
              <a:t>07.06.2013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1131663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9F6460C-137E-488B-B171-5BD4FE687FBA}" type="datetimeFigureOut">
              <a:rPr lang="ru-RU" smtClean="0"/>
              <a:t>07.06.2013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415662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9F6460C-137E-488B-B171-5BD4FE687FBA}" type="datetimeFigureOut">
              <a:rPr lang="ru-RU" smtClean="0"/>
              <a:t>07.06.2013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966373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F6460C-137E-488B-B171-5BD4FE687FBA}" type="datetimeFigureOut">
              <a:rPr lang="ru-RU" smtClean="0"/>
              <a:t>07.06.2013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14854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9F6460C-137E-488B-B171-5BD4FE687FBA}" type="datetimeFigureOut">
              <a:rPr lang="ru-RU" smtClean="0"/>
              <a:t>07.06.2013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B5EF0C1-DA57-4549-9D81-A4B362C47BBF}" type="slidenum">
              <a:rPr lang="ru-RU" smtClean="0"/>
              <a:t>‹#›</a:t>
            </a:fld>
            <a:endParaRPr lang="ru-RU"/>
          </a:p>
        </p:txBody>
      </p:sp>
    </p:spTree>
    <p:extLst>
      <p:ext uri="{BB962C8B-B14F-4D97-AF65-F5344CB8AC3E}">
        <p14:creationId xmlns:p14="http://schemas.microsoft.com/office/powerpoint/2010/main" val="4100178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6460C-137E-488B-B171-5BD4FE687FBA}" type="datetimeFigureOut">
              <a:rPr lang="ru-RU" smtClean="0"/>
              <a:t>07.06.2013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EF0C1-DA57-4549-9D81-A4B362C47BBF}" type="slidenum">
              <a:rPr lang="ru-RU" smtClean="0"/>
              <a:t>‹#›</a:t>
            </a:fld>
            <a:endParaRPr lang="ru-RU"/>
          </a:p>
        </p:txBody>
      </p:sp>
    </p:spTree>
    <p:extLst>
      <p:ext uri="{BB962C8B-B14F-4D97-AF65-F5344CB8AC3E}">
        <p14:creationId xmlns:p14="http://schemas.microsoft.com/office/powerpoint/2010/main" val="294333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3.xml"/><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slideLayout" Target="../slideLayouts/slideLayout13.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6.xml"/><Relationship Id="rId7" Type="http://schemas.openxmlformats.org/officeDocument/2006/relationships/image" Target="../media/image16.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4.png"/><Relationship Id="rId11" Type="http://schemas.openxmlformats.org/officeDocument/2006/relationships/image" Target="../media/image22.png"/><Relationship Id="rId5" Type="http://schemas.openxmlformats.org/officeDocument/2006/relationships/slideLayout" Target="../slideLayouts/slideLayout13.xml"/><Relationship Id="rId10" Type="http://schemas.openxmlformats.org/officeDocument/2006/relationships/image" Target="../media/image21.png"/><Relationship Id="rId4" Type="http://schemas.openxmlformats.org/officeDocument/2006/relationships/tags" Target="../tags/tag7.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4.png"/><Relationship Id="rId3" Type="http://schemas.openxmlformats.org/officeDocument/2006/relationships/tags" Target="../tags/tag10.xml"/><Relationship Id="rId7" Type="http://schemas.openxmlformats.org/officeDocument/2006/relationships/slideLayout" Target="../slideLayouts/slideLayout13.xml"/><Relationship Id="rId12" Type="http://schemas.openxmlformats.org/officeDocument/2006/relationships/image" Target="../media/image2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image" Target="../media/image21.png"/><Relationship Id="rId5" Type="http://schemas.openxmlformats.org/officeDocument/2006/relationships/tags" Target="../tags/tag12.xml"/><Relationship Id="rId10" Type="http://schemas.openxmlformats.org/officeDocument/2006/relationships/image" Target="../media/image19.png"/><Relationship Id="rId4" Type="http://schemas.openxmlformats.org/officeDocument/2006/relationships/tags" Target="../tags/tag11.xml"/><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88541" y="2030085"/>
            <a:ext cx="4455459" cy="2189238"/>
          </a:xfrm>
        </p:spPr>
        <p:txBody>
          <a:bodyPr>
            <a:noAutofit/>
          </a:bodyPr>
          <a:lstStyle/>
          <a:p>
            <a:r>
              <a:rPr lang="en-US" sz="2800" b="1" dirty="0">
                <a:solidFill>
                  <a:schemeClr val="bg2">
                    <a:lumMod val="50000"/>
                  </a:schemeClr>
                </a:solidFill>
                <a:latin typeface="Arial" pitchFamily="34" charset="0"/>
                <a:cs typeface="Arial" pitchFamily="34" charset="0"/>
              </a:rPr>
              <a:t>MONTHLY </a:t>
            </a:r>
            <a:r>
              <a:rPr lang="en-US" sz="2800" b="1" dirty="0" smtClean="0">
                <a:solidFill>
                  <a:schemeClr val="bg2">
                    <a:lumMod val="50000"/>
                  </a:schemeClr>
                </a:solidFill>
                <a:latin typeface="Arial" pitchFamily="34" charset="0"/>
                <a:cs typeface="Arial" pitchFamily="34" charset="0"/>
              </a:rPr>
              <a:t>REPORT ON THE ACTIVITIES OF THE SKOLKOVO FOUNDATION </a:t>
            </a:r>
            <a:br>
              <a:rPr lang="en-US" sz="2800" b="1" dirty="0" smtClean="0">
                <a:solidFill>
                  <a:schemeClr val="bg2">
                    <a:lumMod val="50000"/>
                  </a:schemeClr>
                </a:solidFill>
                <a:latin typeface="Arial" pitchFamily="34" charset="0"/>
                <a:cs typeface="Arial" pitchFamily="34" charset="0"/>
              </a:rPr>
            </a:br>
            <a:r>
              <a:rPr lang="en-US" sz="2800" b="1" dirty="0" smtClean="0">
                <a:solidFill>
                  <a:schemeClr val="bg2">
                    <a:lumMod val="50000"/>
                  </a:schemeClr>
                </a:solidFill>
                <a:latin typeface="Arial" pitchFamily="34" charset="0"/>
                <a:cs typeface="Arial" pitchFamily="34" charset="0"/>
              </a:rPr>
              <a:t>MARCH </a:t>
            </a:r>
            <a:r>
              <a:rPr lang="en-US" sz="2800" b="1" dirty="0">
                <a:solidFill>
                  <a:schemeClr val="bg2">
                    <a:lumMod val="50000"/>
                  </a:schemeClr>
                </a:solidFill>
                <a:latin typeface="Arial" pitchFamily="34" charset="0"/>
                <a:cs typeface="Arial" pitchFamily="34" charset="0"/>
              </a:rPr>
              <a:t>2013</a:t>
            </a:r>
            <a:r>
              <a:rPr lang="ru-RU" sz="2800" b="1" dirty="0" smtClean="0">
                <a:solidFill>
                  <a:schemeClr val="bg2">
                    <a:lumMod val="50000"/>
                  </a:schemeClr>
                </a:solidFill>
                <a:latin typeface="Arial" pitchFamily="34" charset="0"/>
                <a:cs typeface="Arial" pitchFamily="34" charset="0"/>
              </a:rPr>
              <a:t/>
            </a:r>
            <a:br>
              <a:rPr lang="ru-RU" sz="2800" b="1" dirty="0" smtClean="0">
                <a:solidFill>
                  <a:schemeClr val="bg2">
                    <a:lumMod val="50000"/>
                  </a:schemeClr>
                </a:solidFill>
                <a:latin typeface="Arial" pitchFamily="34" charset="0"/>
                <a:cs typeface="Arial" pitchFamily="34" charset="0"/>
              </a:rPr>
            </a:br>
            <a:endParaRPr lang="en-US" sz="2800" b="1" dirty="0">
              <a:solidFill>
                <a:schemeClr val="bg2">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749326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542545" y="2085535"/>
            <a:ext cx="7085915" cy="796399"/>
          </a:xfrm>
        </p:spPr>
        <p:txBody>
          <a:bodyPr/>
          <a:lstStyle/>
          <a:p>
            <a:r>
              <a:rPr lang="en-US" dirty="0" smtClean="0">
                <a:solidFill>
                  <a:schemeClr val="bg1">
                    <a:lumMod val="50000"/>
                  </a:schemeClr>
                </a:solidFill>
                <a:latin typeface="Arial" pitchFamily="34" charset="0"/>
                <a:cs typeface="Arial" pitchFamily="34" charset="0"/>
              </a:rPr>
              <a:t>Appendices</a:t>
            </a:r>
            <a:endParaRPr lang="ru-RU" dirty="0">
              <a:solidFill>
                <a:schemeClr val="bg1">
                  <a:lumMod val="50000"/>
                </a:schemeClr>
              </a:solidFill>
              <a:latin typeface="Arial" pitchFamily="34" charset="0"/>
              <a:cs typeface="Arial" pitchFamily="34" charset="0"/>
            </a:endParaRPr>
          </a:p>
        </p:txBody>
      </p:sp>
      <p:sp>
        <p:nvSpPr>
          <p:cNvPr id="3" name="Прямоугольник 2"/>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688602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normAutofit fontScale="90000"/>
          </a:bodyPr>
          <a:lstStyle/>
          <a:p>
            <a:r>
              <a:rPr lang="en-US" sz="2400" dirty="0" smtClean="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1. </a:t>
            </a:r>
            <a:r>
              <a:rPr lang="en-US" sz="2400" dirty="0" smtClean="0">
                <a:solidFill>
                  <a:schemeClr val="bg1">
                    <a:lumMod val="50000"/>
                  </a:schemeClr>
                </a:solidFill>
                <a:latin typeface="Arial" pitchFamily="34" charset="0"/>
                <a:cs typeface="Arial" pitchFamily="34" charset="0"/>
              </a:rPr>
              <a:t>Dynamics of Participant Attraction</a:t>
            </a:r>
            <a:endParaRPr lang="ru-RU" sz="2400" dirty="0">
              <a:solidFill>
                <a:schemeClr val="bg1">
                  <a:lumMod val="50000"/>
                </a:schemeClr>
              </a:solidFill>
              <a:latin typeface="Arial" pitchFamily="34" charset="0"/>
              <a:cs typeface="Arial" pitchFamily="34" charset="0"/>
            </a:endParaRPr>
          </a:p>
        </p:txBody>
      </p:sp>
      <p:graphicFrame>
        <p:nvGraphicFramePr>
          <p:cNvPr id="8" name="Объект 3"/>
          <p:cNvGraphicFramePr>
            <a:graphicFrameLocks/>
          </p:cNvGraphicFramePr>
          <p:nvPr>
            <p:extLst>
              <p:ext uri="{D42A27DB-BD31-4B8C-83A1-F6EECF244321}">
                <p14:modId xmlns:p14="http://schemas.microsoft.com/office/powerpoint/2010/main" val="1795099957"/>
              </p:ext>
            </p:extLst>
          </p:nvPr>
        </p:nvGraphicFramePr>
        <p:xfrm>
          <a:off x="1362521" y="1328902"/>
          <a:ext cx="6441912" cy="3718436"/>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Группа 8"/>
          <p:cNvGrpSpPr/>
          <p:nvPr/>
        </p:nvGrpSpPr>
        <p:grpSpPr>
          <a:xfrm>
            <a:off x="1094039" y="1511734"/>
            <a:ext cx="6590357" cy="3314821"/>
            <a:chOff x="131527" y="3092006"/>
            <a:chExt cx="6320830" cy="3230200"/>
          </a:xfrm>
        </p:grpSpPr>
        <p:pic>
          <p:nvPicPr>
            <p:cNvPr id="2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56" y="5900519"/>
              <a:ext cx="602188"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356" y="5437811"/>
              <a:ext cx="597520"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356" y="4533865"/>
              <a:ext cx="596742" cy="42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7356" y="4081892"/>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356" y="4985837"/>
              <a:ext cx="592852" cy="4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Прямоугольник 26"/>
            <p:cNvSpPr/>
            <p:nvPr/>
          </p:nvSpPr>
          <p:spPr bwMode="auto">
            <a:xfrm>
              <a:off x="769419" y="3092006"/>
              <a:ext cx="952175" cy="394933"/>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400" dirty="0" smtClean="0">
                  <a:solidFill>
                    <a:schemeClr val="bg1">
                      <a:lumMod val="25000"/>
                    </a:schemeClr>
                  </a:solidFill>
                  <a:latin typeface="Arial" pitchFamily="34" charset="0"/>
                  <a:cs typeface="Arial" pitchFamily="34" charset="0"/>
                </a:rPr>
                <a:t>28</a:t>
              </a: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.02.2013</a:t>
              </a:r>
            </a:p>
          </p:txBody>
        </p:sp>
        <p:sp>
          <p:nvSpPr>
            <p:cNvPr id="28" name="TextBox 27"/>
            <p:cNvSpPr txBox="1"/>
            <p:nvPr/>
          </p:nvSpPr>
          <p:spPr>
            <a:xfrm>
              <a:off x="131527" y="3684322"/>
              <a:ext cx="644558" cy="359904"/>
            </a:xfrm>
            <a:prstGeom prst="rect">
              <a:avLst/>
            </a:prstGeom>
            <a:noFill/>
          </p:spPr>
          <p:txBody>
            <a:bodyPr wrap="none" rtlCol="0">
              <a:spAutoFit/>
            </a:bodyPr>
            <a:lstStyle/>
            <a:p>
              <a:r>
                <a:rPr lang="en-US" dirty="0" smtClean="0">
                  <a:solidFill>
                    <a:schemeClr val="bg1">
                      <a:lumMod val="25000"/>
                    </a:schemeClr>
                  </a:solidFill>
                  <a:latin typeface="Arial" pitchFamily="34" charset="0"/>
                  <a:cs typeface="Arial" pitchFamily="34" charset="0"/>
                </a:rPr>
                <a:t>Total</a:t>
              </a:r>
              <a:endParaRPr lang="ru-RU" dirty="0">
                <a:solidFill>
                  <a:schemeClr val="bg1">
                    <a:lumMod val="25000"/>
                  </a:schemeClr>
                </a:solidFill>
                <a:latin typeface="Arial" pitchFamily="34" charset="0"/>
                <a:cs typeface="Arial" pitchFamily="34" charset="0"/>
              </a:endParaRPr>
            </a:p>
          </p:txBody>
        </p:sp>
        <p:sp>
          <p:nvSpPr>
            <p:cNvPr id="29" name="Прямоугольник 14"/>
            <p:cNvSpPr/>
            <p:nvPr/>
          </p:nvSpPr>
          <p:spPr bwMode="auto">
            <a:xfrm>
              <a:off x="1053783" y="371585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857</a:t>
              </a:r>
            </a:p>
          </p:txBody>
        </p:sp>
        <p:sp>
          <p:nvSpPr>
            <p:cNvPr id="31" name="Прямоугольник 16"/>
            <p:cNvSpPr/>
            <p:nvPr/>
          </p:nvSpPr>
          <p:spPr bwMode="auto">
            <a:xfrm>
              <a:off x="1053783" y="5057860"/>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230</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2" name="Прямоугольник 17"/>
            <p:cNvSpPr/>
            <p:nvPr/>
          </p:nvSpPr>
          <p:spPr bwMode="auto">
            <a:xfrm>
              <a:off x="1053783" y="5505194"/>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68</a:t>
              </a:r>
            </a:p>
          </p:txBody>
        </p:sp>
        <p:sp>
          <p:nvSpPr>
            <p:cNvPr id="33" name="Прямоугольник 21"/>
            <p:cNvSpPr/>
            <p:nvPr/>
          </p:nvSpPr>
          <p:spPr bwMode="auto">
            <a:xfrm>
              <a:off x="1053783" y="5952529"/>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83</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4" name="Прямоугольник 14"/>
            <p:cNvSpPr/>
            <p:nvPr/>
          </p:nvSpPr>
          <p:spPr bwMode="auto">
            <a:xfrm>
              <a:off x="1053783"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203</a:t>
              </a:r>
            </a:p>
          </p:txBody>
        </p:sp>
        <p:sp>
          <p:nvSpPr>
            <p:cNvPr id="35" name="Прямоугольник 14"/>
            <p:cNvSpPr/>
            <p:nvPr/>
          </p:nvSpPr>
          <p:spPr bwMode="auto">
            <a:xfrm>
              <a:off x="1053783" y="4610526"/>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273</a:t>
              </a:r>
            </a:p>
          </p:txBody>
        </p:sp>
        <p:sp>
          <p:nvSpPr>
            <p:cNvPr id="36" name="Прямоугольник 17"/>
            <p:cNvSpPr/>
            <p:nvPr/>
          </p:nvSpPr>
          <p:spPr bwMode="auto">
            <a:xfrm>
              <a:off x="6029324" y="5522413"/>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70</a:t>
              </a:r>
            </a:p>
          </p:txBody>
        </p:sp>
        <p:sp>
          <p:nvSpPr>
            <p:cNvPr id="37" name="Прямоугольник 16"/>
            <p:cNvSpPr/>
            <p:nvPr/>
          </p:nvSpPr>
          <p:spPr bwMode="auto">
            <a:xfrm>
              <a:off x="6029324" y="5070438"/>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236</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38" name="Прямоугольник 14"/>
            <p:cNvSpPr/>
            <p:nvPr/>
          </p:nvSpPr>
          <p:spPr bwMode="auto">
            <a:xfrm>
              <a:off x="6029324" y="4618467"/>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281</a:t>
              </a:r>
            </a:p>
          </p:txBody>
        </p:sp>
        <p:sp>
          <p:nvSpPr>
            <p:cNvPr id="39" name="Прямоугольник 14"/>
            <p:cNvSpPr/>
            <p:nvPr/>
          </p:nvSpPr>
          <p:spPr bwMode="auto">
            <a:xfrm>
              <a:off x="6029324" y="416319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195</a:t>
              </a:r>
            </a:p>
          </p:txBody>
        </p:sp>
        <p:sp>
          <p:nvSpPr>
            <p:cNvPr id="40" name="Прямоугольник 14"/>
            <p:cNvSpPr/>
            <p:nvPr/>
          </p:nvSpPr>
          <p:spPr bwMode="auto">
            <a:xfrm>
              <a:off x="6029324" y="416319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208</a:t>
              </a:r>
            </a:p>
          </p:txBody>
        </p:sp>
        <p:sp>
          <p:nvSpPr>
            <p:cNvPr id="41" name="Прямоугольник 21"/>
            <p:cNvSpPr/>
            <p:nvPr/>
          </p:nvSpPr>
          <p:spPr bwMode="auto">
            <a:xfrm>
              <a:off x="6029324" y="5985121"/>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400" b="0" dirty="0" smtClean="0">
                  <a:solidFill>
                    <a:schemeClr val="bg1">
                      <a:lumMod val="25000"/>
                    </a:schemeClr>
                  </a:solidFill>
                  <a:latin typeface="Arial" pitchFamily="34" charset="0"/>
                  <a:cs typeface="Arial" pitchFamily="34" charset="0"/>
                </a:rPr>
                <a:t>87</a:t>
              </a:r>
              <a:endPar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endParaRPr>
            </a:p>
          </p:txBody>
        </p:sp>
        <p:sp>
          <p:nvSpPr>
            <p:cNvPr id="42" name="Прямоугольник 14"/>
            <p:cNvSpPr/>
            <p:nvPr/>
          </p:nvSpPr>
          <p:spPr bwMode="auto">
            <a:xfrm>
              <a:off x="6029324" y="3738032"/>
              <a:ext cx="423033" cy="252483"/>
            </a:xfrm>
            <a:prstGeom prst="rect">
              <a:avLst/>
            </a:prstGeom>
            <a:solidFill>
              <a:schemeClr val="bg1">
                <a:lumMod val="95000"/>
              </a:schemeClr>
            </a:solidFill>
            <a:ln w="9525">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kumimoji="0" lang="ru-RU" sz="1400" b="0" i="0" u="none" strike="noStrike" cap="none" normalizeH="0" baseline="0" dirty="0" smtClean="0">
                  <a:ln>
                    <a:noFill/>
                  </a:ln>
                  <a:solidFill>
                    <a:schemeClr val="bg1">
                      <a:lumMod val="25000"/>
                    </a:schemeClr>
                  </a:solidFill>
                  <a:effectLst/>
                  <a:latin typeface="Arial" pitchFamily="34" charset="0"/>
                  <a:cs typeface="Arial" pitchFamily="34" charset="0"/>
                </a:rPr>
                <a:t>882</a:t>
              </a:r>
            </a:p>
          </p:txBody>
        </p:sp>
      </p:grpSp>
      <p:sp>
        <p:nvSpPr>
          <p:cNvPr id="30" name="Прямоугольник 26"/>
          <p:cNvSpPr/>
          <p:nvPr/>
        </p:nvSpPr>
        <p:spPr bwMode="auto">
          <a:xfrm>
            <a:off x="6018836" y="1347744"/>
            <a:ext cx="1785598" cy="682877"/>
          </a:xfrm>
          <a:prstGeom prst="rect">
            <a:avLst/>
          </a:prstGeom>
          <a:solidFill>
            <a:schemeClr val="bg1">
              <a:lumMod val="95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lumMod val="25000"/>
                  </a:schemeClr>
                </a:solidFill>
                <a:latin typeface="Arial" pitchFamily="34" charset="0"/>
                <a:cs typeface="Arial" pitchFamily="34" charset="0"/>
              </a:rPr>
              <a:t>General Number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400" i="0" u="none" strike="noStrike" cap="none" normalizeH="0" baseline="0" dirty="0" smtClean="0">
                <a:ln>
                  <a:noFill/>
                </a:ln>
                <a:solidFill>
                  <a:schemeClr val="bg1">
                    <a:lumMod val="25000"/>
                  </a:schemeClr>
                </a:solidFill>
                <a:latin typeface="Arial" pitchFamily="34" charset="0"/>
                <a:cs typeface="Arial" pitchFamily="34" charset="0"/>
              </a:rPr>
              <a:t>of Participants on </a:t>
            </a:r>
          </a:p>
          <a:p>
            <a:pPr marL="0" marR="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bg1">
                    <a:lumMod val="25000"/>
                  </a:schemeClr>
                </a:solidFill>
                <a:latin typeface="Arial" pitchFamily="34" charset="0"/>
                <a:cs typeface="Arial" pitchFamily="34" charset="0"/>
              </a:rPr>
              <a:t>31.03.2013</a:t>
            </a:r>
          </a:p>
        </p:txBody>
      </p:sp>
      <p:sp>
        <p:nvSpPr>
          <p:cNvPr id="2" name="Прямоугольник 1"/>
          <p:cNvSpPr/>
          <p:nvPr/>
        </p:nvSpPr>
        <p:spPr>
          <a:xfrm>
            <a:off x="1094039" y="5298537"/>
            <a:ext cx="7675388" cy="523220"/>
          </a:xfrm>
          <a:prstGeom prst="rect">
            <a:avLst/>
          </a:prstGeom>
        </p:spPr>
        <p:txBody>
          <a:bodyPr wrap="square">
            <a:spAutoFit/>
          </a:bodyPr>
          <a:lstStyle/>
          <a:p>
            <a:pPr defTabSz="914400">
              <a:defRPr/>
            </a:pPr>
            <a:r>
              <a:rPr lang="en-US" sz="1400" dirty="0" smtClean="0">
                <a:solidFill>
                  <a:schemeClr val="bg1">
                    <a:lumMod val="25000"/>
                  </a:schemeClr>
                </a:solidFill>
                <a:latin typeface="Arial" pitchFamily="34" charset="0"/>
                <a:cs typeface="Arial" pitchFamily="34" charset="0"/>
              </a:rPr>
              <a:t>Number of applications for participant status and preliminary expertise for the total period of the project was </a:t>
            </a:r>
            <a:r>
              <a:rPr lang="ru-RU" sz="1400" dirty="0" smtClean="0">
                <a:solidFill>
                  <a:schemeClr val="bg1">
                    <a:lumMod val="25000"/>
                  </a:schemeClr>
                </a:solidFill>
                <a:latin typeface="Arial" pitchFamily="34" charset="0"/>
                <a:cs typeface="Arial" pitchFamily="34" charset="0"/>
              </a:rPr>
              <a:t>4</a:t>
            </a:r>
            <a:r>
              <a:rPr lang="en-US" sz="1400" dirty="0" smtClean="0">
                <a:solidFill>
                  <a:schemeClr val="bg1">
                    <a:lumMod val="25000"/>
                  </a:schemeClr>
                </a:solidFill>
                <a:latin typeface="Arial" pitchFamily="34" charset="0"/>
                <a:cs typeface="Arial" pitchFamily="34" charset="0"/>
              </a:rPr>
              <a:t>,</a:t>
            </a:r>
            <a:r>
              <a:rPr lang="ru-RU" sz="1400" dirty="0" smtClean="0">
                <a:solidFill>
                  <a:schemeClr val="bg1">
                    <a:lumMod val="25000"/>
                  </a:schemeClr>
                </a:solidFill>
                <a:latin typeface="Arial" pitchFamily="34" charset="0"/>
                <a:cs typeface="Arial" pitchFamily="34" charset="0"/>
              </a:rPr>
              <a:t>495, </a:t>
            </a:r>
            <a:r>
              <a:rPr lang="en-US" sz="1400" dirty="0" smtClean="0">
                <a:solidFill>
                  <a:schemeClr val="bg1">
                    <a:lumMod val="25000"/>
                  </a:schemeClr>
                </a:solidFill>
                <a:latin typeface="Arial" pitchFamily="34" charset="0"/>
                <a:cs typeface="Arial" pitchFamily="34" charset="0"/>
              </a:rPr>
              <a:t>of these 417 were from the first 3 months of </a:t>
            </a:r>
            <a:r>
              <a:rPr lang="ru-RU" sz="1400" dirty="0" smtClean="0">
                <a:solidFill>
                  <a:schemeClr val="bg1">
                    <a:lumMod val="25000"/>
                  </a:schemeClr>
                </a:solidFill>
                <a:latin typeface="Arial" pitchFamily="34" charset="0"/>
                <a:cs typeface="Arial" pitchFamily="34" charset="0"/>
              </a:rPr>
              <a:t>2013</a:t>
            </a:r>
            <a:endParaRPr lang="ru-RU" sz="1400" dirty="0">
              <a:solidFill>
                <a:schemeClr val="bg1">
                  <a:lumMod val="25000"/>
                </a:schemeClr>
              </a:solidFill>
              <a:latin typeface="Arial" pitchFamily="34" charset="0"/>
              <a:cs typeface="Arial" pitchFamily="34" charset="0"/>
            </a:endParaRPr>
          </a:p>
        </p:txBody>
      </p:sp>
      <p:sp>
        <p:nvSpPr>
          <p:cNvPr id="43" name="Прямоугольник 42"/>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5112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04426" y="1363735"/>
            <a:ext cx="8687824" cy="4755626"/>
          </a:xfrm>
          <a:prstGeom prst="rect">
            <a:avLst/>
          </a:prstGeom>
          <a:solidFill>
            <a:srgbClr val="FFFFFF">
              <a:shade val="85000"/>
            </a:srgbClr>
          </a:solidFill>
          <a:ln w="6350">
            <a:solidFill>
              <a:schemeClr val="tx1"/>
            </a:solidFill>
            <a:miter lim="800000"/>
            <a:headEnd/>
            <a:tailEnd/>
          </a:ln>
          <a:effectLst>
            <a:outerShdw dist="35921" dir="2700000" algn="ctr" rotWithShape="0">
              <a:schemeClr val="bg2"/>
            </a:outerShdw>
          </a:effectLst>
          <a:scene3d>
            <a:camera prst="orthographicFront"/>
            <a:lightRig rig="twoPt" dir="t">
              <a:rot lat="0" lon="0" rev="7200000"/>
            </a:lightRig>
          </a:scene3d>
          <a:sp3d>
            <a:bevelT w="25400" h="19050"/>
            <a:contourClr>
              <a:srgbClr val="FFFFFF"/>
            </a:contourClr>
          </a:sp3d>
          <a:extLst/>
        </p:spPr>
      </p:pic>
      <p:pic>
        <p:nvPicPr>
          <p:cNvPr id="5" name="Picture 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04426" y="1363735"/>
            <a:ext cx="8739194" cy="4762861"/>
          </a:xfrm>
          <a:prstGeom prst="rect">
            <a:avLst/>
          </a:prstGeom>
          <a:noFill/>
          <a:ln w="19050">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title" idx="4294967295"/>
          </p:nvPr>
        </p:nvSpPr>
        <p:spPr>
          <a:xfrm>
            <a:off x="2174724" y="397314"/>
            <a:ext cx="5840388" cy="796399"/>
          </a:xfrm>
          <a:prstGeom prst="rect">
            <a:avLst/>
          </a:prstGeom>
        </p:spPr>
        <p:txBody>
          <a:bodyPr>
            <a:normAutofit fontScale="90000"/>
          </a:bodyPr>
          <a:lstStyle/>
          <a:p>
            <a:r>
              <a:rPr lang="en-US" sz="2400" dirty="0" smtClean="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2. </a:t>
            </a:r>
            <a:r>
              <a:rPr lang="en-US" sz="2400" dirty="0" smtClean="0">
                <a:solidFill>
                  <a:schemeClr val="bg1">
                    <a:lumMod val="50000"/>
                  </a:schemeClr>
                </a:solidFill>
                <a:latin typeface="Arial" pitchFamily="34" charset="0"/>
                <a:cs typeface="Arial" pitchFamily="34" charset="0"/>
              </a:rPr>
              <a:t>Territorial Scope of Participants </a:t>
            </a:r>
            <a:endParaRPr lang="ru-RU" sz="2400" dirty="0">
              <a:solidFill>
                <a:schemeClr val="bg1">
                  <a:lumMod val="50000"/>
                </a:schemeClr>
              </a:solidFill>
              <a:latin typeface="Arial" pitchFamily="34" charset="0"/>
              <a:cs typeface="Arial" pitchFamily="34" charset="0"/>
            </a:endParaRPr>
          </a:p>
        </p:txBody>
      </p:sp>
      <p:sp>
        <p:nvSpPr>
          <p:cNvPr id="7" name="Овал 6"/>
          <p:cNvSpPr/>
          <p:nvPr/>
        </p:nvSpPr>
        <p:spPr>
          <a:xfrm>
            <a:off x="1089115" y="463698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aphicFrame>
        <p:nvGraphicFramePr>
          <p:cNvPr id="37" name="Таблица 36"/>
          <p:cNvGraphicFramePr>
            <a:graphicFrameLocks noGrp="1"/>
          </p:cNvGraphicFramePr>
          <p:nvPr>
            <p:extLst>
              <p:ext uri="{D42A27DB-BD31-4B8C-83A1-F6EECF244321}">
                <p14:modId xmlns:p14="http://schemas.microsoft.com/office/powerpoint/2010/main" val="4101273408"/>
              </p:ext>
            </p:extLst>
          </p:nvPr>
        </p:nvGraphicFramePr>
        <p:xfrm>
          <a:off x="5133184" y="6159647"/>
          <a:ext cx="3959066" cy="436245"/>
        </p:xfrm>
        <a:graphic>
          <a:graphicData uri="http://schemas.openxmlformats.org/drawingml/2006/table">
            <a:tbl>
              <a:tblPr firstRow="1" bandRow="1">
                <a:tableStyleId>{5940675A-B579-460E-94D1-54222C63F5DA}</a:tableStyleId>
              </a:tblPr>
              <a:tblGrid>
                <a:gridCol w="3471654"/>
                <a:gridCol w="487412"/>
              </a:tblGrid>
              <a:tr h="340305">
                <a:tc>
                  <a:txBody>
                    <a:bodyPr/>
                    <a:lstStyle/>
                    <a:p>
                      <a:pPr marL="0" algn="l" defTabSz="914400" rtl="0" eaLnBrk="1" fontAlgn="ctr" latinLnBrk="0" hangingPunct="1"/>
                      <a:r>
                        <a:rPr lang="en-US" sz="1400" b="1" u="none" strike="noStrike" kern="1200" dirty="0" smtClean="0">
                          <a:solidFill>
                            <a:schemeClr val="tx1"/>
                          </a:solidFill>
                          <a:effectLst/>
                          <a:latin typeface="+mn-lt"/>
                          <a:ea typeface="+mn-ea"/>
                          <a:cs typeface="+mn-cs"/>
                        </a:rPr>
                        <a:t>Total subjects of the Russian Federation represented</a:t>
                      </a:r>
                      <a:endParaRPr lang="ru-RU" sz="1400" b="1" u="none" strike="noStrike" kern="1200" dirty="0" smtClean="0">
                        <a:solidFill>
                          <a:schemeClr val="tx1"/>
                        </a:solidFill>
                        <a:effectLst/>
                        <a:latin typeface="+mn-lt"/>
                        <a:ea typeface="+mn-ea"/>
                        <a:cs typeface="+mn-cs"/>
                      </a:endParaRPr>
                    </a:p>
                  </a:txBody>
                  <a:tcPr marL="72000" marR="108000"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c>
                  <a:txBody>
                    <a:bodyPr/>
                    <a:lstStyle/>
                    <a:p>
                      <a:pPr marL="0" algn="l" defTabSz="914400" rtl="0" eaLnBrk="1" fontAlgn="ctr" latinLnBrk="0" hangingPunct="1"/>
                      <a:r>
                        <a:rPr lang="ru-RU" sz="1400" b="1" u="none" strike="noStrike" kern="1200" dirty="0" smtClean="0">
                          <a:solidFill>
                            <a:schemeClr val="tx1"/>
                          </a:solidFill>
                          <a:effectLst/>
                          <a:latin typeface="+mn-lt"/>
                          <a:ea typeface="+mn-ea"/>
                          <a:cs typeface="+mn-cs"/>
                        </a:rPr>
                        <a:t>44</a:t>
                      </a:r>
                      <a:endParaRPr lang="ru-RU" sz="1400" b="1" u="none" strike="noStrike" kern="1200" dirty="0">
                        <a:solidFill>
                          <a:schemeClr val="tx1"/>
                        </a:solidFill>
                        <a:effectLst/>
                        <a:latin typeface="+mn-lt"/>
                        <a:ea typeface="+mn-ea"/>
                        <a:cs typeface="+mn-cs"/>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alpha val="7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495189"/>
              </p:ext>
            </p:extLst>
          </p:nvPr>
        </p:nvGraphicFramePr>
        <p:xfrm>
          <a:off x="5171283" y="1369931"/>
          <a:ext cx="3959067" cy="4114800"/>
        </p:xfrm>
        <a:graphic>
          <a:graphicData uri="http://schemas.openxmlformats.org/drawingml/2006/table">
            <a:tbl>
              <a:tblPr>
                <a:tableStyleId>{5C22544A-7EE6-4342-B048-85BDC9FD1C3A}</a:tableStyleId>
              </a:tblPr>
              <a:tblGrid>
                <a:gridCol w="1830152"/>
                <a:gridCol w="424743"/>
                <a:gridCol w="1343076"/>
                <a:gridCol w="361096"/>
              </a:tblGrid>
              <a:tr h="129839">
                <a:tc>
                  <a:txBody>
                    <a:bodyPr/>
                    <a:lstStyle/>
                    <a:p>
                      <a:pPr algn="l" fontAlgn="b"/>
                      <a:r>
                        <a:rPr lang="en-US" sz="900" b="0" u="none" strike="noStrike" dirty="0" smtClean="0">
                          <a:effectLst/>
                          <a:latin typeface="Arial" pitchFamily="34" charset="0"/>
                          <a:cs typeface="Arial" pitchFamily="34" charset="0"/>
                        </a:rPr>
                        <a:t>Astrakhan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Omsk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Bryanskaya</a:t>
                      </a:r>
                      <a:r>
                        <a:rPr lang="en-US" sz="900" b="0" u="none" strike="noStrike" dirty="0" smtClean="0">
                          <a:effectLst/>
                          <a:latin typeface="Arial" pitchFamily="34" charset="0"/>
                          <a:cs typeface="Arial" pitchFamily="34" charset="0"/>
                        </a:rPr>
                        <a:t>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Orel</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Vladivostok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Penzenskaya</a:t>
                      </a:r>
                      <a:r>
                        <a:rPr lang="en-US" sz="900" b="0" u="none" strike="noStrike" baseline="0" dirty="0" smtClean="0">
                          <a:effectLst/>
                          <a:latin typeface="Arial" pitchFamily="34" charset="0"/>
                          <a:cs typeface="Arial" pitchFamily="34" charset="0"/>
                        </a:rPr>
                        <a:t> Oblast </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Vladimir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Perm</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Volgograd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Petrozavodsk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Voronezh</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Rostovskaya</a:t>
                      </a:r>
                      <a:r>
                        <a:rPr lang="en-US" sz="900" b="0" u="none" strike="noStrike" baseline="0"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235984">
                <a:tc>
                  <a:txBody>
                    <a:bodyPr/>
                    <a:lstStyle/>
                    <a:p>
                      <a:pPr algn="l" fontAlgn="b"/>
                      <a:r>
                        <a:rPr lang="en-US" sz="900" b="0" u="none" strike="noStrike" dirty="0" err="1" smtClean="0">
                          <a:effectLst/>
                          <a:latin typeface="Arial" pitchFamily="34" charset="0"/>
                          <a:cs typeface="Arial" pitchFamily="34" charset="0"/>
                        </a:rPr>
                        <a:t>Ekaterinburg</a:t>
                      </a:r>
                      <a:r>
                        <a:rPr lang="en-US" sz="900" b="0" u="none" strike="noStrike" baseline="0" dirty="0" smtClean="0">
                          <a:effectLst/>
                          <a:latin typeface="Arial" pitchFamily="34" charset="0"/>
                          <a:cs typeface="Arial" pitchFamily="34" charset="0"/>
                        </a:rPr>
                        <a:t>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26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Ryazan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3</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17874">
                <a:tc>
                  <a:txBody>
                    <a:bodyPr/>
                    <a:lstStyle/>
                    <a:p>
                      <a:pPr algn="l" fontAlgn="b"/>
                      <a:r>
                        <a:rPr lang="en-US" sz="900" b="0" u="none" strike="noStrike" dirty="0" smtClean="0">
                          <a:effectLst/>
                          <a:latin typeface="Arial" pitchFamily="34" charset="0"/>
                          <a:cs typeface="Arial" pitchFamily="34" charset="0"/>
                        </a:rPr>
                        <a:t>Ivanovo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Samara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Izhevsk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St. Petersburg</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95</a:t>
                      </a:r>
                    </a:p>
                    <a:p>
                      <a:pPr algn="r" fontAlgn="b"/>
                      <a:r>
                        <a:rPr lang="ru-RU" sz="900" b="0" i="0" u="none" strike="noStrike" dirty="0" smtClean="0">
                          <a:solidFill>
                            <a:srgbClr val="000000"/>
                          </a:solidFill>
                          <a:effectLst/>
                          <a:latin typeface="Arial" pitchFamily="34" charset="0"/>
                          <a:cs typeface="Arial" pitchFamily="34" charset="0"/>
                        </a:rPr>
                        <a:t>(+5)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Irkutsk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Saransk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Kazan</a:t>
                      </a:r>
                      <a:r>
                        <a:rPr lang="en-US" sz="900" b="0" u="none" strike="noStrike" baseline="0" dirty="0" smtClean="0">
                          <a:effectLst/>
                          <a:latin typeface="Arial" pitchFamily="34" charset="0"/>
                          <a:cs typeface="Arial" pitchFamily="34" charset="0"/>
                        </a:rPr>
                        <a:t> and </a:t>
                      </a:r>
                      <a:r>
                        <a:rPr lang="en-US" sz="900" b="0" u="none" strike="noStrike" baseline="0" dirty="0" err="1" smtClean="0">
                          <a:effectLst/>
                          <a:latin typeface="Arial" pitchFamily="34" charset="0"/>
                          <a:cs typeface="Arial" pitchFamily="34" charset="0"/>
                        </a:rPr>
                        <a:t>Tatarstan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23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Saratov</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7</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Kaliningrad</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Stavropolskii</a:t>
                      </a:r>
                      <a:r>
                        <a:rPr lang="en-US" sz="900" b="0" u="none" strike="noStrike" dirty="0" smtClean="0">
                          <a:effectLst/>
                          <a:latin typeface="Arial" pitchFamily="34" charset="0"/>
                          <a:cs typeface="Arial" pitchFamily="34" charset="0"/>
                        </a:rPr>
                        <a:t> </a:t>
                      </a:r>
                      <a:r>
                        <a:rPr lang="en-US" sz="900" b="0" u="none" strike="noStrike" dirty="0" err="1" smtClean="0">
                          <a:effectLst/>
                          <a:latin typeface="Arial" pitchFamily="34" charset="0"/>
                          <a:cs typeface="Arial" pitchFamily="34" charset="0"/>
                        </a:rPr>
                        <a:t>Krai</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Kaluga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Syktyvar</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Kemerovo</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err="1" smtClean="0">
                          <a:effectLst/>
                          <a:latin typeface="Arial" pitchFamily="34" charset="0"/>
                          <a:cs typeface="Arial" pitchFamily="34" charset="0"/>
                        </a:rPr>
                        <a:t>Tver</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Krasnodar and </a:t>
                      </a:r>
                      <a:r>
                        <a:rPr lang="en-US" sz="900" b="0" u="none" strike="noStrike" dirty="0" err="1" smtClean="0">
                          <a:effectLst/>
                          <a:latin typeface="Arial" pitchFamily="34" charset="0"/>
                          <a:cs typeface="Arial" pitchFamily="34" charset="0"/>
                        </a:rPr>
                        <a:t>Krai</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Tomsk</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20</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Krasnoyarsk and </a:t>
                      </a:r>
                      <a:r>
                        <a:rPr lang="en-US" sz="900" b="0" u="none" strike="noStrike" dirty="0" err="1" smtClean="0">
                          <a:effectLst/>
                          <a:latin typeface="Arial" pitchFamily="34" charset="0"/>
                          <a:cs typeface="Arial" pitchFamily="34" charset="0"/>
                        </a:rPr>
                        <a:t>Krai</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Tula</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Lenindradskaya</a:t>
                      </a:r>
                      <a:r>
                        <a:rPr lang="en-US" sz="900" b="0" u="none" strike="noStrike" baseline="0"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Tyumen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Moscow</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500 (+14)</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Ulyanovsk and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3</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Mosckovskaya</a:t>
                      </a:r>
                      <a:r>
                        <a:rPr lang="en-US" sz="900" b="0" u="none" strike="noStrike" dirty="0" smtClean="0">
                          <a:effectLst/>
                          <a:latin typeface="Arial" pitchFamily="34" charset="0"/>
                          <a:cs typeface="Arial" pitchFamily="34" charset="0"/>
                        </a:rPr>
                        <a:t>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74</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Ufa and Bashkortostan</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52647">
                <a:tc>
                  <a:txBody>
                    <a:bodyPr/>
                    <a:lstStyle/>
                    <a:p>
                      <a:pPr algn="l" fontAlgn="b"/>
                      <a:r>
                        <a:rPr lang="en-US" sz="900" b="0" u="none" strike="noStrike" dirty="0" smtClean="0">
                          <a:effectLst/>
                          <a:latin typeface="Arial" pitchFamily="34" charset="0"/>
                          <a:cs typeface="Arial" pitchFamily="34" charset="0"/>
                        </a:rPr>
                        <a:t>Nalchik and </a:t>
                      </a:r>
                      <a:r>
                        <a:rPr lang="en-US" sz="900" b="0" u="none" strike="noStrike" dirty="0" err="1" smtClean="0">
                          <a:effectLst/>
                          <a:latin typeface="Arial" pitchFamily="34" charset="0"/>
                          <a:cs typeface="Arial" pitchFamily="34" charset="0"/>
                        </a:rPr>
                        <a:t>Kabardino-Balkariya</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Cheboksary and </a:t>
                      </a:r>
                      <a:r>
                        <a:rPr lang="en-US" sz="900" b="0" u="none" strike="noStrike" dirty="0" err="1" smtClean="0">
                          <a:effectLst/>
                          <a:latin typeface="Arial" pitchFamily="34" charset="0"/>
                          <a:cs typeface="Arial" pitchFamily="34" charset="0"/>
                        </a:rPr>
                        <a:t>Chuvashiya</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err="1" smtClean="0">
                          <a:effectLst/>
                          <a:latin typeface="Arial" pitchFamily="34" charset="0"/>
                          <a:cs typeface="Arial" pitchFamily="34" charset="0"/>
                        </a:rPr>
                        <a:t>Nizhni</a:t>
                      </a:r>
                      <a:r>
                        <a:rPr lang="en-US" sz="900" b="0" u="none" strike="noStrike" dirty="0" smtClean="0">
                          <a:effectLst/>
                          <a:latin typeface="Arial" pitchFamily="34" charset="0"/>
                          <a:cs typeface="Arial" pitchFamily="34" charset="0"/>
                        </a:rPr>
                        <a:t> Novgorod and Oblast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12</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Chelyabinsk</a:t>
                      </a:r>
                      <a:r>
                        <a:rPr lang="en-US" sz="900" b="0" u="none" strike="noStrike" baseline="0" dirty="0" smtClean="0">
                          <a:effectLst/>
                          <a:latin typeface="Arial" pitchFamily="34" charset="0"/>
                          <a:cs typeface="Arial" pitchFamily="34" charset="0"/>
                        </a:rPr>
                        <a:t> and Oblast</a:t>
                      </a:r>
                      <a:r>
                        <a:rPr lang="en-US" sz="900" b="0" u="none" strike="noStrike" dirty="0" smtClean="0">
                          <a:effectLst/>
                          <a:latin typeface="Arial" pitchFamily="34" charset="0"/>
                          <a:cs typeface="Arial" pitchFamily="34" charset="0"/>
                        </a:rPr>
                        <a:t> </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9</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a:txBody>
                    <a:bodyPr/>
                    <a:lstStyle/>
                    <a:p>
                      <a:pPr algn="l" fontAlgn="b"/>
                      <a:r>
                        <a:rPr lang="en-US" sz="900" b="0" u="none" strike="noStrike" dirty="0" smtClean="0">
                          <a:effectLst/>
                          <a:latin typeface="Arial" pitchFamily="34" charset="0"/>
                          <a:cs typeface="Arial" pitchFamily="34" charset="0"/>
                        </a:rPr>
                        <a:t>Novosibirsk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27</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l" fontAlgn="b"/>
                      <a:r>
                        <a:rPr lang="en-US" sz="900" b="0" u="none" strike="noStrike" dirty="0" smtClean="0">
                          <a:effectLst/>
                          <a:latin typeface="Arial" pitchFamily="34" charset="0"/>
                          <a:cs typeface="Arial" pitchFamily="34" charset="0"/>
                        </a:rPr>
                        <a:t>Yaroslavl and Oblast</a:t>
                      </a:r>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c>
                  <a:txBody>
                    <a:bodyPr/>
                    <a:lstStyle/>
                    <a:p>
                      <a:pPr algn="r" fontAlgn="b"/>
                      <a:r>
                        <a:rPr lang="ru-RU" sz="900" b="0" u="none" strike="noStrike" dirty="0" smtClean="0">
                          <a:effectLst/>
                          <a:latin typeface="Arial" pitchFamily="34" charset="0"/>
                          <a:cs typeface="Arial" pitchFamily="34" charset="0"/>
                        </a:rPr>
                        <a:t> 5</a:t>
                      </a:r>
                    </a:p>
                    <a:p>
                      <a:pPr algn="r" fontAlgn="b"/>
                      <a:r>
                        <a:rPr lang="ru-RU" sz="900" b="0" i="0" u="none" strike="noStrike" dirty="0" smtClean="0">
                          <a:solidFill>
                            <a:srgbClr val="000000"/>
                          </a:solidFill>
                          <a:effectLst/>
                          <a:latin typeface="Arial" pitchFamily="34" charset="0"/>
                          <a:cs typeface="Arial" pitchFamily="34" charset="0"/>
                        </a:rPr>
                        <a:t>(+1)</a:t>
                      </a:r>
                      <a:endParaRPr lang="ru-RU" sz="900" b="0" i="0" u="none" strike="noStrike" dirty="0">
                        <a:solidFill>
                          <a:srgbClr val="000000"/>
                        </a:solidFill>
                        <a:effectLst/>
                        <a:latin typeface="Arial" pitchFamily="34" charset="0"/>
                        <a:cs typeface="Arial" pitchFamily="34" charset="0"/>
                      </a:endParaRPr>
                    </a:p>
                  </a:txBody>
                  <a:tcPr marL="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6350" cap="flat" cmpd="sng" algn="ctr">
                      <a:solidFill>
                        <a:schemeClr val="tx1"/>
                      </a:solidFill>
                      <a:prstDash val="sysDot"/>
                      <a:round/>
                      <a:headEnd type="none" w="med" len="med"/>
                      <a:tailEnd type="none" w="med" len="med"/>
                    </a:lnB>
                    <a:solidFill>
                      <a:schemeClr val="bg2">
                        <a:alpha val="79000"/>
                      </a:schemeClr>
                    </a:solidFill>
                  </a:tcPr>
                </a:tc>
              </a:tr>
              <a:tr h="129839">
                <a:tc gridSpan="3">
                  <a:txBody>
                    <a:bodyPr/>
                    <a:lstStyle/>
                    <a:p>
                      <a:pPr algn="r" fontAlgn="b">
                        <a:tabLst>
                          <a:tab pos="1619250" algn="l"/>
                        </a:tabLst>
                      </a:pPr>
                      <a:r>
                        <a:rPr lang="en-US" sz="900" b="1" i="0" u="none" strike="noStrike" dirty="0" smtClean="0">
                          <a:solidFill>
                            <a:srgbClr val="000000"/>
                          </a:solidFill>
                          <a:effectLst/>
                          <a:latin typeface="Arial" pitchFamily="34" charset="0"/>
                          <a:cs typeface="Arial" pitchFamily="34" charset="0"/>
                        </a:rPr>
                        <a:t>Total</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0"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hMerge="1">
                  <a:txBody>
                    <a:bodyPr/>
                    <a:lstStyle/>
                    <a:p>
                      <a:pPr algn="l" fontAlgn="b"/>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c>
                  <a:txBody>
                    <a:bodyPr/>
                    <a:lstStyle/>
                    <a:p>
                      <a:pPr algn="r" fontAlgn="b"/>
                      <a:r>
                        <a:rPr lang="ru-RU" sz="900" b="1" i="0" u="none" strike="noStrike" dirty="0" smtClean="0">
                          <a:solidFill>
                            <a:srgbClr val="000000"/>
                          </a:solidFill>
                          <a:effectLst/>
                          <a:latin typeface="Arial" pitchFamily="34" charset="0"/>
                          <a:cs typeface="Arial" pitchFamily="34" charset="0"/>
                        </a:rPr>
                        <a:t>882</a:t>
                      </a:r>
                      <a:endParaRPr lang="ru-RU" sz="900" b="1" i="0" u="none" strike="noStrike" dirty="0">
                        <a:solidFill>
                          <a:srgbClr val="000000"/>
                        </a:solidFill>
                        <a:effectLst/>
                        <a:latin typeface="Arial" pitchFamily="34" charset="0"/>
                        <a:cs typeface="Arial" pitchFamily="34" charset="0"/>
                      </a:endParaRPr>
                    </a:p>
                  </a:txBody>
                  <a:tcPr marL="3600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2">
                        <a:alpha val="79000"/>
                      </a:schemeClr>
                    </a:solidFill>
                  </a:tcPr>
                </a:tc>
              </a:tr>
            </a:tbl>
          </a:graphicData>
        </a:graphic>
      </p:graphicFrame>
      <p:sp>
        <p:nvSpPr>
          <p:cNvPr id="50" name="Овал 49"/>
          <p:cNvSpPr/>
          <p:nvPr/>
        </p:nvSpPr>
        <p:spPr>
          <a:xfrm>
            <a:off x="1030908"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1" name="Овал 50"/>
          <p:cNvSpPr/>
          <p:nvPr/>
        </p:nvSpPr>
        <p:spPr>
          <a:xfrm>
            <a:off x="7812360" y="58772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3" name="Овал 52"/>
          <p:cNvSpPr/>
          <p:nvPr/>
        </p:nvSpPr>
        <p:spPr>
          <a:xfrm>
            <a:off x="1722535" y="351742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4" name="Овал 53"/>
          <p:cNvSpPr/>
          <p:nvPr/>
        </p:nvSpPr>
        <p:spPr>
          <a:xfrm>
            <a:off x="1505107" y="25478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56" name="Овал 55"/>
          <p:cNvSpPr/>
          <p:nvPr/>
        </p:nvSpPr>
        <p:spPr>
          <a:xfrm>
            <a:off x="1078949" y="36725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7" name="Овал 56"/>
          <p:cNvSpPr/>
          <p:nvPr/>
        </p:nvSpPr>
        <p:spPr>
          <a:xfrm>
            <a:off x="1068665" y="418689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9" name="Овал 58"/>
          <p:cNvSpPr/>
          <p:nvPr/>
        </p:nvSpPr>
        <p:spPr>
          <a:xfrm>
            <a:off x="1662604" y="33043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8" name="Овал 57"/>
          <p:cNvSpPr/>
          <p:nvPr/>
        </p:nvSpPr>
        <p:spPr>
          <a:xfrm>
            <a:off x="2607069" y="42073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0" name="Овал 59"/>
          <p:cNvSpPr/>
          <p:nvPr/>
        </p:nvSpPr>
        <p:spPr>
          <a:xfrm>
            <a:off x="1662604" y="321297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2" name="Овал 51"/>
          <p:cNvSpPr/>
          <p:nvPr/>
        </p:nvSpPr>
        <p:spPr>
          <a:xfrm>
            <a:off x="1551170" y="337663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2" name="Овал 61"/>
          <p:cNvSpPr/>
          <p:nvPr/>
        </p:nvSpPr>
        <p:spPr>
          <a:xfrm>
            <a:off x="2238769" y="388349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3" name="Овал 62"/>
          <p:cNvSpPr/>
          <p:nvPr/>
        </p:nvSpPr>
        <p:spPr>
          <a:xfrm>
            <a:off x="5350269" y="549004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5" name="Овал 64"/>
          <p:cNvSpPr/>
          <p:nvPr/>
        </p:nvSpPr>
        <p:spPr>
          <a:xfrm>
            <a:off x="695719" y="23222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6" name="Овал 65"/>
          <p:cNvSpPr/>
          <p:nvPr/>
        </p:nvSpPr>
        <p:spPr>
          <a:xfrm>
            <a:off x="4099319" y="50082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7" name="Овал 66"/>
          <p:cNvSpPr/>
          <p:nvPr/>
        </p:nvSpPr>
        <p:spPr>
          <a:xfrm>
            <a:off x="4067944" y="48437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8" name="Овал 67"/>
          <p:cNvSpPr/>
          <p:nvPr/>
        </p:nvSpPr>
        <p:spPr>
          <a:xfrm>
            <a:off x="3890020" y="50322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9" name="Овал 68"/>
          <p:cNvSpPr/>
          <p:nvPr/>
        </p:nvSpPr>
        <p:spPr>
          <a:xfrm>
            <a:off x="446314" y="411519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0" name="Овал 69"/>
          <p:cNvSpPr/>
          <p:nvPr/>
        </p:nvSpPr>
        <p:spPr>
          <a:xfrm>
            <a:off x="4572000" y="500682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1" name="Овал 70"/>
          <p:cNvSpPr/>
          <p:nvPr/>
        </p:nvSpPr>
        <p:spPr>
          <a:xfrm>
            <a:off x="564067" y="453925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2" name="Овал 71"/>
          <p:cNvSpPr/>
          <p:nvPr/>
        </p:nvSpPr>
        <p:spPr>
          <a:xfrm>
            <a:off x="3270250" y="480038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3" name="Овал 72"/>
          <p:cNvSpPr/>
          <p:nvPr/>
        </p:nvSpPr>
        <p:spPr>
          <a:xfrm>
            <a:off x="1074166" y="337859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4" name="Овал 73"/>
          <p:cNvSpPr/>
          <p:nvPr/>
        </p:nvSpPr>
        <p:spPr>
          <a:xfrm>
            <a:off x="1234483" y="335289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55" name="Овал 54"/>
          <p:cNvSpPr/>
          <p:nvPr/>
        </p:nvSpPr>
        <p:spPr>
          <a:xfrm>
            <a:off x="1208067" y="327058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5" name="Овал 74"/>
          <p:cNvSpPr/>
          <p:nvPr/>
        </p:nvSpPr>
        <p:spPr>
          <a:xfrm>
            <a:off x="1499773" y="384406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6" name="Овал 75"/>
          <p:cNvSpPr/>
          <p:nvPr/>
        </p:nvSpPr>
        <p:spPr>
          <a:xfrm>
            <a:off x="2462717" y="3933572"/>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7" name="Овал 76"/>
          <p:cNvSpPr/>
          <p:nvPr/>
        </p:nvSpPr>
        <p:spPr>
          <a:xfrm>
            <a:off x="1882086" y="265660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8" name="Овал 77"/>
          <p:cNvSpPr/>
          <p:nvPr/>
        </p:nvSpPr>
        <p:spPr>
          <a:xfrm>
            <a:off x="676669" y="400257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79" name="Овал 78"/>
          <p:cNvSpPr/>
          <p:nvPr/>
        </p:nvSpPr>
        <p:spPr>
          <a:xfrm>
            <a:off x="1381555" y="346258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0" name="Овал 79"/>
          <p:cNvSpPr/>
          <p:nvPr/>
        </p:nvSpPr>
        <p:spPr>
          <a:xfrm>
            <a:off x="1791536" y="4117896"/>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1" name="Овал 80"/>
          <p:cNvSpPr/>
          <p:nvPr/>
        </p:nvSpPr>
        <p:spPr>
          <a:xfrm>
            <a:off x="1599940" y="375105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2" name="Овал 81"/>
          <p:cNvSpPr/>
          <p:nvPr/>
        </p:nvSpPr>
        <p:spPr>
          <a:xfrm>
            <a:off x="1412059" y="4025205"/>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3" name="Овал 82"/>
          <p:cNvSpPr/>
          <p:nvPr/>
        </p:nvSpPr>
        <p:spPr>
          <a:xfrm>
            <a:off x="607668" y="4337599"/>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4" name="Овал 83"/>
          <p:cNvSpPr/>
          <p:nvPr/>
        </p:nvSpPr>
        <p:spPr>
          <a:xfrm>
            <a:off x="2498036" y="338242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5" name="Овал 84"/>
          <p:cNvSpPr/>
          <p:nvPr/>
        </p:nvSpPr>
        <p:spPr>
          <a:xfrm>
            <a:off x="1436106" y="3057593"/>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Овал 41"/>
          <p:cNvSpPr/>
          <p:nvPr/>
        </p:nvSpPr>
        <p:spPr>
          <a:xfrm>
            <a:off x="1367105" y="3195595"/>
            <a:ext cx="217428" cy="217428"/>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b="1"/>
          </a:p>
        </p:txBody>
      </p:sp>
      <p:sp>
        <p:nvSpPr>
          <p:cNvPr id="86" name="Овал 85"/>
          <p:cNvSpPr/>
          <p:nvPr/>
        </p:nvSpPr>
        <p:spPr>
          <a:xfrm>
            <a:off x="2931170" y="435804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7" name="Овал 86"/>
          <p:cNvSpPr/>
          <p:nvPr/>
        </p:nvSpPr>
        <p:spPr>
          <a:xfrm>
            <a:off x="1756784" y="3919411"/>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8" name="Овал 87"/>
          <p:cNvSpPr/>
          <p:nvPr/>
        </p:nvSpPr>
        <p:spPr>
          <a:xfrm>
            <a:off x="2207019" y="4227007"/>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89" name="Овал 88"/>
          <p:cNvSpPr/>
          <p:nvPr/>
        </p:nvSpPr>
        <p:spPr>
          <a:xfrm>
            <a:off x="1819656" y="3718758"/>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64" name="Овал 63"/>
          <p:cNvSpPr/>
          <p:nvPr/>
        </p:nvSpPr>
        <p:spPr>
          <a:xfrm>
            <a:off x="1940319" y="3820844"/>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90" name="Овал 89"/>
          <p:cNvSpPr/>
          <p:nvPr/>
        </p:nvSpPr>
        <p:spPr>
          <a:xfrm>
            <a:off x="2538068" y="4406600"/>
            <a:ext cx="138002" cy="138002"/>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9" name="TextBox 48"/>
          <p:cNvSpPr txBox="1"/>
          <p:nvPr/>
        </p:nvSpPr>
        <p:spPr>
          <a:xfrm>
            <a:off x="4710002" y="6573306"/>
            <a:ext cx="4380063" cy="230832"/>
          </a:xfrm>
          <a:prstGeom prst="rect">
            <a:avLst/>
          </a:prstGeom>
          <a:noFill/>
        </p:spPr>
        <p:txBody>
          <a:bodyPr wrap="square" rtlCol="0">
            <a:spAutoFit/>
          </a:bodyPr>
          <a:lstStyle/>
          <a:p>
            <a:pPr algn="r"/>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Growth for report month shown in parentheses</a:t>
            </a:r>
            <a:endParaRPr lang="ru-RU" sz="900" i="1" dirty="0">
              <a:solidFill>
                <a:schemeClr val="bg1">
                  <a:lumMod val="25000"/>
                </a:schemeClr>
              </a:solidFill>
              <a:latin typeface="Arial" pitchFamily="34" charset="0"/>
              <a:cs typeface="Arial" pitchFamily="34" charset="0"/>
            </a:endParaRPr>
          </a:p>
        </p:txBody>
      </p:sp>
      <p:sp>
        <p:nvSpPr>
          <p:cNvPr id="61" name="Прямоугольник 60"/>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41282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Объект 3"/>
          <p:cNvGraphicFramePr>
            <a:graphicFrameLocks/>
          </p:cNvGraphicFramePr>
          <p:nvPr>
            <p:extLst>
              <p:ext uri="{D42A27DB-BD31-4B8C-83A1-F6EECF244321}">
                <p14:modId xmlns:p14="http://schemas.microsoft.com/office/powerpoint/2010/main" val="2014189768"/>
              </p:ext>
            </p:extLst>
          </p:nvPr>
        </p:nvGraphicFramePr>
        <p:xfrm>
          <a:off x="944262" y="1031128"/>
          <a:ext cx="6922152" cy="19759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55"/>
          <p:cNvGraphicFramePr/>
          <p:nvPr>
            <p:extLst>
              <p:ext uri="{D42A27DB-BD31-4B8C-83A1-F6EECF244321}">
                <p14:modId xmlns:p14="http://schemas.microsoft.com/office/powerpoint/2010/main" val="3891158296"/>
              </p:ext>
            </p:extLst>
          </p:nvPr>
        </p:nvGraphicFramePr>
        <p:xfrm>
          <a:off x="1172862" y="3437473"/>
          <a:ext cx="7571231" cy="2641435"/>
        </p:xfrm>
        <a:graphic>
          <a:graphicData uri="http://schemas.openxmlformats.org/drawingml/2006/chart">
            <c:chart xmlns:c="http://schemas.openxmlformats.org/drawingml/2006/chart" xmlns:r="http://schemas.openxmlformats.org/officeDocument/2006/relationships" r:id="rId3"/>
          </a:graphicData>
        </a:graphic>
      </p:graphicFrame>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3. </a:t>
            </a:r>
            <a:r>
              <a:rPr lang="en-US" sz="2400" dirty="0" smtClean="0">
                <a:solidFill>
                  <a:schemeClr val="bg1">
                    <a:lumMod val="50000"/>
                  </a:schemeClr>
                </a:solidFill>
                <a:latin typeface="Arial" pitchFamily="34" charset="0"/>
                <a:cs typeface="Arial" pitchFamily="34" charset="0"/>
              </a:rPr>
              <a:t>Participant Grants</a:t>
            </a:r>
            <a:endParaRPr lang="ru-RU" sz="2400" dirty="0">
              <a:solidFill>
                <a:schemeClr val="bg1">
                  <a:lumMod val="50000"/>
                </a:schemeClr>
              </a:solidFill>
              <a:latin typeface="Arial" pitchFamily="34" charset="0"/>
              <a:cs typeface="Arial" pitchFamily="34" charset="0"/>
            </a:endParaRPr>
          </a:p>
        </p:txBody>
      </p:sp>
      <p:sp>
        <p:nvSpPr>
          <p:cNvPr id="60" name="TextBox 59"/>
          <p:cNvSpPr txBox="1"/>
          <p:nvPr/>
        </p:nvSpPr>
        <p:spPr>
          <a:xfrm>
            <a:off x="1560652" y="3218330"/>
            <a:ext cx="7090430" cy="267559"/>
          </a:xfrm>
          <a:prstGeom prst="rect">
            <a:avLst/>
          </a:prstGeom>
          <a:noFill/>
        </p:spPr>
        <p:txBody>
          <a:bodyPr wrap="square" rtlCol="0">
            <a:noAutofit/>
          </a:bodyPr>
          <a:lstStyle/>
          <a:p>
            <a:r>
              <a:rPr lang="en-US" sz="1400" b="1" dirty="0">
                <a:solidFill>
                  <a:schemeClr val="bg1">
                    <a:lumMod val="25000"/>
                  </a:schemeClr>
                </a:solidFill>
                <a:latin typeface="Arial" pitchFamily="34" charset="0"/>
                <a:cs typeface="Arial" pitchFamily="34" charset="0"/>
              </a:rPr>
              <a:t>Approval and listing of grants in 2013 </a:t>
            </a:r>
            <a:r>
              <a:rPr lang="en-US" sz="1400" b="1" dirty="0" smtClean="0">
                <a:solidFill>
                  <a:schemeClr val="bg1">
                    <a:lumMod val="25000"/>
                  </a:schemeClr>
                </a:solidFill>
                <a:latin typeface="Arial" pitchFamily="34" charset="0"/>
                <a:cs typeface="Arial" pitchFamily="34" charset="0"/>
              </a:rPr>
              <a:t>by cluster, </a:t>
            </a:r>
            <a:r>
              <a:rPr lang="en-US" sz="1400" b="1" dirty="0" err="1">
                <a:solidFill>
                  <a:schemeClr val="bg1">
                    <a:lumMod val="25000"/>
                  </a:schemeClr>
                </a:solidFill>
                <a:latin typeface="Arial" pitchFamily="34" charset="0"/>
                <a:cs typeface="Arial" pitchFamily="34" charset="0"/>
              </a:rPr>
              <a:t>mln</a:t>
            </a:r>
            <a:r>
              <a:rPr lang="en-US" sz="1400" b="1" dirty="0" smtClean="0">
                <a:solidFill>
                  <a:schemeClr val="bg1">
                    <a:lumMod val="25000"/>
                  </a:schemeClr>
                </a:solidFill>
                <a:latin typeface="Arial" pitchFamily="34" charset="0"/>
                <a:cs typeface="Arial" pitchFamily="34" charset="0"/>
              </a:rPr>
              <a:t>. rubles</a:t>
            </a:r>
            <a:endParaRPr lang="ru-RU" sz="1400" b="1" dirty="0">
              <a:solidFill>
                <a:schemeClr val="bg1">
                  <a:lumMod val="25000"/>
                </a:schemeClr>
              </a:solidFill>
              <a:latin typeface="Arial" pitchFamily="34" charset="0"/>
              <a:cs typeface="Arial" pitchFamily="34" charset="0"/>
            </a:endParaRPr>
          </a:p>
        </p:txBody>
      </p:sp>
      <p:pic>
        <p:nvPicPr>
          <p:cNvPr id="61"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274" y="5435404"/>
            <a:ext cx="715383" cy="418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859" y="5441610"/>
            <a:ext cx="711183"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4793" y="5434610"/>
            <a:ext cx="710257" cy="4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4825" y="5432415"/>
            <a:ext cx="709312" cy="42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9680" y="5435404"/>
            <a:ext cx="716055" cy="42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3284" y="3013330"/>
            <a:ext cx="3706622" cy="230832"/>
          </a:xfrm>
          <a:prstGeom prst="rect">
            <a:avLst/>
          </a:prstGeom>
          <a:noFill/>
        </p:spPr>
        <p:txBody>
          <a:bodyPr wrap="square" rtlCol="0">
            <a:spAutoFit/>
          </a:bodyPr>
          <a:lstStyle/>
          <a:p>
            <a:r>
              <a:rPr lang="ru-RU" sz="90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Accounting for the </a:t>
            </a:r>
            <a:r>
              <a:rPr lang="en-US" sz="900" dirty="0">
                <a:solidFill>
                  <a:schemeClr val="bg1">
                    <a:lumMod val="25000"/>
                  </a:schemeClr>
                </a:solidFill>
                <a:latin typeface="Arial" pitchFamily="34" charset="0"/>
                <a:cs typeface="Arial" pitchFamily="34" charset="0"/>
              </a:rPr>
              <a:t>changes resulting from the acceptance of reports</a:t>
            </a:r>
            <a:endParaRPr lang="ru-RU" sz="900" dirty="0">
              <a:solidFill>
                <a:schemeClr val="bg1">
                  <a:lumMod val="25000"/>
                </a:schemeClr>
              </a:solidFill>
              <a:latin typeface="Arial" pitchFamily="34" charset="0"/>
              <a:cs typeface="Arial" pitchFamily="34" charset="0"/>
            </a:endParaRPr>
          </a:p>
        </p:txBody>
      </p:sp>
      <p:sp>
        <p:nvSpPr>
          <p:cNvPr id="3" name="Прямоугольник 2"/>
          <p:cNvSpPr/>
          <p:nvPr/>
        </p:nvSpPr>
        <p:spPr>
          <a:xfrm>
            <a:off x="4314825" y="6078908"/>
            <a:ext cx="4531441" cy="430887"/>
          </a:xfrm>
          <a:prstGeom prst="rect">
            <a:avLst/>
          </a:prstGeom>
        </p:spPr>
        <p:txBody>
          <a:bodyPr wrap="square">
            <a:spAutoFit/>
          </a:bodyPr>
          <a:lstStyle/>
          <a:p>
            <a:pPr defTabSz="914400">
              <a:defRPr/>
            </a:pPr>
            <a:r>
              <a:rPr lang="en-US" sz="1100" dirty="0">
                <a:solidFill>
                  <a:schemeClr val="bg1">
                    <a:lumMod val="25000"/>
                  </a:schemeClr>
                </a:solidFill>
                <a:latin typeface="Arial" pitchFamily="34" charset="0"/>
                <a:cs typeface="Arial" pitchFamily="34" charset="0"/>
              </a:rPr>
              <a:t>The average share of co-financing for the entire period of the project </a:t>
            </a:r>
            <a:r>
              <a:rPr lang="en-US" sz="1100" dirty="0" smtClean="0">
                <a:solidFill>
                  <a:schemeClr val="bg1">
                    <a:lumMod val="25000"/>
                  </a:schemeClr>
                </a:solidFill>
                <a:latin typeface="Arial" pitchFamily="34" charset="0"/>
                <a:cs typeface="Arial" pitchFamily="34" charset="0"/>
              </a:rPr>
              <a:t>was </a:t>
            </a:r>
            <a:r>
              <a:rPr lang="en-US" sz="1100" dirty="0">
                <a:solidFill>
                  <a:schemeClr val="bg1">
                    <a:lumMod val="25000"/>
                  </a:schemeClr>
                </a:solidFill>
                <a:latin typeface="Arial" pitchFamily="34" charset="0"/>
                <a:cs typeface="Arial" pitchFamily="34" charset="0"/>
              </a:rPr>
              <a:t>44.2% with the CPS and 46.3% excluding the CPS</a:t>
            </a:r>
            <a:endParaRPr lang="ru-RU" sz="1100" dirty="0">
              <a:solidFill>
                <a:schemeClr val="bg1">
                  <a:lumMod val="25000"/>
                </a:schemeClr>
              </a:solidFill>
              <a:latin typeface="Arial" pitchFamily="34" charset="0"/>
              <a:cs typeface="Arial" pitchFamily="34" charset="0"/>
            </a:endParaRPr>
          </a:p>
        </p:txBody>
      </p:sp>
      <p:sp>
        <p:nvSpPr>
          <p:cNvPr id="4" name="Прямоугольник 3"/>
          <p:cNvSpPr/>
          <p:nvPr/>
        </p:nvSpPr>
        <p:spPr>
          <a:xfrm>
            <a:off x="541447" y="6078908"/>
            <a:ext cx="3773377" cy="769441"/>
          </a:xfrm>
          <a:prstGeom prst="rect">
            <a:avLst/>
          </a:prstGeom>
        </p:spPr>
        <p:txBody>
          <a:bodyPr wrap="square">
            <a:spAutoFit/>
          </a:bodyPr>
          <a:lstStyle/>
          <a:p>
            <a:pPr defTabSz="914400">
              <a:defRPr/>
            </a:pPr>
            <a:r>
              <a:rPr lang="en-US" sz="1100" dirty="0">
                <a:solidFill>
                  <a:schemeClr val="bg1">
                    <a:lumMod val="25000"/>
                  </a:schemeClr>
                </a:solidFill>
                <a:latin typeface="Arial" pitchFamily="34" charset="0"/>
                <a:cs typeface="Arial" pitchFamily="34" charset="0"/>
              </a:rPr>
              <a:t>The number of grants approved </a:t>
            </a:r>
            <a:r>
              <a:rPr lang="en-US" sz="1100" dirty="0" smtClean="0">
                <a:solidFill>
                  <a:schemeClr val="bg1">
                    <a:lumMod val="25000"/>
                  </a:schemeClr>
                </a:solidFill>
                <a:latin typeface="Arial" pitchFamily="34" charset="0"/>
                <a:cs typeface="Arial" pitchFamily="34" charset="0"/>
              </a:rPr>
              <a:t>for disbursal </a:t>
            </a:r>
            <a:r>
              <a:rPr lang="en-US" sz="1100" dirty="0">
                <a:solidFill>
                  <a:schemeClr val="bg1">
                    <a:lumMod val="25000"/>
                  </a:schemeClr>
                </a:solidFill>
                <a:latin typeface="Arial" pitchFamily="34" charset="0"/>
                <a:cs typeface="Arial" pitchFamily="34" charset="0"/>
              </a:rPr>
              <a:t>for the entire period of the project amounted to </a:t>
            </a:r>
            <a:r>
              <a:rPr lang="en-US" sz="1100" dirty="0" smtClean="0">
                <a:solidFill>
                  <a:schemeClr val="bg1">
                    <a:lumMod val="25000"/>
                  </a:schemeClr>
                </a:solidFill>
                <a:latin typeface="Arial" pitchFamily="34" charset="0"/>
                <a:cs typeface="Arial" pitchFamily="34" charset="0"/>
              </a:rPr>
              <a:t>199. </a:t>
            </a:r>
            <a:r>
              <a:rPr lang="en-US" sz="1100" dirty="0">
                <a:solidFill>
                  <a:schemeClr val="bg1">
                    <a:lumMod val="25000"/>
                  </a:schemeClr>
                </a:solidFill>
                <a:latin typeface="Arial" pitchFamily="34" charset="0"/>
                <a:cs typeface="Arial" pitchFamily="34" charset="0"/>
              </a:rPr>
              <a:t>(13 of which </a:t>
            </a:r>
            <a:r>
              <a:rPr lang="en-US" sz="1100" dirty="0" smtClean="0">
                <a:solidFill>
                  <a:schemeClr val="bg1">
                    <a:lumMod val="25000"/>
                  </a:schemeClr>
                </a:solidFill>
                <a:latin typeface="Arial" pitchFamily="34" charset="0"/>
                <a:cs typeface="Arial" pitchFamily="34" charset="0"/>
              </a:rPr>
              <a:t>were approved </a:t>
            </a:r>
            <a:r>
              <a:rPr lang="en-US" sz="1100" dirty="0">
                <a:solidFill>
                  <a:schemeClr val="bg1">
                    <a:lumMod val="25000"/>
                  </a:schemeClr>
                </a:solidFill>
                <a:latin typeface="Arial" pitchFamily="34" charset="0"/>
                <a:cs typeface="Arial" pitchFamily="34" charset="0"/>
              </a:rPr>
              <a:t>in the 1st quarter of 2013</a:t>
            </a:r>
            <a:r>
              <a:rPr lang="en-US" sz="1100" dirty="0" smtClean="0">
                <a:solidFill>
                  <a:schemeClr val="bg1">
                    <a:lumMod val="25000"/>
                  </a:schemeClr>
                </a:solidFill>
                <a:latin typeface="Arial" pitchFamily="34" charset="0"/>
                <a:cs typeface="Arial" pitchFamily="34" charset="0"/>
              </a:rPr>
              <a:t>.), 89 of these were mini grants</a:t>
            </a:r>
            <a:endParaRPr lang="ru-RU" sz="1100" dirty="0">
              <a:solidFill>
                <a:schemeClr val="bg1">
                  <a:lumMod val="25000"/>
                </a:schemeClr>
              </a:solidFill>
              <a:latin typeface="Arial" pitchFamily="34" charset="0"/>
              <a:cs typeface="Arial" pitchFamily="34" charset="0"/>
            </a:endParaRPr>
          </a:p>
        </p:txBody>
      </p:sp>
      <p:sp>
        <p:nvSpPr>
          <p:cNvPr id="24" name="Прямоугольник 46"/>
          <p:cNvSpPr/>
          <p:nvPr/>
        </p:nvSpPr>
        <p:spPr bwMode="auto">
          <a:xfrm>
            <a:off x="7812640" y="1084856"/>
            <a:ext cx="978389" cy="428615"/>
          </a:xfrm>
          <a:prstGeom prst="rect">
            <a:avLst/>
          </a:prstGeom>
          <a:solidFill>
            <a:schemeClr val="bg1">
              <a:lumMod val="95000"/>
            </a:schemeClr>
          </a:solidFill>
          <a:ln w="9525">
            <a:solidFill>
              <a:srgbClr val="5B862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0" tIns="46800" rIns="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bg1">
                    <a:lumMod val="25000"/>
                  </a:schemeClr>
                </a:solidFill>
                <a:effectLst/>
                <a:latin typeface="Arial" pitchFamily="34" charset="0"/>
                <a:cs typeface="Arial" pitchFamily="34" charset="0"/>
              </a:rPr>
              <a:t>Total</a:t>
            </a:r>
            <a:r>
              <a:rPr kumimoji="0" lang="ru-RU" sz="1200" b="0" i="0" u="none" strike="noStrike" cap="none" normalizeH="0" baseline="0" dirty="0" smtClean="0">
                <a:ln>
                  <a:noFill/>
                </a:ln>
                <a:solidFill>
                  <a:schemeClr val="bg1">
                    <a:lumMod val="25000"/>
                  </a:schemeClr>
                </a:solidFill>
                <a:effectLst/>
                <a:latin typeface="Arial" pitchFamily="34" charset="0"/>
                <a:cs typeface="Arial" pitchFamily="34" charset="0"/>
              </a:rPr>
              <a:t>,</a:t>
            </a:r>
            <a:r>
              <a:rPr kumimoji="0" lang="ru-RU" sz="1200" b="0" i="0" u="none" strike="noStrike" cap="none" normalizeH="0" dirty="0" smtClean="0">
                <a:ln>
                  <a:noFill/>
                </a:ln>
                <a:solidFill>
                  <a:schemeClr val="bg1">
                    <a:lumMod val="25000"/>
                  </a:schemeClr>
                </a:solidFill>
                <a:effectLst/>
                <a:latin typeface="Arial" pitchFamily="34" charset="0"/>
                <a:cs typeface="Arial" pitchFamily="34"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bg1">
                    <a:lumMod val="25000"/>
                  </a:schemeClr>
                </a:solidFill>
                <a:effectLst/>
                <a:latin typeface="Arial" pitchFamily="34" charset="0"/>
                <a:cs typeface="Arial" pitchFamily="34" charset="0"/>
              </a:rPr>
              <a:t>Million rubles</a:t>
            </a:r>
            <a:r>
              <a:rPr kumimoji="0" lang="ru-RU" sz="1200" b="0" i="0" u="none" strike="noStrike" cap="none" normalizeH="0" baseline="0" dirty="0" smtClean="0">
                <a:ln>
                  <a:noFill/>
                </a:ln>
                <a:solidFill>
                  <a:schemeClr val="bg1">
                    <a:lumMod val="25000"/>
                  </a:schemeClr>
                </a:solidFill>
                <a:effectLst/>
                <a:latin typeface="Arial" pitchFamily="34" charset="0"/>
                <a:cs typeface="Arial" pitchFamily="34" charset="0"/>
              </a:rPr>
              <a:t>.</a:t>
            </a:r>
          </a:p>
        </p:txBody>
      </p:sp>
      <p:sp>
        <p:nvSpPr>
          <p:cNvPr id="25" name="Прямоугольник 49"/>
          <p:cNvSpPr/>
          <p:nvPr/>
        </p:nvSpPr>
        <p:spPr bwMode="auto">
          <a:xfrm>
            <a:off x="7835287" y="2269640"/>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5 647,1</a:t>
            </a:r>
            <a:endParaRPr lang="ru-RU" sz="1200" dirty="0">
              <a:solidFill>
                <a:schemeClr val="bg1">
                  <a:lumMod val="25000"/>
                </a:schemeClr>
              </a:solidFill>
              <a:latin typeface="Arial" pitchFamily="34" charset="0"/>
              <a:cs typeface="Arial" pitchFamily="34" charset="0"/>
            </a:endParaRPr>
          </a:p>
        </p:txBody>
      </p:sp>
      <p:sp>
        <p:nvSpPr>
          <p:cNvPr id="26" name="Прямоугольник 50"/>
          <p:cNvSpPr/>
          <p:nvPr/>
        </p:nvSpPr>
        <p:spPr bwMode="auto">
          <a:xfrm>
            <a:off x="7837622" y="1724208"/>
            <a:ext cx="928424" cy="217985"/>
          </a:xfrm>
          <a:prstGeom prst="rect">
            <a:avLst/>
          </a:prstGeom>
          <a:solidFill>
            <a:schemeClr val="bg1">
              <a:lumMod val="95000"/>
            </a:schemeClr>
          </a:solidFill>
          <a:ln w="9525">
            <a:solidFill>
              <a:srgbClr val="5B8626"/>
            </a:solid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9 337,8</a:t>
            </a:r>
            <a:endParaRPr lang="ru-RU" sz="1200" dirty="0">
              <a:solidFill>
                <a:schemeClr val="bg1">
                  <a:lumMod val="25000"/>
                </a:schemeClr>
              </a:solidFill>
              <a:latin typeface="Arial" pitchFamily="34" charset="0"/>
              <a:cs typeface="Arial" pitchFamily="34" charset="0"/>
            </a:endParaRPr>
          </a:p>
        </p:txBody>
      </p:sp>
      <p:sp>
        <p:nvSpPr>
          <p:cNvPr id="27" name="TextBox 26"/>
          <p:cNvSpPr txBox="1"/>
          <p:nvPr/>
        </p:nvSpPr>
        <p:spPr>
          <a:xfrm>
            <a:off x="827030" y="1740070"/>
            <a:ext cx="1929911" cy="403974"/>
          </a:xfrm>
          <a:prstGeom prst="rect">
            <a:avLst/>
          </a:prstGeom>
          <a:noFill/>
        </p:spPr>
        <p:txBody>
          <a:bodyPr wrap="square" lIns="0" tIns="0" rIns="0" bIns="0" rtlCol="0">
            <a:noAutofit/>
          </a:bodyPr>
          <a:lstStyle/>
          <a:p>
            <a:r>
              <a:rPr lang="en-US" sz="1200" dirty="0">
                <a:solidFill>
                  <a:schemeClr val="bg1">
                    <a:lumMod val="25000"/>
                  </a:schemeClr>
                </a:solidFill>
                <a:latin typeface="Arial" pitchFamily="34" charset="0"/>
                <a:cs typeface="Arial" pitchFamily="34" charset="0"/>
              </a:rPr>
              <a:t>Sum of Approved Grants</a:t>
            </a:r>
            <a:endParaRPr lang="ru-RU" sz="1200" dirty="0">
              <a:solidFill>
                <a:schemeClr val="bg1">
                  <a:lumMod val="25000"/>
                </a:schemeClr>
              </a:solidFill>
              <a:latin typeface="Arial" pitchFamily="34" charset="0"/>
              <a:cs typeface="Arial" pitchFamily="34" charset="0"/>
            </a:endParaRPr>
          </a:p>
        </p:txBody>
      </p:sp>
      <p:sp>
        <p:nvSpPr>
          <p:cNvPr id="28" name="TextBox 27"/>
          <p:cNvSpPr txBox="1"/>
          <p:nvPr/>
        </p:nvSpPr>
        <p:spPr>
          <a:xfrm>
            <a:off x="608059" y="2310743"/>
            <a:ext cx="1938536" cy="405602"/>
          </a:xfrm>
          <a:prstGeom prst="rect">
            <a:avLst/>
          </a:prstGeom>
          <a:noFill/>
        </p:spPr>
        <p:txBody>
          <a:bodyPr wrap="square" lIns="0" tIns="0" rIns="0" bIns="0" rtlCol="0">
            <a:noAutofit/>
          </a:bodyPr>
          <a:lstStyle/>
          <a:p>
            <a:r>
              <a:rPr lang="en-US" sz="1200" dirty="0">
                <a:solidFill>
                  <a:schemeClr val="bg1">
                    <a:lumMod val="25000"/>
                  </a:schemeClr>
                </a:solidFill>
                <a:latin typeface="Arial" pitchFamily="34" charset="0"/>
                <a:cs typeface="Arial" pitchFamily="34" charset="0"/>
              </a:rPr>
              <a:t>Number of </a:t>
            </a:r>
            <a:r>
              <a:rPr lang="en-US" sz="1200" dirty="0" smtClean="0">
                <a:solidFill>
                  <a:schemeClr val="bg1">
                    <a:lumMod val="25000"/>
                  </a:schemeClr>
                </a:solidFill>
                <a:latin typeface="Arial" pitchFamily="34" charset="0"/>
                <a:cs typeface="Arial" pitchFamily="34" charset="0"/>
              </a:rPr>
              <a:t>disbursed grants</a:t>
            </a:r>
            <a:endParaRPr lang="ru-RU" sz="1200" dirty="0">
              <a:solidFill>
                <a:schemeClr val="bg1">
                  <a:lumMod val="25000"/>
                </a:schemeClr>
              </a:solidFill>
              <a:latin typeface="Arial" pitchFamily="34" charset="0"/>
              <a:cs typeface="Arial" pitchFamily="34" charset="0"/>
            </a:endParaRPr>
          </a:p>
        </p:txBody>
      </p:sp>
      <p:sp>
        <p:nvSpPr>
          <p:cNvPr id="29" name="TextBox 28"/>
          <p:cNvSpPr txBox="1"/>
          <p:nvPr/>
        </p:nvSpPr>
        <p:spPr>
          <a:xfrm>
            <a:off x="2048435" y="1031128"/>
            <a:ext cx="5726191" cy="267559"/>
          </a:xfrm>
          <a:prstGeom prst="rect">
            <a:avLst/>
          </a:prstGeom>
          <a:noFill/>
        </p:spPr>
        <p:txBody>
          <a:bodyPr wrap="square" rtlCol="0">
            <a:noAutofit/>
          </a:bodyPr>
          <a:lstStyle/>
          <a:p>
            <a:r>
              <a:rPr lang="en-US" sz="1400" b="1" dirty="0">
                <a:solidFill>
                  <a:schemeClr val="bg1">
                    <a:lumMod val="25000"/>
                  </a:schemeClr>
                </a:solidFill>
                <a:latin typeface="Arial" pitchFamily="34" charset="0"/>
                <a:cs typeface="Arial" pitchFamily="34" charset="0"/>
              </a:rPr>
              <a:t>Approval and </a:t>
            </a:r>
            <a:r>
              <a:rPr lang="en-US" sz="1400" b="1" dirty="0" smtClean="0">
                <a:solidFill>
                  <a:schemeClr val="bg1">
                    <a:lumMod val="25000"/>
                  </a:schemeClr>
                </a:solidFill>
                <a:latin typeface="Arial" pitchFamily="34" charset="0"/>
                <a:cs typeface="Arial" pitchFamily="34" charset="0"/>
              </a:rPr>
              <a:t>disbursal of </a:t>
            </a:r>
            <a:r>
              <a:rPr lang="en-US" sz="1400" b="1" dirty="0">
                <a:solidFill>
                  <a:schemeClr val="bg1">
                    <a:lumMod val="25000"/>
                  </a:schemeClr>
                </a:solidFill>
                <a:latin typeface="Arial" pitchFamily="34" charset="0"/>
                <a:cs typeface="Arial" pitchFamily="34" charset="0"/>
              </a:rPr>
              <a:t>grants by year *, </a:t>
            </a:r>
            <a:r>
              <a:rPr lang="en-US" sz="1400" b="1" dirty="0" err="1">
                <a:solidFill>
                  <a:schemeClr val="bg1">
                    <a:lumMod val="25000"/>
                  </a:schemeClr>
                </a:solidFill>
                <a:latin typeface="Arial" pitchFamily="34" charset="0"/>
                <a:cs typeface="Arial" pitchFamily="34" charset="0"/>
              </a:rPr>
              <a:t>mln</a:t>
            </a:r>
            <a:r>
              <a:rPr lang="en-US" sz="1400" b="1" dirty="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p:txBody>
      </p:sp>
      <p:sp>
        <p:nvSpPr>
          <p:cNvPr id="20" name="Прямоугольник 19"/>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20353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1"/>
          <p:cNvSpPr/>
          <p:nvPr/>
        </p:nvSpPr>
        <p:spPr bwMode="auto">
          <a:xfrm>
            <a:off x="6779249" y="4431327"/>
            <a:ext cx="1139220" cy="24706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en-US" sz="1200" dirty="0" smtClean="0">
                <a:solidFill>
                  <a:schemeClr val="bg1">
                    <a:lumMod val="25000"/>
                  </a:schemeClr>
                </a:solidFill>
                <a:latin typeface="Arial" pitchFamily="34" charset="0"/>
                <a:cs typeface="Arial" pitchFamily="34" charset="0"/>
              </a:rPr>
              <a:t>12</a:t>
            </a:r>
            <a:endParaRPr lang="ru-RU" sz="1200" dirty="0">
              <a:solidFill>
                <a:schemeClr val="bg1">
                  <a:lumMod val="25000"/>
                </a:schemeClr>
              </a:solidFill>
              <a:latin typeface="Arial" pitchFamily="34" charset="0"/>
              <a:cs typeface="Arial" pitchFamily="34" charset="0"/>
            </a:endParaRPr>
          </a:p>
        </p:txBody>
      </p:sp>
      <p:sp>
        <p:nvSpPr>
          <p:cNvPr id="12" name="Прямоугольник 21"/>
          <p:cNvSpPr/>
          <p:nvPr/>
        </p:nvSpPr>
        <p:spPr bwMode="auto">
          <a:xfrm>
            <a:off x="6792619" y="3933553"/>
            <a:ext cx="1125850" cy="204417"/>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82 (+1 </a:t>
            </a:r>
            <a:r>
              <a:rPr lang="en-US" sz="1200" dirty="0" smtClean="0">
                <a:solidFill>
                  <a:schemeClr val="bg1">
                    <a:lumMod val="25000"/>
                  </a:schemeClr>
                </a:solidFill>
                <a:latin typeface="Arial" pitchFamily="34" charset="0"/>
                <a:cs typeface="Arial" pitchFamily="34" charset="0"/>
              </a:rPr>
              <a:t>in March</a:t>
            </a:r>
            <a:r>
              <a:rPr lang="ru-RU" sz="1200" dirty="0" smtClean="0">
                <a:solidFill>
                  <a:schemeClr val="bg1">
                    <a:lumMod val="25000"/>
                  </a:schemeClr>
                </a:solidFill>
                <a:latin typeface="Arial" pitchFamily="34" charset="0"/>
                <a:cs typeface="Arial" pitchFamily="34" charset="0"/>
              </a:rPr>
              <a:t>)</a:t>
            </a:r>
            <a:endParaRPr lang="ru-RU" sz="1200" dirty="0">
              <a:solidFill>
                <a:schemeClr val="bg1">
                  <a:lumMod val="25000"/>
                </a:schemeClr>
              </a:solidFill>
              <a:latin typeface="Arial" pitchFamily="34" charset="0"/>
              <a:cs typeface="Arial" pitchFamily="34" charset="0"/>
            </a:endParaRPr>
          </a:p>
        </p:txBody>
      </p:sp>
      <p:sp>
        <p:nvSpPr>
          <p:cNvPr id="14" name="Title 1"/>
          <p:cNvSpPr>
            <a:spLocks noGrp="1"/>
          </p:cNvSpPr>
          <p:nvPr>
            <p:ph type="title" idx="4294967295"/>
          </p:nvPr>
        </p:nvSpPr>
        <p:spPr>
          <a:xfrm>
            <a:off x="2174723" y="397314"/>
            <a:ext cx="6575853" cy="796399"/>
          </a:xfrm>
          <a:prstGeom prst="rect">
            <a:avLst/>
          </a:prstGeom>
        </p:spPr>
        <p:txBody>
          <a:bodyPr>
            <a:normAutofit fontScale="90000"/>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4. </a:t>
            </a:r>
            <a:r>
              <a:rPr lang="en-US" sz="2400" dirty="0">
                <a:solidFill>
                  <a:schemeClr val="bg1">
                    <a:lumMod val="50000"/>
                  </a:schemeClr>
                </a:solidFill>
                <a:latin typeface="Arial" pitchFamily="34" charset="0"/>
                <a:cs typeface="Arial" pitchFamily="34" charset="0"/>
              </a:rPr>
              <a:t>Attracting venture </a:t>
            </a:r>
            <a:r>
              <a:rPr lang="en-US" sz="2400" dirty="0" smtClean="0">
                <a:solidFill>
                  <a:schemeClr val="bg1">
                    <a:lumMod val="50000"/>
                  </a:schemeClr>
                </a:solidFill>
                <a:latin typeface="Arial" pitchFamily="34" charset="0"/>
                <a:cs typeface="Arial" pitchFamily="34" charset="0"/>
              </a:rPr>
              <a:t>capital and      </a:t>
            </a:r>
            <a:r>
              <a:rPr lang="en-US" sz="2400" dirty="0">
                <a:solidFill>
                  <a:schemeClr val="bg1">
                    <a:lumMod val="50000"/>
                  </a:schemeClr>
                </a:solidFill>
                <a:latin typeface="Arial" pitchFamily="34" charset="0"/>
                <a:cs typeface="Arial" pitchFamily="34" charset="0"/>
              </a:rPr>
              <a:t>co-financing</a:t>
            </a:r>
            <a:endParaRPr lang="ru-RU" sz="2400" dirty="0">
              <a:solidFill>
                <a:schemeClr val="bg1">
                  <a:lumMod val="50000"/>
                </a:schemeClr>
              </a:solidFill>
              <a:latin typeface="Arial" pitchFamily="34" charset="0"/>
              <a:cs typeface="Arial" pitchFamily="34" charset="0"/>
            </a:endParaRPr>
          </a:p>
        </p:txBody>
      </p:sp>
      <p:graphicFrame>
        <p:nvGraphicFramePr>
          <p:cNvPr id="17" name="Таблица 16"/>
          <p:cNvGraphicFramePr>
            <a:graphicFrameLocks noGrp="1"/>
          </p:cNvGraphicFramePr>
          <p:nvPr>
            <p:extLst>
              <p:ext uri="{D42A27DB-BD31-4B8C-83A1-F6EECF244321}">
                <p14:modId xmlns:p14="http://schemas.microsoft.com/office/powerpoint/2010/main" val="2363774329"/>
              </p:ext>
            </p:extLst>
          </p:nvPr>
        </p:nvGraphicFramePr>
        <p:xfrm>
          <a:off x="877969" y="2867290"/>
          <a:ext cx="4574565" cy="3253811"/>
        </p:xfrm>
        <a:graphic>
          <a:graphicData uri="http://schemas.openxmlformats.org/drawingml/2006/table">
            <a:tbl>
              <a:tblPr firstRow="1" bandRow="1">
                <a:tableStyleId>{9D7B26C5-4107-4FEC-AEDC-1716B250A1EF}</a:tableStyleId>
              </a:tblPr>
              <a:tblGrid>
                <a:gridCol w="1093169"/>
                <a:gridCol w="1271894"/>
                <a:gridCol w="1060157"/>
                <a:gridCol w="1149345"/>
              </a:tblGrid>
              <a:tr h="216569">
                <a:tc gridSpan="4">
                  <a:txBody>
                    <a:bodyPr/>
                    <a:lstStyle/>
                    <a:p>
                      <a:pPr algn="ctr"/>
                      <a:r>
                        <a:rPr lang="en-US" sz="1100" b="1" u="none" strike="noStrike" kern="1200" dirty="0" smtClean="0">
                          <a:solidFill>
                            <a:schemeClr val="bg1">
                              <a:lumMod val="25000"/>
                            </a:schemeClr>
                          </a:solidFill>
                          <a:effectLst/>
                          <a:latin typeface="Arial" pitchFamily="34" charset="0"/>
                          <a:cs typeface="Arial" pitchFamily="34" charset="0"/>
                        </a:rPr>
                        <a:t>List of accredited investment funds</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85000"/>
                      </a:schemeClr>
                    </a:solidFill>
                  </a:tcPr>
                </a:tc>
                <a:tc hMerge="1">
                  <a:txBody>
                    <a:bodyPr/>
                    <a:lstStyle/>
                    <a:p>
                      <a:endParaRPr lang="ru-RU" dirty="0"/>
                    </a:p>
                  </a:txBody>
                  <a:tcPr/>
                </a:tc>
                <a:tc hMerge="1">
                  <a:txBody>
                    <a:bodyPr/>
                    <a:lstStyle/>
                    <a:p>
                      <a:endParaRPr lang="ru-RU" dirty="0"/>
                    </a:p>
                  </a:txBody>
                  <a:tcPr/>
                </a:tc>
                <a:tc hMerge="1">
                  <a:txBody>
                    <a:bodyPr/>
                    <a:lstStyle/>
                    <a:p>
                      <a:pPr algn="ctr"/>
                      <a:endParaRPr lang="ru-RU" sz="12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bg2">
                        <a:lumMod val="95000"/>
                      </a:schemeClr>
                    </a:solidFill>
                  </a:tcPr>
                </a:tc>
              </a:tr>
              <a:tr h="190571">
                <a:tc gridSpan="2">
                  <a:txBody>
                    <a:bodyPr/>
                    <a:lstStyle/>
                    <a:p>
                      <a:pPr marL="0" algn="ctr" defTabSz="457200" rtl="0" eaLnBrk="1" fontAlgn="b" latinLnBrk="0" hangingPunct="1"/>
                      <a:r>
                        <a:rPr lang="en-US" sz="1100" b="1" u="none" strike="noStrike" kern="1200" dirty="0" smtClean="0">
                          <a:solidFill>
                            <a:schemeClr val="bg1">
                              <a:lumMod val="25000"/>
                            </a:schemeClr>
                          </a:solidFill>
                          <a:effectLst/>
                          <a:latin typeface="Arial" pitchFamily="34" charset="0"/>
                          <a:ea typeface="+mn-ea"/>
                          <a:cs typeface="Arial" pitchFamily="34" charset="0"/>
                        </a:rPr>
                        <a:t>Russian Funds </a:t>
                      </a:r>
                      <a:r>
                        <a:rPr lang="ru-RU" sz="1100" b="1" u="none" strike="noStrike" kern="1200" dirty="0" smtClean="0">
                          <a:solidFill>
                            <a:schemeClr val="bg1">
                              <a:lumMod val="25000"/>
                            </a:schemeClr>
                          </a:solidFill>
                          <a:effectLst/>
                          <a:latin typeface="Arial" pitchFamily="34" charset="0"/>
                          <a:ea typeface="+mn-ea"/>
                          <a:cs typeface="Arial" pitchFamily="34" charset="0"/>
                        </a:rPr>
                        <a:t>(31)</a:t>
                      </a:r>
                      <a:endParaRPr lang="ru-RU"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dirty="0"/>
                    </a:p>
                  </a:txBody>
                  <a:tcPr marL="7620" marR="7620" marT="7620" marB="0" anchor="b">
                    <a:lnT w="12700" cmpd="sng">
                      <a:noFill/>
                    </a:lnT>
                    <a:noFill/>
                  </a:tcPr>
                </a:tc>
                <a:tc gridSpan="2">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Foreign Funds </a:t>
                      </a:r>
                      <a:r>
                        <a:rPr lang="ru-RU" sz="1100" b="1" u="none" strike="noStrike" kern="1200" dirty="0" smtClean="0">
                          <a:solidFill>
                            <a:schemeClr val="bg1">
                              <a:lumMod val="25000"/>
                            </a:schemeClr>
                          </a:solidFill>
                          <a:effectLst/>
                          <a:latin typeface="Arial" pitchFamily="34" charset="0"/>
                          <a:ea typeface="+mn-ea"/>
                          <a:cs typeface="Arial" pitchFamily="34" charset="0"/>
                        </a:rPr>
                        <a:t>(19)</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w="12700" cmpd="sng">
                      <a:noFill/>
                    </a:lnT>
                    <a:lnB>
                      <a:noFill/>
                    </a:lnB>
                    <a:lnTlToBr w="12700" cmpd="sng">
                      <a:noFill/>
                      <a:prstDash val="solid"/>
                    </a:lnTlToBr>
                    <a:lnBlToTr w="12700" cmpd="sng">
                      <a:noFill/>
                      <a:prstDash val="solid"/>
                    </a:lnBlToTr>
                    <a:solidFill>
                      <a:schemeClr val="bg2">
                        <a:lumMod val="85000"/>
                      </a:schemeClr>
                    </a:solidFill>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2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T w="12700" cmpd="sng">
                      <a:noFill/>
                    </a:lnT>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FPI RVC</a:t>
                      </a:r>
                      <a:endParaRPr lang="ru-RU" sz="1600" dirty="0"/>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Tatarstan</a:t>
                      </a:r>
                      <a:r>
                        <a:rPr lang="en-US" sz="1100" u="none" strike="noStrike" kern="1200" dirty="0" smtClean="0">
                          <a:solidFill>
                            <a:schemeClr val="bg1">
                              <a:lumMod val="25000"/>
                            </a:schemeClr>
                          </a:solidFill>
                          <a:effectLst/>
                          <a:latin typeface="Arial" pitchFamily="34" charset="0"/>
                          <a:ea typeface="+mn-ea"/>
                          <a:cs typeface="Arial" pitchFamily="34" charset="0"/>
                        </a:rPr>
                        <a:t> IVF</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Exigen</a:t>
                      </a:r>
                      <a:r>
                        <a:rPr lang="en-US" sz="1100" u="none" strike="noStrike" kern="1200" dirty="0" smtClean="0">
                          <a:solidFill>
                            <a:schemeClr val="bg1">
                              <a:lumMod val="25000"/>
                            </a:schemeClr>
                          </a:solidFill>
                          <a:effectLst/>
                          <a:latin typeface="Arial" pitchFamily="34" charset="0"/>
                          <a:ea typeface="+mn-ea"/>
                          <a:cs typeface="Arial" pitchFamily="34" charset="0"/>
                        </a:rPr>
                        <a:t> </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BVP</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UK Leader </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NAVI</a:t>
                      </a:r>
                      <a:r>
                        <a:rPr kumimoji="0" lang="ru-RU" sz="1100" b="0"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  </a:t>
                      </a:r>
                      <a:endParaRPr kumimoji="0" lang="en-US" sz="1100" b="0"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Pangaea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Russia Partners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VTB Capital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Leta</a:t>
                      </a:r>
                      <a:r>
                        <a:rPr lang="en-US" sz="1100" u="none" strike="noStrike" kern="1200" dirty="0" smtClean="0">
                          <a:solidFill>
                            <a:schemeClr val="bg1">
                              <a:lumMod val="25000"/>
                            </a:schemeClr>
                          </a:solidFill>
                          <a:effectLst/>
                          <a:latin typeface="Arial" pitchFamily="34" charset="0"/>
                          <a:ea typeface="+mn-ea"/>
                          <a:cs typeface="Arial" pitchFamily="34" charset="0"/>
                        </a:rPr>
                        <a:t> Group</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I2BF</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Oxford Bioscience </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Bioprocess</a:t>
                      </a:r>
                      <a:r>
                        <a:rPr kumimoji="0" lang="ru-RU"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rPr>
                        <a:t> </a:t>
                      </a:r>
                      <a:endParaRPr kumimoji="0" lang="en-US" sz="1100" b="1" i="0" u="none" strike="noStrike" kern="1200" cap="none" spc="0" normalizeH="0" baseline="0" noProof="0" dirty="0" smtClean="0">
                        <a:ln>
                          <a:noFill/>
                        </a:ln>
                        <a:solidFill>
                          <a:srgbClr val="EFEFEF">
                            <a:lumMod val="25000"/>
                          </a:srgbClr>
                        </a:solidFill>
                        <a:effectLst/>
                        <a:uLnTx/>
                        <a:uFillTx/>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Bright 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Fleming</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Garage</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err="1" smtClean="0">
                          <a:solidFill>
                            <a:schemeClr val="bg1">
                              <a:lumMod val="25000"/>
                            </a:schemeClr>
                          </a:solidFill>
                          <a:effectLst/>
                          <a:latin typeface="Arial" pitchFamily="34" charset="0"/>
                          <a:ea typeface="+mn-ea"/>
                          <a:cs typeface="Arial" pitchFamily="34" charset="0"/>
                        </a:rPr>
                        <a:t>Biofund</a:t>
                      </a:r>
                      <a:r>
                        <a:rPr lang="en-US" sz="1100" b="1" u="none" strike="noStrike" kern="1200" dirty="0" smtClean="0">
                          <a:solidFill>
                            <a:schemeClr val="bg1">
                              <a:lumMod val="25000"/>
                            </a:schemeClr>
                          </a:solidFill>
                          <a:effectLst/>
                          <a:latin typeface="Arial" pitchFamily="34" charset="0"/>
                          <a:ea typeface="+mn-ea"/>
                          <a:cs typeface="Arial" pitchFamily="34" charset="0"/>
                        </a:rPr>
                        <a:t> RVC</a:t>
                      </a:r>
                      <a:endParaRPr lang="ru-RU" sz="1100" b="1" u="none" strike="noStrike" kern="1200" dirty="0" err="1"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iTech</a:t>
                      </a:r>
                      <a:r>
                        <a:rPr lang="en-US" sz="1100" u="none" strike="noStrike" kern="1200" dirty="0" smtClean="0">
                          <a:solidFill>
                            <a:schemeClr val="bg1">
                              <a:lumMod val="25000"/>
                            </a:schemeClr>
                          </a:solidFill>
                          <a:effectLst/>
                          <a:latin typeface="Arial" pitchFamily="34" charset="0"/>
                          <a:ea typeface="+mn-ea"/>
                          <a:cs typeface="Arial" pitchFamily="34" charset="0"/>
                        </a:rPr>
                        <a:t> 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Sofinnova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Columbus Nova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algn="l" defTabSz="457200" rtl="0" eaLnBrk="1" fontAlgn="b" latinLnBrk="0" hangingPunct="1"/>
                      <a:r>
                        <a:rPr lang="en-US" sz="1100" b="1" u="none" strike="noStrike" kern="1200" dirty="0" smtClean="0">
                          <a:solidFill>
                            <a:schemeClr val="bg1">
                              <a:lumMod val="25000"/>
                            </a:schemeClr>
                          </a:solidFill>
                          <a:effectLst/>
                          <a:latin typeface="Arial" pitchFamily="34" charset="0"/>
                          <a:ea typeface="+mn-ea"/>
                          <a:cs typeface="Arial" pitchFamily="34" charset="0"/>
                        </a:rPr>
                        <a:t>Maxwell</a:t>
                      </a:r>
                      <a:r>
                        <a:rPr lang="ru-RU" sz="1100" b="1" u="none" strike="noStrike" kern="1200" dirty="0" smtClean="0">
                          <a:solidFill>
                            <a:schemeClr val="bg1">
                              <a:lumMod val="25000"/>
                            </a:schemeClr>
                          </a:solidFill>
                          <a:effectLst/>
                          <a:latin typeface="Arial" pitchFamily="34" charset="0"/>
                          <a:ea typeface="+mn-ea"/>
                          <a:cs typeface="Arial" pitchFamily="34" charset="0"/>
                        </a:rPr>
                        <a:t> </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Troika Dialogue</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E</a:t>
                      </a:r>
                      <a:r>
                        <a:rPr lang="ru-RU" sz="1100" u="none" strike="noStrike" kern="1200" dirty="0" smtClean="0">
                          <a:solidFill>
                            <a:schemeClr val="bg1">
                              <a:lumMod val="25000"/>
                            </a:schemeClr>
                          </a:solidFill>
                          <a:effectLst/>
                          <a:latin typeface="Arial" pitchFamily="34" charset="0"/>
                          <a:ea typeface="+mn-ea"/>
                          <a:cs typeface="Arial" pitchFamily="34" charset="0"/>
                        </a:rPr>
                        <a:t>.</a:t>
                      </a:r>
                      <a:r>
                        <a:rPr lang="en-US" sz="1100" u="none" strike="noStrike" kern="1200" dirty="0" smtClean="0">
                          <a:solidFill>
                            <a:schemeClr val="bg1">
                              <a:lumMod val="25000"/>
                            </a:schemeClr>
                          </a:solidFill>
                          <a:effectLst/>
                          <a:latin typeface="Arial" pitchFamily="34" charset="0"/>
                          <a:ea typeface="+mn-ea"/>
                          <a:cs typeface="Arial" pitchFamily="34" charset="0"/>
                        </a:rPr>
                        <a:t>Ventures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Helix Ventures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C-Group</a:t>
                      </a:r>
                      <a:r>
                        <a:rPr lang="ru-RU" sz="1100" b="1" u="none" strike="noStrike" kern="1200" dirty="0" smtClean="0">
                          <a:solidFill>
                            <a:schemeClr val="bg1">
                              <a:lumMod val="25000"/>
                            </a:schemeClr>
                          </a:solidFill>
                          <a:effectLst/>
                          <a:latin typeface="Arial" pitchFamily="34" charset="0"/>
                          <a:ea typeface="+mn-ea"/>
                          <a:cs typeface="Arial" pitchFamily="34" charset="0"/>
                        </a:rPr>
                        <a:t> </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Bin </a:t>
                      </a:r>
                      <a:r>
                        <a:rPr lang="en-US" sz="1100" u="none" strike="noStrike" kern="1200" dirty="0" err="1" smtClean="0">
                          <a:solidFill>
                            <a:schemeClr val="bg1">
                              <a:lumMod val="25000"/>
                            </a:schemeClr>
                          </a:solidFill>
                          <a:effectLst/>
                          <a:latin typeface="Arial" pitchFamily="34" charset="0"/>
                          <a:ea typeface="+mn-ea"/>
                          <a:cs typeface="Arial" pitchFamily="34" charset="0"/>
                        </a:rPr>
                        <a:t>Finam</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Inerjys</a:t>
                      </a:r>
                      <a:r>
                        <a:rPr lang="en-US" sz="1100" u="none" strike="noStrike" kern="1200" dirty="0" smtClean="0">
                          <a:solidFill>
                            <a:schemeClr val="bg1">
                              <a:lumMod val="25000"/>
                            </a:schemeClr>
                          </a:solidFill>
                          <a:effectLst/>
                          <a:latin typeface="Arial" pitchFamily="34" charset="0"/>
                          <a:ea typeface="+mn-ea"/>
                          <a:cs typeface="Arial"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25000"/>
                            </a:schemeClr>
                          </a:solidFill>
                          <a:effectLst/>
                          <a:latin typeface="Arial" pitchFamily="34" charset="0"/>
                          <a:ea typeface="+mn-ea"/>
                          <a:cs typeface="Arial" pitchFamily="34" charset="0"/>
                        </a:rPr>
                        <a:t>Intel </a:t>
                      </a:r>
                      <a:r>
                        <a:rPr lang="en-US" sz="1100" u="none" strike="noStrike" kern="1200" dirty="0" smtClean="0">
                          <a:solidFill>
                            <a:schemeClr val="bg1">
                              <a:lumMod val="25000"/>
                            </a:schemeClr>
                          </a:solidFill>
                          <a:effectLst/>
                          <a:latin typeface="Arial" pitchFamily="34" charset="0"/>
                          <a:ea typeface="+mn-ea"/>
                          <a:cs typeface="Arial" pitchFamily="34" charset="0"/>
                        </a:rPr>
                        <a:t>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Allianz </a:t>
                      </a:r>
                      <a:r>
                        <a:rPr lang="en-US" sz="1100" b="1" u="none" strike="noStrike" kern="1200" dirty="0" err="1" smtClean="0">
                          <a:solidFill>
                            <a:schemeClr val="bg1">
                              <a:lumMod val="25000"/>
                            </a:schemeClr>
                          </a:solidFill>
                          <a:effectLst/>
                          <a:latin typeface="Arial" pitchFamily="34" charset="0"/>
                          <a:ea typeface="+mn-ea"/>
                          <a:cs typeface="Arial" pitchFamily="34" charset="0"/>
                        </a:rPr>
                        <a:t>Rosno</a:t>
                      </a:r>
                      <a:endParaRPr lang="ru-RU" sz="1600" dirty="0"/>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Rus</a:t>
                      </a:r>
                      <a:r>
                        <a:rPr lang="en-US" sz="1100" u="none" strike="noStrike" kern="1200" dirty="0" smtClean="0">
                          <a:solidFill>
                            <a:schemeClr val="bg1">
                              <a:lumMod val="25000"/>
                            </a:schemeClr>
                          </a:solidFill>
                          <a:effectLst/>
                          <a:latin typeface="Arial" pitchFamily="34" charset="0"/>
                          <a:ea typeface="+mn-ea"/>
                          <a:cs typeface="Arial" pitchFamily="34" charset="0"/>
                        </a:rPr>
                        <a:t>-Invest</a:t>
                      </a: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Quadriga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solidFill>
                            <a:schemeClr val="bg1">
                              <a:lumMod val="25000"/>
                            </a:schemeClr>
                          </a:solidFill>
                          <a:effectLst/>
                          <a:latin typeface="Arial" pitchFamily="34" charset="0"/>
                          <a:ea typeface="+mn-ea"/>
                          <a:cs typeface="Arial" pitchFamily="34" charset="0"/>
                        </a:rPr>
                        <a:t>Alloy </a:t>
                      </a:r>
                      <a:r>
                        <a:rPr lang="en-US" sz="1100" u="none" strike="noStrike" kern="1200" dirty="0" smtClean="0">
                          <a:solidFill>
                            <a:schemeClr val="bg1">
                              <a:lumMod val="25000"/>
                            </a:schemeClr>
                          </a:solidFill>
                          <a:effectLst/>
                          <a:latin typeface="Arial" pitchFamily="34" charset="0"/>
                          <a:ea typeface="+mn-ea"/>
                          <a:cs typeface="Arial" pitchFamily="34" charset="0"/>
                        </a:rPr>
                        <a:t>Ventures</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smtClean="0">
                          <a:solidFill>
                            <a:schemeClr val="bg1">
                              <a:lumMod val="25000"/>
                            </a:schemeClr>
                          </a:solidFill>
                          <a:effectLst/>
                          <a:latin typeface="Arial" pitchFamily="34" charset="0"/>
                          <a:ea typeface="+mn-ea"/>
                          <a:cs typeface="Arial" pitchFamily="34" charset="0"/>
                        </a:rPr>
                        <a:t>VEB-Innovation</a:t>
                      </a:r>
                      <a:endParaRPr lang="ru-RU" sz="1100" b="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Trinfiko</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Fjord</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Wermuth</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0" u="none" strike="noStrike" kern="1200" dirty="0" err="1" smtClean="0">
                          <a:solidFill>
                            <a:schemeClr val="bg1">
                              <a:lumMod val="25000"/>
                            </a:schemeClr>
                          </a:solidFill>
                          <a:effectLst/>
                          <a:latin typeface="Arial" pitchFamily="34" charset="0"/>
                          <a:ea typeface="+mn-ea"/>
                          <a:cs typeface="Arial" pitchFamily="34" charset="0"/>
                        </a:rPr>
                        <a:t>Sberinvest</a:t>
                      </a:r>
                      <a:endParaRPr lang="en-US"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Indigo</a:t>
                      </a:r>
                      <a:r>
                        <a:rPr lang="en-US" sz="1100" u="none" strike="noStrike" kern="1200" baseline="0" dirty="0" smtClean="0">
                          <a:solidFill>
                            <a:schemeClr val="bg1">
                              <a:lumMod val="25000"/>
                            </a:schemeClr>
                          </a:solidFill>
                          <a:effectLst/>
                          <a:latin typeface="Arial" pitchFamily="34" charset="0"/>
                          <a:ea typeface="+mn-ea"/>
                          <a:cs typeface="Arial" pitchFamily="34" charset="0"/>
                        </a:rPr>
                        <a:t> Capital</a:t>
                      </a:r>
                      <a:r>
                        <a:rPr lang="ru-RU" sz="1100" u="none" strike="noStrike" kern="1200" baseline="0" dirty="0" smtClean="0">
                          <a:solidFill>
                            <a:schemeClr val="bg1">
                              <a:lumMod val="25000"/>
                            </a:schemeClr>
                          </a:solidFill>
                          <a:effectLst/>
                          <a:latin typeface="Arial" pitchFamily="34" charset="0"/>
                          <a:ea typeface="+mn-ea"/>
                          <a:cs typeface="Arial" pitchFamily="34" charset="0"/>
                        </a:rPr>
                        <a:t>  </a:t>
                      </a: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err="1" smtClean="0">
                          <a:solidFill>
                            <a:schemeClr val="bg1">
                              <a:lumMod val="25000"/>
                            </a:schemeClr>
                          </a:solidFill>
                          <a:effectLst/>
                          <a:latin typeface="Arial" pitchFamily="34" charset="0"/>
                          <a:ea typeface="+mn-ea"/>
                          <a:cs typeface="Arial" pitchFamily="34" charset="0"/>
                        </a:rPr>
                        <a:t>Tamir</a:t>
                      </a:r>
                      <a:r>
                        <a:rPr lang="en-US" sz="1100" b="1" u="none" strike="noStrike" kern="1200" dirty="0" smtClean="0">
                          <a:solidFill>
                            <a:schemeClr val="bg1">
                              <a:lumMod val="25000"/>
                            </a:schemeClr>
                          </a:solidFill>
                          <a:effectLst/>
                          <a:latin typeface="Arial" pitchFamily="34" charset="0"/>
                          <a:ea typeface="+mn-ea"/>
                          <a:cs typeface="Arial" pitchFamily="34" charset="0"/>
                        </a:rPr>
                        <a:t> Fishman</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Foresight</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Dauria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algn="l" defTabSz="457200" rtl="0" eaLnBrk="1" fontAlgn="b" latinLnBrk="0" hangingPunct="1"/>
                      <a:r>
                        <a:rPr lang="en-US" sz="1100" u="none" strike="noStrike" kern="1200" dirty="0" err="1">
                          <a:solidFill>
                            <a:schemeClr val="bg1">
                              <a:lumMod val="25000"/>
                            </a:schemeClr>
                          </a:solidFill>
                          <a:effectLst/>
                          <a:latin typeface="Arial" pitchFamily="34" charset="0"/>
                          <a:ea typeface="+mn-ea"/>
                          <a:cs typeface="Arial" pitchFamily="34" charset="0"/>
                        </a:rPr>
                        <a:t>Almaz</a:t>
                      </a:r>
                      <a:r>
                        <a:rPr lang="en-US" sz="1100" u="none" strike="noStrike" kern="1200" dirty="0">
                          <a:solidFill>
                            <a:schemeClr val="bg1">
                              <a:lumMod val="25000"/>
                            </a:schemeClr>
                          </a:solidFill>
                          <a:effectLst/>
                          <a:latin typeface="Arial" pitchFamily="34" charset="0"/>
                          <a:ea typeface="+mn-ea"/>
                          <a:cs typeface="Arial" pitchFamily="34" charset="0"/>
                        </a:rPr>
                        <a:t> </a:t>
                      </a:r>
                      <a:r>
                        <a:rPr lang="en-US" sz="1100" u="none" strike="noStrike" kern="1200" dirty="0" smtClean="0">
                          <a:solidFill>
                            <a:schemeClr val="bg1">
                              <a:lumMod val="25000"/>
                            </a:schemeClr>
                          </a:solidFill>
                          <a:effectLst/>
                          <a:latin typeface="Arial" pitchFamily="34" charset="0"/>
                          <a:ea typeface="+mn-ea"/>
                          <a:cs typeface="Arial" pitchFamily="34" charset="0"/>
                        </a:rPr>
                        <a:t>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FPPI</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Runa</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Frontier</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tcPr>
                </a:tc>
              </a:tr>
              <a:tr h="162931">
                <a:tc>
                  <a:txBody>
                    <a:bodyPr/>
                    <a:lstStyle/>
                    <a:p>
                      <a:pPr marL="0" algn="l" defTabSz="457200" rtl="0" eaLnBrk="1" fontAlgn="b" latinLnBrk="0" hangingPunct="1"/>
                      <a:r>
                        <a:rPr lang="en-US" sz="1100" u="none" strike="noStrike" kern="1200" dirty="0" err="1" smtClean="0">
                          <a:solidFill>
                            <a:schemeClr val="bg1">
                              <a:lumMod val="25000"/>
                            </a:schemeClr>
                          </a:solidFill>
                          <a:effectLst/>
                          <a:latin typeface="Arial" pitchFamily="34" charset="0"/>
                          <a:ea typeface="+mn-ea"/>
                          <a:cs typeface="Arial" pitchFamily="34" charset="0"/>
                        </a:rPr>
                        <a:t>Softline</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Yakutia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err="1">
                          <a:solidFill>
                            <a:schemeClr val="bg1">
                              <a:lumMod val="25000"/>
                            </a:schemeClr>
                          </a:solidFill>
                          <a:effectLst/>
                          <a:latin typeface="Arial" pitchFamily="34" charset="0"/>
                          <a:ea typeface="+mn-ea"/>
                          <a:cs typeface="Arial" pitchFamily="34" charset="0"/>
                        </a:rPr>
                        <a:t>Amhurst</a:t>
                      </a:r>
                      <a:r>
                        <a:rPr lang="en-US" sz="1100" u="none" strike="noStrike" kern="1200" dirty="0">
                          <a:solidFill>
                            <a:schemeClr val="bg1">
                              <a:lumMod val="25000"/>
                            </a:schemeClr>
                          </a:solidFill>
                          <a:effectLst/>
                          <a:latin typeface="Arial" pitchFamily="34" charset="0"/>
                          <a:ea typeface="+mn-ea"/>
                          <a:cs typeface="Arial" pitchFamily="34" charset="0"/>
                        </a:rPr>
                        <a:t> </a:t>
                      </a:r>
                      <a:r>
                        <a:rPr lang="en-US" sz="1100" u="none" strike="noStrike" kern="1200" dirty="0" smtClean="0">
                          <a:solidFill>
                            <a:schemeClr val="bg1">
                              <a:lumMod val="25000"/>
                            </a:schemeClr>
                          </a:solidFill>
                          <a:effectLst/>
                          <a:latin typeface="Arial" pitchFamily="34" charset="0"/>
                          <a:ea typeface="+mn-ea"/>
                          <a:cs typeface="Arial" pitchFamily="34" charset="0"/>
                        </a:rPr>
                        <a:t>Capital</a:t>
                      </a:r>
                      <a:r>
                        <a:rPr lang="ru-RU" sz="1100" u="none" strike="noStrike" kern="1200" dirty="0" smtClean="0">
                          <a:solidFill>
                            <a:schemeClr val="bg1">
                              <a:lumMod val="25000"/>
                            </a:schemeClr>
                          </a:solidFill>
                          <a:effectLst/>
                          <a:latin typeface="Arial" pitchFamily="34" charset="0"/>
                          <a:ea typeface="+mn-ea"/>
                          <a:cs typeface="Arial" pitchFamily="34" charset="0"/>
                        </a:rPr>
                        <a:t>  </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Prostor</a:t>
                      </a:r>
                      <a:r>
                        <a:rPr lang="en-US" sz="1100" u="none" strike="noStrike" kern="1200" dirty="0" smtClean="0">
                          <a:solidFill>
                            <a:schemeClr val="bg1">
                              <a:lumMod val="25000"/>
                            </a:schemeClr>
                          </a:solidFill>
                          <a:effectLst/>
                          <a:latin typeface="Arial" pitchFamily="34" charset="0"/>
                          <a:ea typeface="+mn-ea"/>
                          <a:cs typeface="Arial" pitchFamily="34" charset="0"/>
                        </a:rPr>
                        <a:t> Capital </a:t>
                      </a: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r h="162931">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UK </a:t>
                      </a:r>
                      <a:r>
                        <a:rPr lang="en-US" sz="1100" u="none" strike="noStrike" kern="1200" dirty="0" err="1" smtClean="0">
                          <a:solidFill>
                            <a:schemeClr val="bg1">
                              <a:lumMod val="25000"/>
                            </a:schemeClr>
                          </a:solidFill>
                          <a:effectLst/>
                          <a:latin typeface="Arial" pitchFamily="34" charset="0"/>
                          <a:ea typeface="+mn-ea"/>
                          <a:cs typeface="Arial" pitchFamily="34" charset="0"/>
                        </a:rPr>
                        <a:t>Univer</a:t>
                      </a:r>
                      <a:endParaRPr lang="en-US"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Объект 3"/>
          <p:cNvGraphicFramePr>
            <a:graphicFrameLocks/>
          </p:cNvGraphicFramePr>
          <p:nvPr>
            <p:extLst>
              <p:ext uri="{D42A27DB-BD31-4B8C-83A1-F6EECF244321}">
                <p14:modId xmlns:p14="http://schemas.microsoft.com/office/powerpoint/2010/main" val="882301053"/>
              </p:ext>
            </p:extLst>
          </p:nvPr>
        </p:nvGraphicFramePr>
        <p:xfrm>
          <a:off x="877969" y="1359853"/>
          <a:ext cx="4931160" cy="1199988"/>
        </p:xfrm>
        <a:graphic>
          <a:graphicData uri="http://schemas.openxmlformats.org/drawingml/2006/chart">
            <c:chart xmlns:c="http://schemas.openxmlformats.org/drawingml/2006/chart" xmlns:r="http://schemas.openxmlformats.org/officeDocument/2006/relationships" r:id="rId2"/>
          </a:graphicData>
        </a:graphic>
      </p:graphicFrame>
      <p:sp>
        <p:nvSpPr>
          <p:cNvPr id="27" name="Прямоугольник 26"/>
          <p:cNvSpPr/>
          <p:nvPr/>
        </p:nvSpPr>
        <p:spPr bwMode="auto">
          <a:xfrm>
            <a:off x="6346946" y="2377986"/>
            <a:ext cx="758915" cy="23453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20</a:t>
            </a:r>
            <a:endParaRPr lang="ru-RU" sz="1200" dirty="0">
              <a:solidFill>
                <a:schemeClr val="bg1">
                  <a:lumMod val="25000"/>
                </a:schemeClr>
              </a:solidFill>
              <a:latin typeface="Arial" pitchFamily="34" charset="0"/>
              <a:cs typeface="Arial" pitchFamily="34" charset="0"/>
            </a:endParaRPr>
          </a:p>
        </p:txBody>
      </p:sp>
      <p:sp>
        <p:nvSpPr>
          <p:cNvPr id="28" name="Прямоугольник 27"/>
          <p:cNvSpPr/>
          <p:nvPr/>
        </p:nvSpPr>
        <p:spPr bwMode="auto">
          <a:xfrm>
            <a:off x="5930371" y="1348734"/>
            <a:ext cx="1415204"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Total agreements</a:t>
            </a:r>
          </a:p>
          <a:p>
            <a:pPr algn="ctr" defTabSz="914400" eaLnBrk="0" fontAlgn="base" hangingPunct="0">
              <a:spcBef>
                <a:spcPct val="0"/>
              </a:spcBef>
              <a:spcAft>
                <a:spcPct val="0"/>
              </a:spcAft>
            </a:pPr>
            <a:r>
              <a:rPr lang="en-US" sz="1050" dirty="0" smtClean="0">
                <a:solidFill>
                  <a:schemeClr val="bg1">
                    <a:lumMod val="25000"/>
                  </a:schemeClr>
                </a:solidFill>
                <a:latin typeface="Arial" pitchFamily="34" charset="0"/>
                <a:cs typeface="Arial" pitchFamily="34" charset="0"/>
              </a:rPr>
              <a:t>on accreditation</a:t>
            </a:r>
            <a:endParaRPr lang="en-US" sz="1050" dirty="0">
              <a:solidFill>
                <a:schemeClr val="bg1">
                  <a:lumMod val="25000"/>
                </a:schemeClr>
              </a:solidFill>
              <a:latin typeface="Arial" pitchFamily="34" charset="0"/>
              <a:cs typeface="Arial" pitchFamily="34" charset="0"/>
            </a:endParaRPr>
          </a:p>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  </a:t>
            </a:r>
            <a:r>
              <a:rPr lang="en-US" sz="1050" dirty="0" err="1" smtClean="0">
                <a:solidFill>
                  <a:schemeClr val="bg1">
                    <a:lumMod val="25000"/>
                  </a:schemeClr>
                </a:solidFill>
                <a:latin typeface="Arial" pitchFamily="34" charset="0"/>
                <a:cs typeface="Arial" pitchFamily="34" charset="0"/>
              </a:rPr>
              <a:t>bln</a:t>
            </a:r>
            <a:r>
              <a:rPr lang="en-US" sz="1050" dirty="0" smtClean="0">
                <a:solidFill>
                  <a:schemeClr val="bg1">
                    <a:lumMod val="25000"/>
                  </a:schemeClr>
                </a:solidFill>
                <a:latin typeface="Arial" pitchFamily="34" charset="0"/>
                <a:cs typeface="Arial" pitchFamily="34" charset="0"/>
              </a:rPr>
              <a:t>. rub.</a:t>
            </a:r>
            <a:endParaRPr kumimoji="0" lang="ru-RU" sz="1050" i="0" u="none" strike="noStrike" cap="none" normalizeH="0" baseline="0" dirty="0" smtClean="0">
              <a:solidFill>
                <a:schemeClr val="bg1">
                  <a:lumMod val="25000"/>
                </a:schemeClr>
              </a:solidFill>
              <a:effectLst/>
              <a:latin typeface="Arial" pitchFamily="34" charset="0"/>
              <a:cs typeface="Arial" pitchFamily="34" charset="0"/>
            </a:endParaRPr>
          </a:p>
        </p:txBody>
      </p:sp>
      <p:sp>
        <p:nvSpPr>
          <p:cNvPr id="29" name="Прямоугольник 21"/>
          <p:cNvSpPr/>
          <p:nvPr/>
        </p:nvSpPr>
        <p:spPr bwMode="auto">
          <a:xfrm>
            <a:off x="7708080" y="2377986"/>
            <a:ext cx="758915" cy="234531"/>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1</a:t>
            </a:r>
            <a:r>
              <a:rPr lang="en-US" sz="1200" dirty="0" smtClean="0">
                <a:solidFill>
                  <a:schemeClr val="bg1">
                    <a:lumMod val="25000"/>
                  </a:schemeClr>
                </a:solidFill>
                <a:latin typeface="Arial" pitchFamily="34" charset="0"/>
                <a:cs typeface="Arial" pitchFamily="34" charset="0"/>
              </a:rPr>
              <a:t>.</a:t>
            </a:r>
            <a:r>
              <a:rPr lang="ru-RU" sz="1200" dirty="0" smtClean="0">
                <a:solidFill>
                  <a:schemeClr val="bg1">
                    <a:lumMod val="25000"/>
                  </a:schemeClr>
                </a:solidFill>
                <a:latin typeface="Arial" pitchFamily="34" charset="0"/>
                <a:cs typeface="Arial" pitchFamily="34" charset="0"/>
              </a:rPr>
              <a:t>0</a:t>
            </a:r>
            <a:endParaRPr lang="ru-RU" sz="1200" dirty="0">
              <a:solidFill>
                <a:schemeClr val="bg1">
                  <a:lumMod val="25000"/>
                </a:schemeClr>
              </a:solidFill>
              <a:latin typeface="Arial" pitchFamily="34" charset="0"/>
              <a:cs typeface="Arial" pitchFamily="34" charset="0"/>
            </a:endParaRPr>
          </a:p>
        </p:txBody>
      </p:sp>
      <p:sp>
        <p:nvSpPr>
          <p:cNvPr id="30" name="Прямоугольник 22"/>
          <p:cNvSpPr/>
          <p:nvPr/>
        </p:nvSpPr>
        <p:spPr bwMode="auto">
          <a:xfrm>
            <a:off x="7415054" y="1348734"/>
            <a:ext cx="1344968" cy="98234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smtClean="0">
                <a:solidFill>
                  <a:schemeClr val="bg1">
                    <a:lumMod val="25000"/>
                  </a:schemeClr>
                </a:solidFill>
                <a:latin typeface="Arial" pitchFamily="34" charset="0"/>
                <a:cs typeface="Arial" pitchFamily="34" charset="0"/>
              </a:rPr>
              <a:t>Binding agreements* signed on </a:t>
            </a:r>
            <a:r>
              <a:rPr lang="en-US" sz="1050" dirty="0">
                <a:solidFill>
                  <a:schemeClr val="bg1">
                    <a:lumMod val="25000"/>
                  </a:schemeClr>
                </a:solidFill>
                <a:latin typeface="Arial" pitchFamily="34" charset="0"/>
                <a:cs typeface="Arial" pitchFamily="34" charset="0"/>
              </a:rPr>
              <a:t>investment </a:t>
            </a:r>
            <a:r>
              <a:rPr lang="en-US" sz="1050" dirty="0" err="1" smtClean="0">
                <a:solidFill>
                  <a:schemeClr val="bg1">
                    <a:lumMod val="25000"/>
                  </a:schemeClr>
                </a:solidFill>
                <a:latin typeface="Arial" pitchFamily="34" charset="0"/>
                <a:cs typeface="Arial" pitchFamily="34" charset="0"/>
              </a:rPr>
              <a:t>bln</a:t>
            </a:r>
            <a:r>
              <a:rPr lang="en-US" sz="1050" dirty="0" smtClean="0">
                <a:solidFill>
                  <a:schemeClr val="bg1">
                    <a:lumMod val="25000"/>
                  </a:schemeClr>
                </a:solidFill>
                <a:latin typeface="Arial" pitchFamily="34" charset="0"/>
                <a:cs typeface="Arial" pitchFamily="34" charset="0"/>
              </a:rPr>
              <a:t>. rub</a:t>
            </a:r>
            <a:endParaRPr kumimoji="0" lang="ru-RU" sz="1050" i="0" u="none" strike="noStrike" cap="none" normalizeH="0" baseline="0" dirty="0" smtClean="0">
              <a:solidFill>
                <a:schemeClr val="bg1">
                  <a:lumMod val="25000"/>
                </a:schemeClr>
              </a:solidFill>
              <a:effectLst/>
              <a:latin typeface="Arial" pitchFamily="34" charset="0"/>
              <a:cs typeface="Arial" pitchFamily="34" charset="0"/>
            </a:endParaRPr>
          </a:p>
        </p:txBody>
      </p:sp>
      <p:sp>
        <p:nvSpPr>
          <p:cNvPr id="2" name="Прямоугольник 1"/>
          <p:cNvSpPr/>
          <p:nvPr/>
        </p:nvSpPr>
        <p:spPr>
          <a:xfrm>
            <a:off x="568621" y="6427743"/>
            <a:ext cx="4961322" cy="369332"/>
          </a:xfrm>
          <a:prstGeom prst="rect">
            <a:avLst/>
          </a:prstGeom>
        </p:spPr>
        <p:txBody>
          <a:bodyPr wrap="square">
            <a:spAutoFit/>
          </a:bodyPr>
          <a:lstStyle/>
          <a:p>
            <a:r>
              <a:rPr lang="en-US" sz="900" dirty="0">
                <a:solidFill>
                  <a:schemeClr val="bg1">
                    <a:lumMod val="25000"/>
                  </a:schemeClr>
                </a:solidFill>
                <a:latin typeface="Arial" pitchFamily="34" charset="0"/>
                <a:cs typeface="Arial" pitchFamily="34" charset="0"/>
              </a:rPr>
              <a:t>* Co-financing under the grant agreements</a:t>
            </a:r>
          </a:p>
          <a:p>
            <a:r>
              <a:rPr lang="en-US" sz="900" dirty="0">
                <a:solidFill>
                  <a:schemeClr val="bg1">
                    <a:lumMod val="25000"/>
                  </a:schemeClr>
                </a:solidFill>
                <a:latin typeface="Arial" pitchFamily="34" charset="0"/>
                <a:cs typeface="Arial" pitchFamily="34" charset="0"/>
              </a:rPr>
              <a:t>** Bold funds established with the participation of "RVC"</a:t>
            </a:r>
            <a:endParaRPr lang="ru-RU" sz="900" dirty="0"/>
          </a:p>
        </p:txBody>
      </p:sp>
      <p:sp>
        <p:nvSpPr>
          <p:cNvPr id="11" name="Прямоугольник 10"/>
          <p:cNvSpPr/>
          <p:nvPr/>
        </p:nvSpPr>
        <p:spPr bwMode="auto">
          <a:xfrm>
            <a:off x="5921684" y="3519364"/>
            <a:ext cx="2828892" cy="379353"/>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The number of </a:t>
            </a:r>
            <a:r>
              <a:rPr lang="en-US" sz="1050" dirty="0" smtClean="0">
                <a:solidFill>
                  <a:schemeClr val="bg1">
                    <a:lumMod val="25000"/>
                  </a:schemeClr>
                </a:solidFill>
                <a:latin typeface="Arial" pitchFamily="34" charset="0"/>
                <a:cs typeface="Arial" pitchFamily="34" charset="0"/>
              </a:rPr>
              <a:t>participants </a:t>
            </a:r>
            <a:r>
              <a:rPr lang="en-US" sz="1050" dirty="0">
                <a:solidFill>
                  <a:schemeClr val="bg1">
                    <a:lumMod val="25000"/>
                  </a:schemeClr>
                </a:solidFill>
                <a:latin typeface="Arial" pitchFamily="34" charset="0"/>
                <a:cs typeface="Arial" pitchFamily="34" charset="0"/>
              </a:rPr>
              <a:t>supported by accredited funds</a:t>
            </a:r>
            <a:endParaRPr kumimoji="0" lang="ru-RU" sz="1050" i="0" u="none" strike="noStrike" cap="none" normalizeH="0" baseline="0" dirty="0" smtClean="0">
              <a:solidFill>
                <a:schemeClr val="bg1">
                  <a:lumMod val="25000"/>
                </a:schemeClr>
              </a:solidFill>
              <a:effectLst/>
              <a:latin typeface="Arial" pitchFamily="34" charset="0"/>
              <a:cs typeface="Arial" pitchFamily="34" charset="0"/>
            </a:endParaRPr>
          </a:p>
        </p:txBody>
      </p:sp>
      <p:sp>
        <p:nvSpPr>
          <p:cNvPr id="16" name="Прямоугольник 15"/>
          <p:cNvSpPr/>
          <p:nvPr/>
        </p:nvSpPr>
        <p:spPr bwMode="auto">
          <a:xfrm>
            <a:off x="6346945" y="3096561"/>
            <a:ext cx="758915" cy="230745"/>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6</a:t>
            </a:r>
            <a:r>
              <a:rPr lang="en-US" sz="1200" dirty="0" smtClean="0">
                <a:solidFill>
                  <a:schemeClr val="bg1">
                    <a:lumMod val="25000"/>
                  </a:schemeClr>
                </a:solidFill>
                <a:latin typeface="Arial" pitchFamily="34" charset="0"/>
                <a:cs typeface="Arial" pitchFamily="34" charset="0"/>
              </a:rPr>
              <a:t>.</a:t>
            </a:r>
            <a:r>
              <a:rPr lang="ru-RU" sz="1200" dirty="0" smtClean="0">
                <a:solidFill>
                  <a:schemeClr val="bg1">
                    <a:lumMod val="25000"/>
                  </a:schemeClr>
                </a:solidFill>
                <a:latin typeface="Arial" pitchFamily="34" charset="0"/>
                <a:cs typeface="Arial" pitchFamily="34" charset="0"/>
              </a:rPr>
              <a:t>8</a:t>
            </a:r>
            <a:endParaRPr lang="ru-RU" sz="1200" dirty="0">
              <a:solidFill>
                <a:schemeClr val="bg1">
                  <a:lumMod val="25000"/>
                </a:schemeClr>
              </a:solidFill>
              <a:latin typeface="Arial" pitchFamily="34" charset="0"/>
              <a:cs typeface="Arial" pitchFamily="34" charset="0"/>
            </a:endParaRPr>
          </a:p>
        </p:txBody>
      </p:sp>
      <p:sp>
        <p:nvSpPr>
          <p:cNvPr id="18" name="Прямоугольник 21"/>
          <p:cNvSpPr/>
          <p:nvPr/>
        </p:nvSpPr>
        <p:spPr bwMode="auto">
          <a:xfrm>
            <a:off x="7708080" y="3080057"/>
            <a:ext cx="758915" cy="247250"/>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0</a:t>
            </a:r>
            <a:r>
              <a:rPr lang="en-US" sz="1200" dirty="0" smtClean="0">
                <a:solidFill>
                  <a:schemeClr val="bg1">
                    <a:lumMod val="25000"/>
                  </a:schemeClr>
                </a:solidFill>
                <a:latin typeface="Arial" pitchFamily="34" charset="0"/>
                <a:cs typeface="Arial" pitchFamily="34" charset="0"/>
              </a:rPr>
              <a:t>.</a:t>
            </a:r>
            <a:r>
              <a:rPr lang="ru-RU" sz="1200" dirty="0" smtClean="0">
                <a:solidFill>
                  <a:schemeClr val="bg1">
                    <a:lumMod val="25000"/>
                  </a:schemeClr>
                </a:solidFill>
                <a:latin typeface="Arial" pitchFamily="34" charset="0"/>
                <a:cs typeface="Arial" pitchFamily="34" charset="0"/>
              </a:rPr>
              <a:t>45</a:t>
            </a:r>
            <a:endParaRPr lang="ru-RU" sz="1200" dirty="0">
              <a:solidFill>
                <a:schemeClr val="bg1">
                  <a:lumMod val="25000"/>
                </a:schemeClr>
              </a:solidFill>
              <a:latin typeface="Arial" pitchFamily="34" charset="0"/>
              <a:cs typeface="Arial" pitchFamily="34" charset="0"/>
            </a:endParaRPr>
          </a:p>
        </p:txBody>
      </p:sp>
      <p:sp>
        <p:nvSpPr>
          <p:cNvPr id="19" name="Прямоугольник 18"/>
          <p:cNvSpPr/>
          <p:nvPr/>
        </p:nvSpPr>
        <p:spPr bwMode="auto">
          <a:xfrm>
            <a:off x="5894944" y="2602807"/>
            <a:ext cx="2855632" cy="443057"/>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algn="ctr"/>
            <a:r>
              <a:rPr lang="en-US" sz="1050" dirty="0">
                <a:solidFill>
                  <a:schemeClr val="bg1">
                    <a:lumMod val="25000"/>
                  </a:schemeClr>
                </a:solidFill>
                <a:latin typeface="Arial" pitchFamily="34" charset="0"/>
                <a:cs typeface="Arial" pitchFamily="34" charset="0"/>
              </a:rPr>
              <a:t>Of </a:t>
            </a:r>
            <a:r>
              <a:rPr lang="en-US" sz="1050" dirty="0" smtClean="0">
                <a:solidFill>
                  <a:schemeClr val="bg1">
                    <a:lumMod val="25000"/>
                  </a:schemeClr>
                </a:solidFill>
                <a:latin typeface="Arial" pitchFamily="34" charset="0"/>
                <a:cs typeface="Arial" pitchFamily="34" charset="0"/>
              </a:rPr>
              <a:t>those, </a:t>
            </a:r>
            <a:r>
              <a:rPr lang="en-US" sz="1050" dirty="0">
                <a:solidFill>
                  <a:schemeClr val="bg1">
                    <a:lumMod val="25000"/>
                  </a:schemeClr>
                </a:solidFill>
                <a:latin typeface="Arial" pitchFamily="34" charset="0"/>
                <a:cs typeface="Arial" pitchFamily="34" charset="0"/>
              </a:rPr>
              <a:t>with foreign</a:t>
            </a:r>
          </a:p>
          <a:p>
            <a:pPr algn="ctr"/>
            <a:r>
              <a:rPr lang="en-US" sz="1050" dirty="0" smtClean="0">
                <a:solidFill>
                  <a:schemeClr val="bg1">
                    <a:lumMod val="25000"/>
                  </a:schemeClr>
                </a:solidFill>
                <a:latin typeface="Arial" pitchFamily="34" charset="0"/>
                <a:cs typeface="Arial" pitchFamily="34" charset="0"/>
              </a:rPr>
              <a:t>Companies,  </a:t>
            </a:r>
            <a:r>
              <a:rPr lang="en-US" sz="1050" dirty="0">
                <a:solidFill>
                  <a:schemeClr val="bg1">
                    <a:lumMod val="25000"/>
                  </a:schemeClr>
                </a:solidFill>
                <a:latin typeface="Arial" pitchFamily="34" charset="0"/>
                <a:cs typeface="Arial" pitchFamily="34" charset="0"/>
              </a:rPr>
              <a:t>billion </a:t>
            </a:r>
            <a:r>
              <a:rPr lang="en-US" sz="1050" dirty="0" smtClean="0">
                <a:solidFill>
                  <a:schemeClr val="bg1">
                    <a:lumMod val="25000"/>
                  </a:schemeClr>
                </a:solidFill>
                <a:latin typeface="Arial" pitchFamily="34" charset="0"/>
                <a:cs typeface="Arial" pitchFamily="34" charset="0"/>
              </a:rPr>
              <a:t>rubles </a:t>
            </a:r>
            <a:endParaRPr lang="ru-RU" sz="1050" dirty="0">
              <a:solidFill>
                <a:schemeClr val="bg1">
                  <a:lumMod val="25000"/>
                </a:schemeClr>
              </a:solidFill>
              <a:latin typeface="Arial" pitchFamily="34" charset="0"/>
              <a:cs typeface="Arial" pitchFamily="34" charset="0"/>
            </a:endParaRPr>
          </a:p>
        </p:txBody>
      </p:sp>
      <p:sp>
        <p:nvSpPr>
          <p:cNvPr id="20" name="Прямоугольник 19"/>
          <p:cNvSpPr/>
          <p:nvPr/>
        </p:nvSpPr>
        <p:spPr bwMode="auto">
          <a:xfrm>
            <a:off x="5894944" y="4138995"/>
            <a:ext cx="2865077" cy="275682"/>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algn="ctr" defTabSz="914400" eaLnBrk="0" fontAlgn="base" hangingPunct="0">
              <a:spcBef>
                <a:spcPct val="0"/>
              </a:spcBef>
              <a:spcAft>
                <a:spcPct val="0"/>
              </a:spcAft>
            </a:pPr>
            <a:r>
              <a:rPr lang="en-US" sz="1050" dirty="0">
                <a:solidFill>
                  <a:schemeClr val="bg1">
                    <a:lumMod val="25000"/>
                  </a:schemeClr>
                </a:solidFill>
                <a:latin typeface="Arial" pitchFamily="34" charset="0"/>
                <a:cs typeface="Arial" pitchFamily="34" charset="0"/>
              </a:rPr>
              <a:t>Of </a:t>
            </a:r>
            <a:r>
              <a:rPr lang="en-US" sz="1050" dirty="0" smtClean="0">
                <a:solidFill>
                  <a:schemeClr val="bg1">
                    <a:lumMod val="25000"/>
                  </a:schemeClr>
                </a:solidFill>
                <a:latin typeface="Arial" pitchFamily="34" charset="0"/>
                <a:cs typeface="Arial" pitchFamily="34" charset="0"/>
              </a:rPr>
              <a:t>these, </a:t>
            </a:r>
            <a:r>
              <a:rPr lang="en-US" sz="1050" dirty="0">
                <a:solidFill>
                  <a:schemeClr val="bg1">
                    <a:lumMod val="25000"/>
                  </a:schemeClr>
                </a:solidFill>
                <a:latin typeface="Arial" pitchFamily="34" charset="0"/>
                <a:cs typeface="Arial" pitchFamily="34" charset="0"/>
              </a:rPr>
              <a:t>foreign funds</a:t>
            </a:r>
            <a:endParaRPr kumimoji="0" lang="ru-RU" sz="1050" i="0" u="none" strike="noStrike" cap="none" normalizeH="0" baseline="0" dirty="0" smtClean="0">
              <a:solidFill>
                <a:schemeClr val="bg1">
                  <a:lumMod val="25000"/>
                </a:schemeClr>
              </a:solidFill>
              <a:effectLst/>
              <a:latin typeface="Arial" pitchFamily="34" charset="0"/>
              <a:cs typeface="Arial" pitchFamily="34" charset="0"/>
            </a:endParaRPr>
          </a:p>
        </p:txBody>
      </p:sp>
      <p:sp>
        <p:nvSpPr>
          <p:cNvPr id="23" name="Прямоугольник 21"/>
          <p:cNvSpPr/>
          <p:nvPr/>
        </p:nvSpPr>
        <p:spPr bwMode="auto">
          <a:xfrm>
            <a:off x="6858188" y="6076711"/>
            <a:ext cx="1060281" cy="243408"/>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1</a:t>
            </a:r>
            <a:r>
              <a:rPr lang="en-US" sz="1200" dirty="0" smtClean="0">
                <a:solidFill>
                  <a:schemeClr val="bg1">
                    <a:lumMod val="25000"/>
                  </a:schemeClr>
                </a:solidFill>
                <a:latin typeface="Arial" pitchFamily="34" charset="0"/>
                <a:cs typeface="Arial" pitchFamily="34" charset="0"/>
              </a:rPr>
              <a:t>,</a:t>
            </a:r>
            <a:r>
              <a:rPr lang="ru-RU" sz="1200" dirty="0" smtClean="0">
                <a:solidFill>
                  <a:schemeClr val="bg1">
                    <a:lumMod val="25000"/>
                  </a:schemeClr>
                </a:solidFill>
                <a:latin typeface="Arial" pitchFamily="34" charset="0"/>
                <a:cs typeface="Arial" pitchFamily="34" charset="0"/>
              </a:rPr>
              <a:t>050</a:t>
            </a:r>
            <a:endParaRPr lang="ru-RU" sz="1200" dirty="0">
              <a:solidFill>
                <a:schemeClr val="bg1">
                  <a:lumMod val="25000"/>
                </a:schemeClr>
              </a:solidFill>
              <a:latin typeface="Arial" pitchFamily="34" charset="0"/>
              <a:cs typeface="Arial" pitchFamily="34" charset="0"/>
            </a:endParaRPr>
          </a:p>
        </p:txBody>
      </p:sp>
      <p:sp>
        <p:nvSpPr>
          <p:cNvPr id="24" name="Прямоугольник 21"/>
          <p:cNvSpPr/>
          <p:nvPr/>
        </p:nvSpPr>
        <p:spPr bwMode="auto">
          <a:xfrm>
            <a:off x="6845235" y="5390434"/>
            <a:ext cx="1060281" cy="262246"/>
          </a:xfrm>
          <a:prstGeom prst="rect">
            <a:avLst/>
          </a:prstGeom>
          <a:solidFill>
            <a:schemeClr val="tx2">
              <a:lumMod val="20000"/>
              <a:lumOff val="80000"/>
            </a:schemeClr>
          </a:solidFill>
          <a:ln w="6350">
            <a:noFill/>
            <a:headEnd type="none" w="med" len="med"/>
            <a:tailEnd type="none" w="med" len="med"/>
          </a:ln>
          <a:effectLst>
            <a:outerShdw blurRad="50800" dist="38100" dir="10800000" algn="r"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algn="ctr"/>
            <a:r>
              <a:rPr lang="ru-RU" sz="1200" dirty="0" smtClean="0">
                <a:solidFill>
                  <a:schemeClr val="bg1">
                    <a:lumMod val="25000"/>
                  </a:schemeClr>
                </a:solidFill>
                <a:latin typeface="Arial" pitchFamily="34" charset="0"/>
                <a:cs typeface="Arial" pitchFamily="34" charset="0"/>
              </a:rPr>
              <a:t>3</a:t>
            </a:r>
            <a:r>
              <a:rPr lang="en-US" sz="1200" dirty="0" smtClean="0">
                <a:solidFill>
                  <a:schemeClr val="bg1">
                    <a:lumMod val="25000"/>
                  </a:schemeClr>
                </a:solidFill>
                <a:latin typeface="Arial" pitchFamily="34" charset="0"/>
                <a:cs typeface="Arial" pitchFamily="34" charset="0"/>
              </a:rPr>
              <a:t>,</a:t>
            </a:r>
            <a:r>
              <a:rPr lang="ru-RU" sz="1200" dirty="0" smtClean="0">
                <a:solidFill>
                  <a:schemeClr val="bg1">
                    <a:lumMod val="25000"/>
                  </a:schemeClr>
                </a:solidFill>
                <a:latin typeface="Arial" pitchFamily="34" charset="0"/>
                <a:cs typeface="Arial" pitchFamily="34" charset="0"/>
              </a:rPr>
              <a:t>000</a:t>
            </a:r>
            <a:endParaRPr lang="ru-RU" sz="1200" dirty="0">
              <a:solidFill>
                <a:schemeClr val="bg1">
                  <a:lumMod val="25000"/>
                </a:schemeClr>
              </a:solidFill>
              <a:latin typeface="Arial" pitchFamily="34" charset="0"/>
              <a:cs typeface="Arial" pitchFamily="34" charset="0"/>
            </a:endParaRPr>
          </a:p>
        </p:txBody>
      </p:sp>
      <p:sp>
        <p:nvSpPr>
          <p:cNvPr id="25" name="Прямоугольник 24"/>
          <p:cNvSpPr/>
          <p:nvPr/>
        </p:nvSpPr>
        <p:spPr bwMode="auto">
          <a:xfrm>
            <a:off x="5894944" y="4851879"/>
            <a:ext cx="2960865" cy="51861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50" dirty="0">
                <a:solidFill>
                  <a:srgbClr val="3C3C3C"/>
                </a:solidFill>
                <a:latin typeface="Arial" pitchFamily="34"/>
                <a:cs typeface="Arial" pitchFamily="34"/>
              </a:rPr>
              <a:t>Evaluation of soft commitments </a:t>
            </a:r>
            <a:r>
              <a:rPr lang="en-US" sz="1050" dirty="0" smtClean="0">
                <a:solidFill>
                  <a:srgbClr val="3C3C3C"/>
                </a:solidFill>
                <a:latin typeface="Arial" pitchFamily="34"/>
                <a:cs typeface="Arial" pitchFamily="34"/>
              </a:rPr>
              <a:t>from accredited </a:t>
            </a:r>
            <a:r>
              <a:rPr lang="en-US" sz="1050" dirty="0">
                <a:solidFill>
                  <a:srgbClr val="3C3C3C"/>
                </a:solidFill>
                <a:latin typeface="Arial" pitchFamily="34"/>
                <a:cs typeface="Arial" pitchFamily="34"/>
              </a:rPr>
              <a:t>corporate venture funds before the end of 2015, </a:t>
            </a:r>
            <a:r>
              <a:rPr lang="en-US" sz="1050" dirty="0" err="1">
                <a:solidFill>
                  <a:srgbClr val="3C3C3C"/>
                </a:solidFill>
                <a:latin typeface="Arial" pitchFamily="34"/>
                <a:cs typeface="Arial" pitchFamily="34"/>
              </a:rPr>
              <a:t>mln</a:t>
            </a:r>
            <a:r>
              <a:rPr lang="en-US" sz="1050" dirty="0">
                <a:solidFill>
                  <a:srgbClr val="3C3C3C"/>
                </a:solidFill>
                <a:latin typeface="Arial" pitchFamily="34"/>
                <a:cs typeface="Arial" pitchFamily="34"/>
              </a:rPr>
              <a:t>.</a:t>
            </a:r>
            <a:endParaRPr lang="ru-RU" sz="1050" dirty="0">
              <a:solidFill>
                <a:srgbClr val="3C3C3C"/>
              </a:solidFill>
              <a:latin typeface="Arial" pitchFamily="34"/>
              <a:cs typeface="Arial" pitchFamily="34"/>
            </a:endParaRPr>
          </a:p>
        </p:txBody>
      </p:sp>
      <p:sp>
        <p:nvSpPr>
          <p:cNvPr id="31" name="Прямоугольник 30"/>
          <p:cNvSpPr/>
          <p:nvPr/>
        </p:nvSpPr>
        <p:spPr bwMode="auto">
          <a:xfrm>
            <a:off x="5894945" y="5647386"/>
            <a:ext cx="2960864" cy="388021"/>
          </a:xfrm>
          <a:prstGeom prst="rect">
            <a:avLst/>
          </a:prstGeom>
          <a:solidFill>
            <a:schemeClr val="tx2">
              <a:lumMod val="20000"/>
              <a:lumOff val="80000"/>
            </a:schemeClr>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0000" tIns="46800" rIns="90000" bIns="46800" numCol="1" rtlCol="0" anchor="ctr" anchorCtr="0" compatLnSpc="1">
            <a:prstTxWarp prst="textNoShape">
              <a:avLst/>
            </a:prstTxWarp>
          </a:bodyPr>
          <a:lstStyle/>
          <a:p>
            <a:pPr lvl="0" algn="ctr" defTabSz="914400" hangingPunct="0">
              <a:defRPr sz="1800" b="0" i="0" u="none" strike="noStrike" kern="0" cap="none" spc="0" baseline="0">
                <a:solidFill>
                  <a:srgbClr val="000000"/>
                </a:solidFill>
                <a:uFillTx/>
              </a:defRPr>
            </a:pPr>
            <a:r>
              <a:rPr lang="en-US" sz="1050" dirty="0">
                <a:solidFill>
                  <a:srgbClr val="3C3C3C"/>
                </a:solidFill>
                <a:latin typeface="Arial" pitchFamily="34"/>
                <a:cs typeface="Arial" pitchFamily="34"/>
              </a:rPr>
              <a:t>Of </a:t>
            </a:r>
            <a:r>
              <a:rPr lang="en-US" sz="1050" dirty="0" smtClean="0">
                <a:solidFill>
                  <a:srgbClr val="3C3C3C"/>
                </a:solidFill>
                <a:latin typeface="Arial" pitchFamily="34"/>
                <a:cs typeface="Arial" pitchFamily="34"/>
              </a:rPr>
              <a:t>these, </a:t>
            </a:r>
            <a:r>
              <a:rPr lang="en-US" sz="1050" dirty="0">
                <a:solidFill>
                  <a:srgbClr val="3C3C3C"/>
                </a:solidFill>
                <a:latin typeface="Arial" pitchFamily="34"/>
                <a:cs typeface="Arial" pitchFamily="34"/>
              </a:rPr>
              <a:t>soft commitments of foreign funds, </a:t>
            </a:r>
            <a:r>
              <a:rPr lang="en-US" sz="1050" dirty="0" err="1">
                <a:solidFill>
                  <a:srgbClr val="3C3C3C"/>
                </a:solidFill>
                <a:latin typeface="Arial" pitchFamily="34"/>
                <a:cs typeface="Arial" pitchFamily="34"/>
              </a:rPr>
              <a:t>mln</a:t>
            </a:r>
            <a:r>
              <a:rPr lang="en-US" sz="1050" dirty="0" smtClean="0">
                <a:solidFill>
                  <a:srgbClr val="3C3C3C"/>
                </a:solidFill>
                <a:latin typeface="Arial" pitchFamily="34"/>
                <a:cs typeface="Arial" pitchFamily="34"/>
              </a:rPr>
              <a:t>. rub</a:t>
            </a:r>
            <a:endParaRPr lang="ru-RU" sz="1050" dirty="0">
              <a:solidFill>
                <a:srgbClr val="3C3C3C"/>
              </a:solidFill>
              <a:latin typeface="Arial" pitchFamily="34"/>
              <a:cs typeface="Arial" pitchFamily="34"/>
            </a:endParaRPr>
          </a:p>
        </p:txBody>
      </p:sp>
      <p:sp>
        <p:nvSpPr>
          <p:cNvPr id="22" name="Прямоугольник 21"/>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07070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5. </a:t>
            </a:r>
            <a:r>
              <a:rPr lang="en-US" sz="2400" dirty="0" smtClean="0">
                <a:solidFill>
                  <a:schemeClr val="bg1">
                    <a:lumMod val="50000"/>
                  </a:schemeClr>
                </a:solidFill>
                <a:latin typeface="Arial" pitchFamily="34" charset="0"/>
                <a:cs typeface="Arial" pitchFamily="34" charset="0"/>
              </a:rPr>
              <a:t>Key Partners</a:t>
            </a:r>
            <a:endParaRPr lang="ru-RU" sz="2400" dirty="0">
              <a:solidFill>
                <a:schemeClr val="bg1">
                  <a:lumMod val="50000"/>
                </a:schemeClr>
              </a:solidFill>
              <a:latin typeface="Arial" pitchFamily="34" charset="0"/>
              <a:cs typeface="Arial"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363166759"/>
              </p:ext>
            </p:extLst>
          </p:nvPr>
        </p:nvGraphicFramePr>
        <p:xfrm>
          <a:off x="678145" y="1507404"/>
          <a:ext cx="4862043" cy="2895731"/>
        </p:xfrm>
        <a:graphic>
          <a:graphicData uri="http://schemas.openxmlformats.org/drawingml/2006/table">
            <a:tbl>
              <a:tblPr>
                <a:tableStyleId>{616DA210-FB5B-4158-B5E0-FEB733F419BA}</a:tableStyleId>
              </a:tblPr>
              <a:tblGrid>
                <a:gridCol w="3158749"/>
                <a:gridCol w="589818"/>
                <a:gridCol w="451950"/>
                <a:gridCol w="661526"/>
              </a:tblGrid>
              <a:tr h="234732">
                <a:tc>
                  <a:txBody>
                    <a:bodyPr/>
                    <a:lstStyle/>
                    <a:p>
                      <a:pPr algn="l" fontAlgn="ct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fontAlgn="ctr"/>
                      <a:r>
                        <a:rPr lang="en-US" sz="1100" b="0" i="0" u="none" strike="noStrike" dirty="0" smtClean="0">
                          <a:solidFill>
                            <a:schemeClr val="bg1">
                              <a:lumMod val="25000"/>
                            </a:schemeClr>
                          </a:solidFill>
                          <a:effectLst/>
                          <a:latin typeface="Arial" pitchFamily="34" charset="0"/>
                          <a:cs typeface="Arial" pitchFamily="34" charset="0"/>
                        </a:rPr>
                        <a:t>TOTAL</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l" fontAlgn="ct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2">
                          <a:lumMod val="50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4732">
                <a:tc>
                  <a:txBody>
                    <a:bodyPr/>
                    <a:lstStyle/>
                    <a:p>
                      <a:pPr algn="l" fontAlgn="ct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0" i="0" u="none" strike="noStrike" dirty="0" smtClean="0">
                          <a:solidFill>
                            <a:schemeClr val="bg1">
                              <a:lumMod val="25000"/>
                            </a:schemeClr>
                          </a:solidFill>
                          <a:effectLst/>
                          <a:latin typeface="Arial" pitchFamily="34" charset="0"/>
                          <a:cs typeface="Arial" pitchFamily="34" charset="0"/>
                        </a:rPr>
                        <a:t>28.02</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0" i="0" u="none" strike="noStrike" dirty="0" smtClean="0">
                          <a:solidFill>
                            <a:schemeClr val="bg1">
                              <a:lumMod val="25000"/>
                            </a:schemeClr>
                          </a:solidFill>
                          <a:effectLst/>
                          <a:latin typeface="Arial" pitchFamily="34" charset="0"/>
                          <a:cs typeface="Arial" pitchFamily="34" charset="0"/>
                        </a:rPr>
                        <a:t> ∆</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100" b="0" i="0" u="none" strike="noStrike" baseline="0" dirty="0" smtClean="0">
                          <a:solidFill>
                            <a:schemeClr val="bg1">
                              <a:lumMod val="25000"/>
                            </a:schemeClr>
                          </a:solidFill>
                          <a:effectLst/>
                          <a:latin typeface="Arial" pitchFamily="34" charset="0"/>
                          <a:cs typeface="Arial" pitchFamily="34" charset="0"/>
                        </a:rPr>
                        <a:t>31.03</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3473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Number of</a:t>
                      </a:r>
                      <a:r>
                        <a:rPr lang="en-US" sz="1100" u="none" strike="noStrike" baseline="0" dirty="0" smtClean="0">
                          <a:solidFill>
                            <a:schemeClr val="bg1">
                              <a:lumMod val="25000"/>
                            </a:schemeClr>
                          </a:solidFill>
                          <a:effectLst/>
                          <a:latin typeface="Arial" pitchFamily="34" charset="0"/>
                          <a:cs typeface="Arial" pitchFamily="34" charset="0"/>
                        </a:rPr>
                        <a:t> key company partners of the </a:t>
                      </a:r>
                      <a:r>
                        <a:rPr lang="en-US" sz="1100" u="none" strike="noStrike" baseline="0" dirty="0" err="1" smtClean="0">
                          <a:solidFill>
                            <a:schemeClr val="bg1">
                              <a:lumMod val="25000"/>
                            </a:schemeClr>
                          </a:solidFill>
                          <a:effectLst/>
                          <a:latin typeface="Arial" pitchFamily="34" charset="0"/>
                          <a:cs typeface="Arial" pitchFamily="34" charset="0"/>
                        </a:rPr>
                        <a:t>Skokovo</a:t>
                      </a:r>
                      <a:r>
                        <a:rPr lang="en-US" sz="1100" u="none" strike="noStrike" baseline="0" dirty="0" smtClean="0">
                          <a:solidFill>
                            <a:schemeClr val="bg1">
                              <a:lumMod val="25000"/>
                            </a:schemeClr>
                          </a:solidFill>
                          <a:effectLst/>
                          <a:latin typeface="Arial" pitchFamily="34" charset="0"/>
                          <a:cs typeface="Arial" pitchFamily="34" charset="0"/>
                        </a:rPr>
                        <a:t> foundation</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30</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1</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31</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0598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The number of corporate R &amp; D centers planned to be deployed in </a:t>
                      </a:r>
                      <a:r>
                        <a:rPr lang="en-US" sz="1100" u="none" strike="noStrike" dirty="0" err="1" smtClean="0">
                          <a:solidFill>
                            <a:schemeClr val="bg1">
                              <a:lumMod val="25000"/>
                            </a:schemeClr>
                          </a:solidFill>
                          <a:effectLst/>
                          <a:latin typeface="Arial" pitchFamily="34" charset="0"/>
                          <a:cs typeface="Arial" pitchFamily="34" charset="0"/>
                        </a:rPr>
                        <a:t>Skolkovo</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indent="0" algn="r" defTabSz="457200" rtl="0" eaLnBrk="1" fontAlgn="ctr" latinLnBrk="0" hangingPunct="1">
                        <a:lnSpc>
                          <a:spcPct val="100000"/>
                        </a:lnSpc>
                        <a:spcBef>
                          <a:spcPts val="0"/>
                        </a:spcBef>
                        <a:spcAft>
                          <a:spcPts val="0"/>
                        </a:spcAft>
                        <a:buClrTx/>
                        <a:buSzTx/>
                        <a:buFontTx/>
                        <a:buNone/>
                        <a:tabLst/>
                        <a:defRPr/>
                      </a:pPr>
                      <a:r>
                        <a:rPr lang="ru-RU" sz="1100" b="0" i="0" u="none" strike="noStrike" dirty="0" smtClean="0">
                          <a:solidFill>
                            <a:schemeClr val="bg1">
                              <a:lumMod val="25000"/>
                            </a:schemeClr>
                          </a:solidFill>
                          <a:effectLst/>
                          <a:latin typeface="Arial" pitchFamily="34" charset="0"/>
                          <a:cs typeface="Arial" pitchFamily="34" charset="0"/>
                        </a:rPr>
                        <a:t>25</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2</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27</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r h="278295">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Estimation of the number of employees in R &amp; D centers in 2015, pers.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2 689</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520</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3</a:t>
                      </a:r>
                      <a:r>
                        <a:rPr lang="ru-RU" sz="1100" b="0" i="0" u="none" strike="noStrike" baseline="0" dirty="0" smtClean="0">
                          <a:solidFill>
                            <a:schemeClr val="bg1">
                              <a:lumMod val="25000"/>
                            </a:schemeClr>
                          </a:solidFill>
                          <a:effectLst/>
                          <a:latin typeface="Arial" pitchFamily="34" charset="0"/>
                          <a:cs typeface="Arial" pitchFamily="34" charset="0"/>
                        </a:rPr>
                        <a:t> 209</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14587">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Evaluation of the total budget of R &amp; D centers by the end of 2015, </a:t>
                      </a:r>
                      <a:r>
                        <a:rPr lang="en-US" sz="1100" u="none" strike="noStrike" dirty="0" err="1" smtClean="0">
                          <a:solidFill>
                            <a:schemeClr val="bg1">
                              <a:lumMod val="25000"/>
                            </a:schemeClr>
                          </a:solidFill>
                          <a:effectLst/>
                          <a:latin typeface="Arial" pitchFamily="34" charset="0"/>
                          <a:cs typeface="Arial" pitchFamily="34" charset="0"/>
                        </a:rPr>
                        <a:t>mln</a:t>
                      </a:r>
                      <a:r>
                        <a:rPr lang="en-US" sz="1100" u="none" strike="noStrike" dirty="0" smtClean="0">
                          <a:solidFill>
                            <a:schemeClr val="bg1">
                              <a:lumMod val="25000"/>
                            </a:schemeClr>
                          </a:solidFill>
                          <a:effectLst/>
                          <a:latin typeface="Arial" pitchFamily="34" charset="0"/>
                          <a:cs typeface="Arial" pitchFamily="34" charset="0"/>
                        </a:rPr>
                        <a:t>. rubles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Arial" pitchFamily="34" charset="0"/>
                          <a:ea typeface="+mn-ea"/>
                          <a:cs typeface="Arial" pitchFamily="34" charset="0"/>
                        </a:rPr>
                        <a:t>27</a:t>
                      </a:r>
                      <a:r>
                        <a:rPr lang="ru-RU" sz="1100" b="0" i="0" u="none" strike="noStrike" kern="1200" baseline="0" dirty="0" smtClean="0">
                          <a:solidFill>
                            <a:schemeClr val="bg1">
                              <a:lumMod val="25000"/>
                            </a:schemeClr>
                          </a:solidFill>
                          <a:effectLst/>
                          <a:latin typeface="Arial" pitchFamily="34" charset="0"/>
                          <a:ea typeface="+mn-ea"/>
                          <a:cs typeface="Arial" pitchFamily="34" charset="0"/>
                        </a:rPr>
                        <a:t> 845</a:t>
                      </a:r>
                      <a:r>
                        <a:rPr lang="ru-RU" sz="1100" b="0" i="0" u="none" strike="noStrike" kern="1200" dirty="0" smtClean="0">
                          <a:solidFill>
                            <a:schemeClr val="bg1">
                              <a:lumMod val="25000"/>
                            </a:schemeClr>
                          </a:solidFill>
                          <a:effectLst/>
                          <a:latin typeface="Arial" pitchFamily="34" charset="0"/>
                          <a:ea typeface="+mn-ea"/>
                          <a:cs typeface="Arial" pitchFamily="34" charset="0"/>
                        </a:rPr>
                        <a:t> </a:t>
                      </a:r>
                      <a:endParaRPr lang="ru-RU" sz="1100" b="0" i="0" u="none" strike="noStrike" kern="1200" dirty="0">
                        <a:solidFill>
                          <a:schemeClr val="bg1">
                            <a:lumMod val="25000"/>
                          </a:schemeClr>
                        </a:solidFill>
                        <a:effectLst/>
                        <a:latin typeface="Arial" pitchFamily="34" charset="0"/>
                        <a:ea typeface="+mn-ea"/>
                        <a:cs typeface="Arial" pitchFamily="34" charset="0"/>
                      </a:endParaRP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Arial" pitchFamily="34" charset="0"/>
                          <a:ea typeface="+mn-ea"/>
                          <a:cs typeface="Arial" pitchFamily="34" charset="0"/>
                        </a:rPr>
                        <a:t>2 380</a:t>
                      </a:r>
                      <a:endParaRPr lang="ru-RU" sz="1100" b="0" i="0" u="none" strike="noStrike" kern="1200" dirty="0">
                        <a:solidFill>
                          <a:schemeClr val="bg1">
                            <a:lumMod val="25000"/>
                          </a:schemeClr>
                        </a:solidFill>
                        <a:effectLst/>
                        <a:latin typeface="Arial" pitchFamily="34" charset="0"/>
                        <a:ea typeface="+mn-ea"/>
                        <a:cs typeface="Arial" pitchFamily="34" charset="0"/>
                      </a:endParaRP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b"/>
                      <a:r>
                        <a:rPr lang="ru-RU" sz="1100" b="0" i="0" u="none" strike="noStrike" kern="1200" dirty="0" smtClean="0">
                          <a:solidFill>
                            <a:schemeClr val="bg1">
                              <a:lumMod val="25000"/>
                            </a:schemeClr>
                          </a:solidFill>
                          <a:effectLst/>
                          <a:latin typeface="Arial" pitchFamily="34" charset="0"/>
                          <a:ea typeface="+mn-ea"/>
                          <a:cs typeface="Arial" pitchFamily="34" charset="0"/>
                        </a:rPr>
                        <a:t>30</a:t>
                      </a:r>
                      <a:r>
                        <a:rPr lang="ru-RU" sz="1100" b="0" i="0" u="none" strike="noStrike" kern="1200" baseline="0" dirty="0" smtClean="0">
                          <a:solidFill>
                            <a:schemeClr val="bg1">
                              <a:lumMod val="25000"/>
                            </a:schemeClr>
                          </a:solidFill>
                          <a:effectLst/>
                          <a:latin typeface="Arial" pitchFamily="34" charset="0"/>
                          <a:ea typeface="+mn-ea"/>
                          <a:cs typeface="Arial" pitchFamily="34" charset="0"/>
                        </a:rPr>
                        <a:t> 225</a:t>
                      </a:r>
                      <a:endParaRPr lang="ru-RU" sz="1100" b="0" i="0" u="none" strike="noStrike" kern="1200" dirty="0">
                        <a:solidFill>
                          <a:schemeClr val="bg1">
                            <a:lumMod val="25000"/>
                          </a:schemeClr>
                        </a:solidFill>
                        <a:effectLst/>
                        <a:latin typeface="Arial" pitchFamily="34" charset="0"/>
                        <a:ea typeface="+mn-ea"/>
                        <a:cs typeface="Arial" pitchFamily="34" charset="0"/>
                      </a:endParaRPr>
                    </a:p>
                  </a:txBody>
                  <a:tcPr marL="9525" marR="9525" marT="9525" marB="0" anchor="b">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165511">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Assessment of the current number of employees in R &amp; D centers</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286</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40</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326</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458972">
                <a:tc>
                  <a:txBody>
                    <a:bodyPr/>
                    <a:lstStyle/>
                    <a:p>
                      <a:pPr algn="l" fontAlgn="ctr"/>
                      <a:r>
                        <a:rPr lang="en-US" sz="1100" u="none" strike="noStrike" dirty="0" smtClean="0">
                          <a:solidFill>
                            <a:schemeClr val="bg1">
                              <a:lumMod val="25000"/>
                            </a:schemeClr>
                          </a:solidFill>
                          <a:effectLst/>
                          <a:latin typeface="Arial" pitchFamily="34" charset="0"/>
                          <a:cs typeface="Arial" pitchFamily="34" charset="0"/>
                        </a:rPr>
                        <a:t>The number of corporate venture capital funds financing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participants (NAVI and Columbus Nova (GC "</a:t>
                      </a:r>
                      <a:r>
                        <a:rPr lang="en-US" sz="1100" u="none" strike="noStrike" dirty="0" err="1" smtClean="0">
                          <a:solidFill>
                            <a:schemeClr val="bg1">
                              <a:lumMod val="25000"/>
                            </a:schemeClr>
                          </a:solidFill>
                          <a:effectLst/>
                          <a:latin typeface="Arial" pitchFamily="34" charset="0"/>
                          <a:cs typeface="Arial" pitchFamily="34" charset="0"/>
                        </a:rPr>
                        <a:t>Renova</a:t>
                      </a:r>
                      <a:r>
                        <a:rPr lang="en-US" sz="1100" u="none" strike="noStrike" dirty="0" smtClean="0">
                          <a:solidFill>
                            <a:schemeClr val="bg1">
                              <a:lumMod val="25000"/>
                            </a:schemeClr>
                          </a:solidFill>
                          <a:effectLst/>
                          <a:latin typeface="Arial" pitchFamily="34" charset="0"/>
                          <a:cs typeface="Arial" pitchFamily="34" charset="0"/>
                        </a:rPr>
                        <a:t>»), Intel Capital (Intel))</a:t>
                      </a:r>
                      <a:endParaRPr lang="pt-BR" sz="1100" u="none" strike="noStrike" dirty="0" smtClean="0">
                        <a:solidFill>
                          <a:schemeClr val="bg1">
                            <a:lumMod val="25000"/>
                          </a:schemeClr>
                        </a:solidFill>
                        <a:effectLst/>
                        <a:latin typeface="Arial" pitchFamily="34" charset="0"/>
                        <a:cs typeface="Arial" pitchFamily="34" charset="0"/>
                      </a:endParaRPr>
                    </a:p>
                  </a:txBody>
                  <a:tcPr marL="0" marR="0" marT="0" marB="0"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endParaRPr lang="ru-RU" sz="1100" b="0" i="0" u="none" strike="noStrike" dirty="0" smtClean="0">
                        <a:solidFill>
                          <a:schemeClr val="bg1">
                            <a:lumMod val="25000"/>
                          </a:schemeClr>
                        </a:solidFill>
                        <a:effectLst/>
                        <a:latin typeface="Arial" pitchFamily="34" charset="0"/>
                        <a:cs typeface="Arial" pitchFamily="34" charset="0"/>
                      </a:endParaRPr>
                    </a:p>
                    <a:p>
                      <a:pPr algn="r" fontAlgn="ctr"/>
                      <a:r>
                        <a:rPr lang="ru-RU" sz="1100" b="0" i="0" u="none" strike="noStrike" dirty="0" smtClean="0">
                          <a:solidFill>
                            <a:schemeClr val="bg1">
                              <a:lumMod val="25000"/>
                            </a:schemeClr>
                          </a:solidFill>
                          <a:effectLst/>
                          <a:latin typeface="Arial" pitchFamily="34" charset="0"/>
                          <a:cs typeface="Arial" pitchFamily="34" charset="0"/>
                        </a:rPr>
                        <a:t>3</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r" fontAlgn="ctr"/>
                      <a:r>
                        <a:rPr lang="ru-RU" sz="1100" b="0" i="0" u="none" strike="noStrike" dirty="0" smtClean="0">
                          <a:solidFill>
                            <a:schemeClr val="bg1">
                              <a:lumMod val="25000"/>
                            </a:schemeClr>
                          </a:solidFill>
                          <a:effectLst/>
                          <a:latin typeface="Arial" pitchFamily="34" charset="0"/>
                          <a:cs typeface="Arial" pitchFamily="34" charset="0"/>
                        </a:rPr>
                        <a:t>3</a:t>
                      </a:r>
                      <a:endParaRPr lang="ru-RU" sz="1100" b="0" i="0" u="none" strike="noStrike" dirty="0">
                        <a:solidFill>
                          <a:schemeClr val="bg1">
                            <a:lumMod val="25000"/>
                          </a:schemeClr>
                        </a:solidFill>
                        <a:effectLst/>
                        <a:latin typeface="Arial" pitchFamily="34" charset="0"/>
                        <a:cs typeface="Arial"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9" name="Таблица 8"/>
          <p:cNvGraphicFramePr>
            <a:graphicFrameLocks noGrp="1"/>
          </p:cNvGraphicFramePr>
          <p:nvPr>
            <p:extLst>
              <p:ext uri="{D42A27DB-BD31-4B8C-83A1-F6EECF244321}">
                <p14:modId xmlns:p14="http://schemas.microsoft.com/office/powerpoint/2010/main" val="3453495498"/>
              </p:ext>
            </p:extLst>
          </p:nvPr>
        </p:nvGraphicFramePr>
        <p:xfrm>
          <a:off x="5787779" y="1507404"/>
          <a:ext cx="3239587" cy="3731106"/>
        </p:xfrm>
        <a:graphic>
          <a:graphicData uri="http://schemas.openxmlformats.org/drawingml/2006/table">
            <a:tbl>
              <a:tblPr firstRow="1" bandRow="1">
                <a:tableStyleId>{9D7B26C5-4107-4FEC-AEDC-1716B250A1EF}</a:tableStyleId>
              </a:tblPr>
              <a:tblGrid>
                <a:gridCol w="1749169"/>
                <a:gridCol w="1490418"/>
              </a:tblGrid>
              <a:tr h="425051">
                <a:tc gridSpan="2">
                  <a:txBody>
                    <a:bodyPr/>
                    <a:lstStyle/>
                    <a:p>
                      <a:pPr algn="ctr"/>
                      <a:r>
                        <a:rPr lang="en-US" sz="1100" b="1" u="none" strike="noStrike" kern="1200" dirty="0" smtClean="0">
                          <a:solidFill>
                            <a:schemeClr val="bg1">
                              <a:lumMod val="25000"/>
                            </a:schemeClr>
                          </a:solidFill>
                          <a:effectLst/>
                          <a:latin typeface="Arial" pitchFamily="34" charset="0"/>
                          <a:cs typeface="Arial" pitchFamily="34" charset="0"/>
                        </a:rPr>
                        <a:t>List of key partners for the Foundation</a:t>
                      </a:r>
                      <a:r>
                        <a:rPr lang="ru-RU" sz="1100" b="1" u="none" strike="noStrike" kern="1200" baseline="0" dirty="0" smtClean="0">
                          <a:solidFill>
                            <a:schemeClr val="bg1">
                              <a:lumMod val="25000"/>
                            </a:schemeClr>
                          </a:solidFill>
                          <a:effectLst/>
                          <a:latin typeface="Arial" pitchFamily="34" charset="0"/>
                          <a:cs typeface="Arial" pitchFamily="34" charset="0"/>
                        </a:rPr>
                        <a:t>**</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84406" marR="84406" anchor="ctr">
                    <a:lnL>
                      <a:noFill/>
                    </a:lnL>
                    <a:lnR>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dirty="0"/>
                    </a:p>
                  </a:txBody>
                  <a:tcPr/>
                </a:tc>
              </a:tr>
              <a:tr h="19976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Nokia</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Corporation</a:t>
                      </a:r>
                      <a:endParaRPr lang="ru-RU"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KAMAZ</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Siemens</a:t>
                      </a:r>
                      <a:r>
                        <a:rPr lang="ru-RU" sz="1100" b="1" u="none" strike="noStrike" kern="1200" dirty="0" smtClean="0">
                          <a:solidFill>
                            <a:schemeClr val="bg1">
                              <a:lumMod val="25000"/>
                            </a:schemeClr>
                          </a:solidFill>
                          <a:effectLst/>
                          <a:latin typeface="Arial" pitchFamily="34" charset="0"/>
                          <a:ea typeface="+mn-ea"/>
                          <a:cs typeface="Arial" pitchFamily="34" charset="0"/>
                        </a:rPr>
                        <a:t>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ru-RU" sz="1100" b="0" u="none" strike="noStrike" kern="1200" dirty="0" smtClean="0">
                          <a:solidFill>
                            <a:schemeClr val="bg1">
                              <a:lumMod val="25000"/>
                            </a:schemeClr>
                          </a:solidFill>
                          <a:effectLst/>
                          <a:latin typeface="Arial" pitchFamily="34" charset="0"/>
                          <a:ea typeface="+mn-ea"/>
                          <a:cs typeface="Arial" pitchFamily="34" charset="0"/>
                        </a:rPr>
                        <a:t>RU-COM</a:t>
                      </a:r>
                      <a:endParaRPr lang="en-US" sz="1100" b="0" u="none" strike="noStrike" kern="1200" noProof="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3963">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Microsoft</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OSK</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smtClean="0">
                          <a:solidFill>
                            <a:schemeClr val="bg1">
                              <a:lumMod val="25000"/>
                            </a:schemeClr>
                          </a:solidFill>
                          <a:effectLst/>
                          <a:latin typeface="Arial" pitchFamily="34" charset="0"/>
                          <a:ea typeface="+mn-ea"/>
                          <a:cs typeface="Arial" pitchFamily="34" charset="0"/>
                        </a:rPr>
                        <a:t> EADS </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HC "Composite"</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209090">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Ericsson</a:t>
                      </a:r>
                      <a:endParaRPr lang="en-US"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ISS </a:t>
                      </a:r>
                      <a:r>
                        <a:rPr lang="en-US" sz="1100" u="none" strike="noStrike" kern="1200" dirty="0" err="1" smtClean="0">
                          <a:solidFill>
                            <a:schemeClr val="bg1">
                              <a:lumMod val="25000"/>
                            </a:schemeClr>
                          </a:solidFill>
                          <a:effectLst/>
                          <a:latin typeface="Arial" pitchFamily="34" charset="0"/>
                          <a:ea typeface="+mn-ea"/>
                          <a:cs typeface="Arial" pitchFamily="34" charset="0"/>
                        </a:rPr>
                        <a:t>im.Reshetneva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3963">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General</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Electric</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AFK </a:t>
                      </a:r>
                      <a:r>
                        <a:rPr lang="en-US" sz="1100" u="none" strike="noStrike" kern="1200" dirty="0" err="1" smtClean="0">
                          <a:solidFill>
                            <a:schemeClr val="bg1">
                              <a:lumMod val="25000"/>
                            </a:schemeClr>
                          </a:solidFill>
                          <a:effectLst/>
                          <a:latin typeface="Arial" pitchFamily="34" charset="0"/>
                          <a:ea typeface="+mn-ea"/>
                          <a:cs typeface="Arial" pitchFamily="34" charset="0"/>
                        </a:rPr>
                        <a:t>Systema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211056">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Nokia</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Siemens</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Networks</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Renova</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Cisco</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err="1" smtClean="0">
                          <a:solidFill>
                            <a:schemeClr val="bg1">
                              <a:lumMod val="25000"/>
                            </a:schemeClr>
                          </a:solidFill>
                          <a:effectLst/>
                          <a:latin typeface="Arial" pitchFamily="34" charset="0"/>
                          <a:ea typeface="+mn-ea"/>
                          <a:cs typeface="Arial" pitchFamily="34" charset="0"/>
                        </a:rPr>
                        <a:t>Boeing</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EMC</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TNK-BP</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4138">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Schneider</a:t>
                      </a:r>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Electric</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State Corporation "</a:t>
                      </a:r>
                      <a:r>
                        <a:rPr lang="en-US" sz="1100" u="none" strike="noStrike" kern="1200" dirty="0" err="1" smtClean="0">
                          <a:solidFill>
                            <a:schemeClr val="bg1">
                              <a:lumMod val="25000"/>
                            </a:schemeClr>
                          </a:solidFill>
                          <a:effectLst/>
                          <a:latin typeface="Arial" pitchFamily="34" charset="0"/>
                          <a:ea typeface="+mn-ea"/>
                          <a:cs typeface="Arial" pitchFamily="34" charset="0"/>
                        </a:rPr>
                        <a:t>Rosatom</a:t>
                      </a:r>
                      <a:r>
                        <a:rPr lang="en-US" sz="1100" u="none" strike="noStrike" kern="1200" dirty="0" smtClean="0">
                          <a:solidFill>
                            <a:schemeClr val="bg1">
                              <a:lumMod val="25000"/>
                            </a:schemeClr>
                          </a:solidFill>
                          <a:effectLst/>
                          <a:latin typeface="Arial" pitchFamily="34" charset="0"/>
                          <a:ea typeface="+mn-ea"/>
                          <a:cs typeface="Arial" pitchFamily="34" charset="0"/>
                        </a:rPr>
                        <a:t>"</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Honeywell</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Lukoil</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Alstom</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smtClean="0">
                          <a:solidFill>
                            <a:schemeClr val="bg1">
                              <a:lumMod val="25000"/>
                            </a:schemeClr>
                          </a:solidFill>
                          <a:effectLst/>
                          <a:latin typeface="Arial" pitchFamily="34" charset="0"/>
                          <a:ea typeface="+mn-ea"/>
                          <a:cs typeface="Arial" pitchFamily="34" charset="0"/>
                        </a:rPr>
                        <a:t>TATA</a:t>
                      </a: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a:t>
                      </a:r>
                      <a:r>
                        <a:rPr lang="ru-RU" sz="1100" b="1" u="none" strike="noStrike" kern="1200" dirty="0" err="1" smtClean="0">
                          <a:solidFill>
                            <a:schemeClr val="bg1">
                              <a:lumMod val="25000"/>
                            </a:schemeClr>
                          </a:solidFill>
                          <a:effectLst/>
                          <a:latin typeface="Arial" pitchFamily="34" charset="0"/>
                          <a:ea typeface="+mn-ea"/>
                          <a:cs typeface="Arial" pitchFamily="34" charset="0"/>
                        </a:rPr>
                        <a:t>Intel</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err="1" smtClean="0">
                          <a:solidFill>
                            <a:schemeClr val="bg1">
                              <a:lumMod val="25000"/>
                            </a:schemeClr>
                          </a:solidFill>
                          <a:effectLst/>
                          <a:latin typeface="Arial" pitchFamily="34" charset="0"/>
                          <a:ea typeface="+mn-ea"/>
                          <a:cs typeface="Arial" pitchFamily="34" charset="0"/>
                        </a:rPr>
                        <a:t>Johnson&amp;Johnson</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IBM</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b="1" u="none" strike="noStrike" kern="1200" dirty="0" err="1" smtClean="0">
                          <a:solidFill>
                            <a:schemeClr val="bg1">
                              <a:lumMod val="25000"/>
                            </a:schemeClr>
                          </a:solidFill>
                          <a:effectLst/>
                          <a:latin typeface="Arial" pitchFamily="34" charset="0"/>
                          <a:ea typeface="+mn-ea"/>
                          <a:cs typeface="Arial" pitchFamily="34" charset="0"/>
                        </a:rPr>
                        <a:t>Samsung</a:t>
                      </a:r>
                      <a:endParaRPr lang="ru-RU" sz="1100" b="1"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r>
                        <a:rPr lang="ru-RU" sz="1100" b="1" u="none" strike="noStrike" kern="1200" dirty="0" smtClean="0">
                          <a:solidFill>
                            <a:schemeClr val="bg1">
                              <a:lumMod val="25000"/>
                            </a:schemeClr>
                          </a:solidFill>
                          <a:effectLst/>
                          <a:latin typeface="Arial" pitchFamily="34" charset="0"/>
                          <a:ea typeface="+mn-ea"/>
                          <a:cs typeface="Arial" pitchFamily="34" charset="0"/>
                        </a:rPr>
                        <a:t> SAP</a:t>
                      </a:r>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ru-RU" sz="1100" u="none" strike="noStrike" kern="1200" dirty="0" err="1" smtClean="0">
                          <a:solidFill>
                            <a:schemeClr val="bg1">
                              <a:lumMod val="25000"/>
                            </a:schemeClr>
                          </a:solidFill>
                          <a:effectLst/>
                          <a:latin typeface="Arial" pitchFamily="34" charset="0"/>
                          <a:ea typeface="+mn-ea"/>
                          <a:cs typeface="Arial" pitchFamily="34" charset="0"/>
                        </a:rPr>
                        <a:t>Tatnef</a:t>
                      </a:r>
                      <a:r>
                        <a:rPr lang="en-US" sz="1100" u="none" strike="noStrike" kern="1200" dirty="0" smtClean="0">
                          <a:solidFill>
                            <a:schemeClr val="bg1">
                              <a:lumMod val="25000"/>
                            </a:schemeClr>
                          </a:solidFill>
                          <a:effectLst/>
                          <a:latin typeface="Arial" pitchFamily="34" charset="0"/>
                          <a:ea typeface="+mn-ea"/>
                          <a:cs typeface="Arial" pitchFamily="34" charset="0"/>
                        </a:rPr>
                        <a:t>t</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r h="195532">
                <a:tc>
                  <a:txBody>
                    <a:bodyPr/>
                    <a:lstStyle/>
                    <a:p>
                      <a:pPr marL="0" algn="l" defTabSz="457200" rtl="0" eaLnBrk="1" fontAlgn="b" latinLnBrk="0" hangingPunct="1"/>
                      <a:endParaRPr lang="en-US" sz="1100" b="1" u="none" strike="noStrike" kern="1200" dirty="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err="1" smtClean="0">
                          <a:solidFill>
                            <a:schemeClr val="bg1">
                              <a:lumMod val="25000"/>
                            </a:schemeClr>
                          </a:solidFill>
                          <a:effectLst/>
                          <a:latin typeface="Arial" pitchFamily="34" charset="0"/>
                          <a:ea typeface="+mn-ea"/>
                          <a:cs typeface="Arial" pitchFamily="34" charset="0"/>
                        </a:rPr>
                        <a:t>Transmashholding</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7620" marR="7620" marT="7620" marB="0" anchor="b">
                    <a:lnL>
                      <a:noFill/>
                    </a:lnL>
                    <a:lnR>
                      <a:noFill/>
                    </a:lnR>
                    <a:lnT>
                      <a:noFill/>
                    </a:lnT>
                    <a:lnB>
                      <a:noFill/>
                    </a:lnB>
                    <a:lnTlToBr w="12700" cmpd="sng">
                      <a:noFill/>
                      <a:prstDash val="solid"/>
                    </a:lnTlToBr>
                    <a:lnBlToTr w="12700" cmpd="sng">
                      <a:noFill/>
                      <a:prstDash val="solid"/>
                    </a:lnBlToTr>
                    <a:solidFill>
                      <a:schemeClr val="bg2"/>
                    </a:solidFill>
                  </a:tcPr>
                </a:tc>
              </a:tr>
            </a:tbl>
          </a:graphicData>
        </a:graphic>
      </p:graphicFrame>
      <p:graphicFrame>
        <p:nvGraphicFramePr>
          <p:cNvPr id="11" name="Диаграмма 10"/>
          <p:cNvGraphicFramePr>
            <a:graphicFrameLocks/>
          </p:cNvGraphicFramePr>
          <p:nvPr>
            <p:extLst>
              <p:ext uri="{D42A27DB-BD31-4B8C-83A1-F6EECF244321}">
                <p14:modId xmlns:p14="http://schemas.microsoft.com/office/powerpoint/2010/main" val="1196562314"/>
              </p:ext>
            </p:extLst>
          </p:nvPr>
        </p:nvGraphicFramePr>
        <p:xfrm>
          <a:off x="582706" y="4742330"/>
          <a:ext cx="5118847" cy="1599044"/>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678144" y="6341373"/>
            <a:ext cx="4928000" cy="230832"/>
          </a:xfrm>
          <a:prstGeom prst="rect">
            <a:avLst/>
          </a:prstGeom>
        </p:spPr>
        <p:txBody>
          <a:bodyPr wrap="square">
            <a:spAutoFit/>
          </a:bodyPr>
          <a:lstStyle/>
          <a:p>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Most of the key partners develop several areas at once </a:t>
            </a:r>
            <a:endParaRPr lang="ru-RU" sz="900" dirty="0">
              <a:solidFill>
                <a:schemeClr val="bg1">
                  <a:lumMod val="25000"/>
                </a:schemeClr>
              </a:solidFill>
              <a:latin typeface="Arial" pitchFamily="34" charset="0"/>
              <a:cs typeface="Arial" pitchFamily="34" charset="0"/>
            </a:endParaRPr>
          </a:p>
        </p:txBody>
      </p:sp>
      <p:sp>
        <p:nvSpPr>
          <p:cNvPr id="13" name="Прямоугольник 12"/>
          <p:cNvSpPr/>
          <p:nvPr/>
        </p:nvSpPr>
        <p:spPr>
          <a:xfrm>
            <a:off x="5787779" y="5217029"/>
            <a:ext cx="3472853" cy="230832"/>
          </a:xfrm>
          <a:prstGeom prst="rect">
            <a:avLst/>
          </a:prstGeom>
        </p:spPr>
        <p:txBody>
          <a:bodyPr wrap="square">
            <a:spAutoFit/>
          </a:bodyPr>
          <a:lstStyle/>
          <a:p>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International companies highlighted in bold text</a:t>
            </a:r>
            <a:endParaRPr lang="ru-RU" sz="900" dirty="0">
              <a:solidFill>
                <a:schemeClr val="bg1">
                  <a:lumMod val="25000"/>
                </a:schemeClr>
              </a:solidFill>
              <a:latin typeface="Arial" pitchFamily="34" charset="0"/>
              <a:cs typeface="Arial" pitchFamily="34" charset="0"/>
            </a:endParaRPr>
          </a:p>
        </p:txBody>
      </p:sp>
      <p:sp>
        <p:nvSpPr>
          <p:cNvPr id="2" name="Прямоугольник 1"/>
          <p:cNvSpPr/>
          <p:nvPr/>
        </p:nvSpPr>
        <p:spPr>
          <a:xfrm>
            <a:off x="5787779" y="5466611"/>
            <a:ext cx="3239587" cy="1107996"/>
          </a:xfrm>
          <a:prstGeom prst="rect">
            <a:avLst/>
          </a:prstGeom>
        </p:spPr>
        <p:txBody>
          <a:bodyPr wrap="square">
            <a:spAutoFit/>
          </a:bodyPr>
          <a:lstStyle/>
          <a:p>
            <a:pPr algn="just"/>
            <a:r>
              <a:rPr lang="en-US" sz="1100" dirty="0">
                <a:solidFill>
                  <a:schemeClr val="bg1">
                    <a:lumMod val="25000"/>
                  </a:schemeClr>
                </a:solidFill>
                <a:latin typeface="Arial" pitchFamily="34" charset="0"/>
                <a:cs typeface="Arial" pitchFamily="34" charset="0"/>
              </a:rPr>
              <a:t>Of the </a:t>
            </a:r>
            <a:r>
              <a:rPr lang="en-US" sz="1100" dirty="0" smtClean="0">
                <a:solidFill>
                  <a:schemeClr val="bg1">
                    <a:lumMod val="25000"/>
                  </a:schemeClr>
                </a:solidFill>
                <a:latin typeface="Arial" pitchFamily="34" charset="0"/>
                <a:cs typeface="Arial" pitchFamily="34" charset="0"/>
              </a:rPr>
              <a:t>31 </a:t>
            </a:r>
            <a:r>
              <a:rPr lang="en-US" sz="1100" dirty="0">
                <a:solidFill>
                  <a:schemeClr val="bg1">
                    <a:lumMod val="25000"/>
                  </a:schemeClr>
                </a:solidFill>
                <a:latin typeface="Arial" pitchFamily="34" charset="0"/>
                <a:cs typeface="Arial" pitchFamily="34" charset="0"/>
              </a:rPr>
              <a:t>key partners there are 17 major international companies planning to build R &amp; D centers in the Innovation Center. The total number of staff in 2015 will amount to 1,618 people, and the amount of funds invested to 2015 will be more 16,711,313 thousand rubles</a:t>
            </a:r>
            <a:endParaRPr lang="ru-RU" sz="1100" dirty="0">
              <a:solidFill>
                <a:schemeClr val="bg1">
                  <a:lumMod val="25000"/>
                </a:schemeClr>
              </a:solidFill>
              <a:latin typeface="Arial" pitchFamily="34" charset="0"/>
              <a:cs typeface="Arial" pitchFamily="34" charset="0"/>
            </a:endParaRPr>
          </a:p>
        </p:txBody>
      </p:sp>
      <p:sp>
        <p:nvSpPr>
          <p:cNvPr id="10" name="Прямоугольник 9"/>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0544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4"/>
            <a:ext cx="5840388" cy="796399"/>
          </a:xfrm>
          <a:prstGeom prst="rect">
            <a:avLst/>
          </a:prstGeom>
        </p:spPr>
        <p:txBody>
          <a:bodyPr>
            <a:normAutofit fontScale="90000"/>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6. </a:t>
            </a:r>
            <a:r>
              <a:rPr lang="en-US" sz="2400" dirty="0">
                <a:solidFill>
                  <a:schemeClr val="bg1">
                    <a:lumMod val="50000"/>
                  </a:schemeClr>
                </a:solidFill>
                <a:latin typeface="Arial" pitchFamily="34" charset="0"/>
                <a:cs typeface="Arial" pitchFamily="34" charset="0"/>
              </a:rPr>
              <a:t>Applications for intellectual property</a:t>
            </a:r>
            <a:endParaRPr lang="ru-RU" sz="2400" dirty="0">
              <a:solidFill>
                <a:schemeClr val="bg1">
                  <a:lumMod val="50000"/>
                </a:schemeClr>
              </a:solidFill>
              <a:latin typeface="Arial" pitchFamily="34" charset="0"/>
              <a:cs typeface="Arial" pitchFamily="34" charset="0"/>
            </a:endParaRPr>
          </a:p>
        </p:txBody>
      </p:sp>
      <p:graphicFrame>
        <p:nvGraphicFramePr>
          <p:cNvPr id="36" name="Table 10"/>
          <p:cNvGraphicFramePr>
            <a:graphicFrameLocks noGrp="1"/>
          </p:cNvGraphicFramePr>
          <p:nvPr>
            <p:extLst>
              <p:ext uri="{D42A27DB-BD31-4B8C-83A1-F6EECF244321}">
                <p14:modId xmlns:p14="http://schemas.microsoft.com/office/powerpoint/2010/main" val="3431279539"/>
              </p:ext>
            </p:extLst>
          </p:nvPr>
        </p:nvGraphicFramePr>
        <p:xfrm>
          <a:off x="615080" y="1567330"/>
          <a:ext cx="8179296" cy="3645791"/>
        </p:xfrm>
        <a:graphic>
          <a:graphicData uri="http://schemas.openxmlformats.org/drawingml/2006/table">
            <a:tbl>
              <a:tblPr firstRow="1" bandRow="1"/>
              <a:tblGrid>
                <a:gridCol w="1661955"/>
                <a:gridCol w="2608730"/>
                <a:gridCol w="609600"/>
                <a:gridCol w="600635"/>
                <a:gridCol w="600635"/>
                <a:gridCol w="600636"/>
                <a:gridCol w="609600"/>
                <a:gridCol w="887505"/>
              </a:tblGrid>
              <a:tr h="682363">
                <a:tc>
                  <a:txBody>
                    <a:bodyPr/>
                    <a:lstStyle/>
                    <a:p>
                      <a:pPr algn="ctr"/>
                      <a:r>
                        <a:rPr lang="en-US" sz="1400" b="1" dirty="0" smtClean="0">
                          <a:solidFill>
                            <a:schemeClr val="bg1">
                              <a:lumMod val="25000"/>
                            </a:schemeClr>
                          </a:solidFill>
                          <a:latin typeface="Arial" pitchFamily="34" charset="0"/>
                          <a:cs typeface="Arial" pitchFamily="34" charset="0"/>
                        </a:rPr>
                        <a:t>Result on</a:t>
                      </a:r>
                      <a:r>
                        <a:rPr lang="ru-RU" sz="1400" b="1" baseline="0" dirty="0" smtClean="0">
                          <a:solidFill>
                            <a:schemeClr val="bg1">
                              <a:lumMod val="25000"/>
                            </a:schemeClr>
                          </a:solidFill>
                          <a:latin typeface="Arial" pitchFamily="34" charset="0"/>
                          <a:cs typeface="Arial" pitchFamily="34" charset="0"/>
                        </a:rPr>
                        <a:t> </a:t>
                      </a:r>
                      <a:r>
                        <a:rPr lang="ru-RU" sz="1400" b="1" dirty="0" smtClean="0">
                          <a:solidFill>
                            <a:schemeClr val="bg1">
                              <a:lumMod val="25000"/>
                            </a:schemeClr>
                          </a:solidFill>
                          <a:latin typeface="Arial" pitchFamily="34" charset="0"/>
                          <a:cs typeface="Arial" pitchFamily="34" charset="0"/>
                        </a:rPr>
                        <a:t>28.02.</a:t>
                      </a:r>
                      <a:r>
                        <a:rPr lang="ru-RU" sz="1400" b="1" baseline="0" dirty="0" smtClean="0">
                          <a:solidFill>
                            <a:schemeClr val="bg1">
                              <a:lumMod val="25000"/>
                            </a:schemeClr>
                          </a:solidFill>
                          <a:latin typeface="Arial" pitchFamily="34" charset="0"/>
                          <a:cs typeface="Arial" pitchFamily="34" charset="0"/>
                        </a:rPr>
                        <a:t> 2013</a:t>
                      </a:r>
                      <a:endParaRPr lang="ru-RU" sz="1400" b="1" dirty="0">
                        <a:solidFill>
                          <a:schemeClr val="bg1">
                            <a:lumMod val="25000"/>
                          </a:schemeClr>
                        </a:solidFill>
                        <a:latin typeface="Arial" pitchFamily="34" charset="0"/>
                        <a:cs typeface="Arial" pitchFamily="34" charset="0"/>
                      </a:endParaRPr>
                    </a:p>
                  </a:txBody>
                  <a:tcPr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Results on </a:t>
                      </a:r>
                      <a:r>
                        <a:rPr lang="ru-RU" sz="1400" b="1" baseline="0" dirty="0" smtClean="0">
                          <a:solidFill>
                            <a:schemeClr val="bg1">
                              <a:lumMod val="25000"/>
                            </a:schemeClr>
                          </a:solidFill>
                          <a:latin typeface="Arial" pitchFamily="34" charset="0"/>
                          <a:cs typeface="Arial" pitchFamily="34" charset="0"/>
                        </a:rPr>
                        <a:t>31.03.2013</a:t>
                      </a:r>
                      <a:endParaRPr lang="ru-RU" sz="1400" b="1" dirty="0">
                        <a:solidFill>
                          <a:schemeClr val="bg1">
                            <a:lumMod val="25000"/>
                          </a:schemeClr>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endParaRPr lang="ru-RU" sz="1400" b="0" dirty="0">
                        <a:solidFill>
                          <a:schemeClr val="bg1">
                            <a:lumMod val="25000"/>
                          </a:schemeClr>
                        </a:solidFill>
                        <a:latin typeface="Arial" pitchFamily="34" charset="0"/>
                        <a:cs typeface="Arial" pitchFamily="34" charset="0"/>
                      </a:endParaRPr>
                    </a:p>
                  </a:txBody>
                  <a:tcP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Arial"/>
                        </a:defRPr>
                      </a:lvl1pPr>
                      <a:lvl2pPr marL="457200" algn="l" defTabSz="457200" rtl="0" eaLnBrk="1" latinLnBrk="0" hangingPunct="1">
                        <a:defRPr sz="1800" b="1" kern="1200">
                          <a:solidFill>
                            <a:schemeClr val="tx1"/>
                          </a:solidFill>
                          <a:latin typeface="Arial"/>
                        </a:defRPr>
                      </a:lvl2pPr>
                      <a:lvl3pPr marL="914400" algn="l" defTabSz="457200" rtl="0" eaLnBrk="1" latinLnBrk="0" hangingPunct="1">
                        <a:defRPr sz="1800" b="1" kern="1200">
                          <a:solidFill>
                            <a:schemeClr val="tx1"/>
                          </a:solidFill>
                          <a:latin typeface="Arial"/>
                        </a:defRPr>
                      </a:lvl3pPr>
                      <a:lvl4pPr marL="1371600" algn="l" defTabSz="457200" rtl="0" eaLnBrk="1" latinLnBrk="0" hangingPunct="1">
                        <a:defRPr sz="1800" b="1" kern="1200">
                          <a:solidFill>
                            <a:schemeClr val="tx1"/>
                          </a:solidFill>
                          <a:latin typeface="Arial"/>
                        </a:defRPr>
                      </a:lvl4pPr>
                      <a:lvl5pPr marL="1828800" algn="l" defTabSz="457200" rtl="0" eaLnBrk="1" latinLnBrk="0" hangingPunct="1">
                        <a:defRPr sz="1800" b="1" kern="1200">
                          <a:solidFill>
                            <a:schemeClr val="tx1"/>
                          </a:solidFill>
                          <a:latin typeface="Arial"/>
                        </a:defRPr>
                      </a:lvl5pPr>
                      <a:lvl6pPr marL="2286000" algn="l" defTabSz="457200" rtl="0" eaLnBrk="1" latinLnBrk="0" hangingPunct="1">
                        <a:defRPr sz="1800" b="1" kern="1200">
                          <a:solidFill>
                            <a:schemeClr val="tx1"/>
                          </a:solidFill>
                          <a:latin typeface="Arial"/>
                        </a:defRPr>
                      </a:lvl6pPr>
                      <a:lvl7pPr marL="2743200" algn="l" defTabSz="457200" rtl="0" eaLnBrk="1" latinLnBrk="0" hangingPunct="1">
                        <a:defRPr sz="1800" b="1" kern="1200">
                          <a:solidFill>
                            <a:schemeClr val="tx1"/>
                          </a:solidFill>
                          <a:latin typeface="Arial"/>
                        </a:defRPr>
                      </a:lvl7pPr>
                      <a:lvl8pPr marL="3200400" algn="l" defTabSz="457200" rtl="0" eaLnBrk="1" latinLnBrk="0" hangingPunct="1">
                        <a:defRPr sz="1800" b="1" kern="1200">
                          <a:solidFill>
                            <a:schemeClr val="tx1"/>
                          </a:solidFill>
                          <a:latin typeface="Arial"/>
                        </a:defRPr>
                      </a:lvl8pPr>
                      <a:lvl9pPr marL="3657600" algn="l" defTabSz="457200" rtl="0" eaLnBrk="1" latinLnBrk="0" hangingPunct="1">
                        <a:defRPr sz="1800" b="1" kern="1200">
                          <a:solidFill>
                            <a:schemeClr val="tx1"/>
                          </a:solidFill>
                          <a:latin typeface="Arial"/>
                        </a:defRPr>
                      </a:lvl9pPr>
                    </a:lstStyle>
                    <a:p>
                      <a:pPr algn="ctr"/>
                      <a:r>
                        <a:rPr lang="en-US" sz="1400" b="1" dirty="0" smtClean="0">
                          <a:solidFill>
                            <a:schemeClr val="bg1">
                              <a:lumMod val="25000"/>
                            </a:schemeClr>
                          </a:solidFill>
                          <a:latin typeface="Arial" pitchFamily="34" charset="0"/>
                          <a:cs typeface="Arial" pitchFamily="34" charset="0"/>
                        </a:rPr>
                        <a:t>TOTAL</a:t>
                      </a:r>
                      <a:endParaRPr lang="ru-RU" sz="1400" b="1" dirty="0">
                        <a:solidFill>
                          <a:schemeClr val="bg1">
                            <a:lumMod val="25000"/>
                          </a:schemeClr>
                        </a:solidFill>
                        <a:latin typeface="Arial" pitchFamily="34" charset="0"/>
                        <a:cs typeface="Arial" pitchFamily="34" charset="0"/>
                      </a:endParaRPr>
                    </a:p>
                  </a:txBody>
                  <a:tcPr anchor="ctr">
                    <a:lnL w="12700" cap="flat" cmpd="sng" algn="ctr">
                      <a:solidFill>
                        <a:schemeClr val="bg1">
                          <a:lumMod val="75000"/>
                        </a:schemeClr>
                      </a:solidFill>
                      <a:prstDash val="solid"/>
                      <a:round/>
                      <a:headEnd type="none" w="med" len="med"/>
                      <a:tailEnd type="none" w="med" len="med"/>
                    </a:lnL>
                    <a:lnR>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442839">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12</a:t>
                      </a:r>
                      <a:endParaRPr lang="ru-RU" sz="1400" b="1" dirty="0">
                        <a:solidFill>
                          <a:schemeClr val="bg1">
                            <a:lumMod val="25000"/>
                          </a:schemeClr>
                        </a:solidFill>
                        <a:latin typeface="Arial" pitchFamily="34" charset="0"/>
                        <a:cs typeface="Arial"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Applications Filed</a:t>
                      </a:r>
                      <a:r>
                        <a:rPr lang="ru-RU" sz="1400" b="1" baseline="0" dirty="0" smtClean="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6</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8</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3</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17</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a:noFill/>
                    </a:lnB>
                    <a:lnTlToBr w="12700" cmpd="sng">
                      <a:noFill/>
                      <a:prstDash val="solid"/>
                    </a:lnTlToBr>
                    <a:lnBlToTr w="12700" cmpd="sng">
                      <a:noFill/>
                      <a:prstDash val="solid"/>
                    </a:lnBlToTr>
                    <a:noFill/>
                  </a:tcPr>
                </a:tc>
              </a:tr>
              <a:tr h="773945">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6</a:t>
                      </a:r>
                      <a:endParaRPr lang="ru-RU" sz="1400" b="0" dirty="0">
                        <a:solidFill>
                          <a:schemeClr val="bg1">
                            <a:lumMod val="25000"/>
                          </a:schemeClr>
                        </a:solidFill>
                        <a:latin typeface="Arial" pitchFamily="34" charset="0"/>
                        <a:cs typeface="Arial"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Invention or utility model, the Russian Federation and international</a:t>
                      </a:r>
                      <a:endParaRPr lang="ru-RU" sz="1400" b="0" dirty="0">
                        <a:solidFill>
                          <a:schemeClr val="bg1">
                            <a:lumMod val="25000"/>
                          </a:schemeClr>
                        </a:solidFill>
                        <a:latin typeface="Arial" pitchFamily="34" charset="0"/>
                        <a:cs typeface="Arial" pitchFamily="34" charset="0"/>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3</a:t>
                      </a:r>
                    </a:p>
                    <a:p>
                      <a:pPr algn="ctr"/>
                      <a:r>
                        <a:rPr lang="ru-RU" sz="1400" b="0" dirty="0" smtClean="0">
                          <a:solidFill>
                            <a:schemeClr val="bg1">
                              <a:lumMod val="25000"/>
                            </a:schemeClr>
                          </a:solidFill>
                          <a:latin typeface="Arial" pitchFamily="34" charset="0"/>
                          <a:cs typeface="Arial" pitchFamily="34" charset="0"/>
                        </a:rPr>
                        <a:t>(+2)</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6</a:t>
                      </a:r>
                    </a:p>
                    <a:p>
                      <a:pPr algn="ctr"/>
                      <a:r>
                        <a:rPr lang="ru-RU" sz="1400" b="0" dirty="0" smtClean="0">
                          <a:solidFill>
                            <a:schemeClr val="bg1">
                              <a:lumMod val="25000"/>
                            </a:schemeClr>
                          </a:solidFill>
                          <a:latin typeface="Arial" pitchFamily="34" charset="0"/>
                          <a:cs typeface="Arial" pitchFamily="34" charset="0"/>
                        </a:rPr>
                        <a:t>(+3)</a:t>
                      </a: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2</a:t>
                      </a:r>
                    </a:p>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11</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527863">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6</a:t>
                      </a:r>
                      <a:endParaRPr lang="ru-RU" sz="1400" b="0" dirty="0">
                        <a:solidFill>
                          <a:schemeClr val="bg1">
                            <a:lumMod val="25000"/>
                          </a:schemeClr>
                        </a:solidFill>
                        <a:latin typeface="Arial" pitchFamily="34" charset="0"/>
                        <a:cs typeface="Arial"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for trademark registration</a:t>
                      </a:r>
                      <a:endParaRPr lang="ru-RU" sz="1400" b="0" dirty="0">
                        <a:solidFill>
                          <a:schemeClr val="bg1">
                            <a:lumMod val="25000"/>
                          </a:schemeClr>
                        </a:solidFill>
                        <a:latin typeface="Arial" pitchFamily="34" charset="0"/>
                        <a:cs typeface="Arial" pitchFamily="34" charset="0"/>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3</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2</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1</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0" dirty="0" smtClean="0">
                          <a:solidFill>
                            <a:schemeClr val="bg1">
                              <a:lumMod val="25000"/>
                            </a:schemeClr>
                          </a:solidFill>
                          <a:latin typeface="Arial" pitchFamily="34" charset="0"/>
                          <a:cs typeface="Arial" pitchFamily="34" charset="0"/>
                        </a:rPr>
                        <a:t>6</a:t>
                      </a: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404447">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0" dirty="0" smtClean="0">
                          <a:solidFill>
                            <a:schemeClr val="bg1">
                              <a:lumMod val="25000"/>
                            </a:schemeClr>
                          </a:solidFill>
                          <a:latin typeface="Arial" pitchFamily="34" charset="0"/>
                          <a:cs typeface="Arial" pitchFamily="34" charset="0"/>
                        </a:rPr>
                        <a:t>for registration of computer software</a:t>
                      </a:r>
                      <a:endParaRPr lang="ru-RU" sz="1400" b="0" dirty="0">
                        <a:solidFill>
                          <a:schemeClr val="bg1">
                            <a:lumMod val="25000"/>
                          </a:schemeClr>
                        </a:solidFill>
                        <a:latin typeface="Arial" pitchFamily="34" charset="0"/>
                        <a:cs typeface="Arial" pitchFamily="34" charset="0"/>
                      </a:endParaRPr>
                    </a:p>
                  </a:txBody>
                  <a:tcPr marL="252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endParaRPr lang="ru-RU" sz="1400" b="0"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r h="720061">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11</a:t>
                      </a:r>
                    </a:p>
                  </a:txBody>
                  <a:tcPr marT="36000" marB="36000" anchor="ctr">
                    <a:lnL w="9525"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r>
                        <a:rPr lang="en-US" sz="1400" b="1" dirty="0" smtClean="0">
                          <a:solidFill>
                            <a:schemeClr val="bg1">
                              <a:lumMod val="25000"/>
                            </a:schemeClr>
                          </a:solidFill>
                          <a:latin typeface="Arial" pitchFamily="34" charset="0"/>
                          <a:cs typeface="Arial" pitchFamily="34" charset="0"/>
                        </a:rPr>
                        <a:t>Number of applications for IP work</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3</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3</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4</a:t>
                      </a: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r"/>
                      <a:endParaRPr lang="ru-RU" sz="1400" b="1" dirty="0">
                        <a:solidFill>
                          <a:schemeClr val="bg1">
                            <a:lumMod val="25000"/>
                          </a:schemeClr>
                        </a:solidFill>
                        <a:latin typeface="Arial" pitchFamily="34" charset="0"/>
                        <a:cs typeface="Arial" pitchFamily="34" charset="0"/>
                      </a:endParaRPr>
                    </a:p>
                  </a:txBody>
                  <a:tcPr marT="36000" marB="360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tx1"/>
                          </a:solidFill>
                          <a:latin typeface="Arial"/>
                        </a:defRPr>
                      </a:lvl1pPr>
                      <a:lvl2pPr marL="457200" algn="l" defTabSz="457200" rtl="0" eaLnBrk="1" latinLnBrk="0" hangingPunct="1">
                        <a:defRPr sz="1800" kern="1200">
                          <a:solidFill>
                            <a:schemeClr val="tx1"/>
                          </a:solidFill>
                          <a:latin typeface="Arial"/>
                        </a:defRPr>
                      </a:lvl2pPr>
                      <a:lvl3pPr marL="914400" algn="l" defTabSz="457200" rtl="0" eaLnBrk="1" latinLnBrk="0" hangingPunct="1">
                        <a:defRPr sz="1800" kern="1200">
                          <a:solidFill>
                            <a:schemeClr val="tx1"/>
                          </a:solidFill>
                          <a:latin typeface="Arial"/>
                        </a:defRPr>
                      </a:lvl3pPr>
                      <a:lvl4pPr marL="1371600" algn="l" defTabSz="457200" rtl="0" eaLnBrk="1" latinLnBrk="0" hangingPunct="1">
                        <a:defRPr sz="1800" kern="1200">
                          <a:solidFill>
                            <a:schemeClr val="tx1"/>
                          </a:solidFill>
                          <a:latin typeface="Arial"/>
                        </a:defRPr>
                      </a:lvl4pPr>
                      <a:lvl5pPr marL="1828800" algn="l" defTabSz="457200" rtl="0" eaLnBrk="1" latinLnBrk="0" hangingPunct="1">
                        <a:defRPr sz="1800" kern="1200">
                          <a:solidFill>
                            <a:schemeClr val="tx1"/>
                          </a:solidFill>
                          <a:latin typeface="Arial"/>
                        </a:defRPr>
                      </a:lvl5pPr>
                      <a:lvl6pPr marL="2286000" algn="l" defTabSz="457200" rtl="0" eaLnBrk="1" latinLnBrk="0" hangingPunct="1">
                        <a:defRPr sz="1800" kern="1200">
                          <a:solidFill>
                            <a:schemeClr val="tx1"/>
                          </a:solidFill>
                          <a:latin typeface="Arial"/>
                        </a:defRPr>
                      </a:lvl6pPr>
                      <a:lvl7pPr marL="2743200" algn="l" defTabSz="457200" rtl="0" eaLnBrk="1" latinLnBrk="0" hangingPunct="1">
                        <a:defRPr sz="1800" kern="1200">
                          <a:solidFill>
                            <a:schemeClr val="tx1"/>
                          </a:solidFill>
                          <a:latin typeface="Arial"/>
                        </a:defRPr>
                      </a:lvl7pPr>
                      <a:lvl8pPr marL="3200400" algn="l" defTabSz="457200" rtl="0" eaLnBrk="1" latinLnBrk="0" hangingPunct="1">
                        <a:defRPr sz="1800" kern="1200">
                          <a:solidFill>
                            <a:schemeClr val="tx1"/>
                          </a:solidFill>
                          <a:latin typeface="Arial"/>
                        </a:defRPr>
                      </a:lvl8pPr>
                      <a:lvl9pPr marL="3657600" algn="l" defTabSz="457200" rtl="0" eaLnBrk="1" latinLnBrk="0" hangingPunct="1">
                        <a:defRPr sz="1800" kern="1200">
                          <a:solidFill>
                            <a:schemeClr val="tx1"/>
                          </a:solidFill>
                          <a:latin typeface="Arial"/>
                        </a:defRPr>
                      </a:lvl9pPr>
                    </a:lstStyle>
                    <a:p>
                      <a:pPr algn="ctr"/>
                      <a:r>
                        <a:rPr lang="ru-RU" sz="1400" b="1" dirty="0" smtClean="0">
                          <a:solidFill>
                            <a:schemeClr val="bg1">
                              <a:lumMod val="25000"/>
                            </a:schemeClr>
                          </a:solidFill>
                          <a:latin typeface="Arial" pitchFamily="34" charset="0"/>
                          <a:cs typeface="Arial" pitchFamily="34" charset="0"/>
                        </a:rPr>
                        <a:t>10</a:t>
                      </a:r>
                    </a:p>
                  </a:txBody>
                  <a:tcPr marT="36000" marB="36000" anchor="ctr">
                    <a:lnL w="12700" cap="flat" cmpd="sng" algn="ctr">
                      <a:solidFill>
                        <a:schemeClr val="bg1">
                          <a:lumMod val="75000"/>
                        </a:schemeClr>
                      </a:solidFill>
                      <a:prstDash val="solid"/>
                      <a:round/>
                      <a:headEnd type="none" w="med" len="med"/>
                      <a:tailEnd type="none" w="med" len="med"/>
                    </a:lnL>
                    <a:lnR>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7" name="Picture 1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1071" y="1643668"/>
            <a:ext cx="609029"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6763" y="1643668"/>
            <a:ext cx="604308"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139" y="1643666"/>
            <a:ext cx="603522" cy="359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7177" y="1643667"/>
            <a:ext cx="59958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9661" y="1643666"/>
            <a:ext cx="617516" cy="359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Rectangle 17"/>
          <p:cNvSpPr/>
          <p:nvPr/>
        </p:nvSpPr>
        <p:spPr>
          <a:xfrm>
            <a:off x="849662" y="5373643"/>
            <a:ext cx="7725505" cy="698717"/>
          </a:xfrm>
          <a:prstGeom prst="rect">
            <a:avLst/>
          </a:prstGeom>
          <a:ln>
            <a:solidFill>
              <a:schemeClr val="bg2">
                <a:lumMod val="95000"/>
              </a:schemeClr>
            </a:solidFill>
          </a:ln>
        </p:spPr>
        <p:txBody>
          <a:bodyPr wrap="square">
            <a:spAutoFit/>
          </a:bodyPr>
          <a:lstStyle/>
          <a:p>
            <a:pPr algn="ctr">
              <a:lnSpc>
                <a:spcPct val="150000"/>
              </a:lnSpc>
              <a:defRPr/>
            </a:pPr>
            <a:r>
              <a:rPr lang="en-US" sz="1400" b="1" dirty="0">
                <a:solidFill>
                  <a:schemeClr val="bg1">
                    <a:lumMod val="25000"/>
                  </a:schemeClr>
                </a:solidFill>
                <a:latin typeface="Arial" pitchFamily="34" charset="0"/>
                <a:cs typeface="Arial" pitchFamily="34" charset="0"/>
              </a:rPr>
              <a:t>Plan for next month</a:t>
            </a:r>
            <a:r>
              <a:rPr lang="ru-RU" sz="1400" b="1" dirty="0">
                <a:solidFill>
                  <a:schemeClr val="bg1">
                    <a:lumMod val="25000"/>
                  </a:schemeClr>
                </a:solidFill>
                <a:latin typeface="Arial" pitchFamily="34" charset="0"/>
                <a:cs typeface="Arial" pitchFamily="34" charset="0"/>
              </a:rPr>
              <a:t>:</a:t>
            </a:r>
          </a:p>
          <a:p>
            <a:pPr algn="ctr">
              <a:lnSpc>
                <a:spcPct val="150000"/>
              </a:lnSpc>
              <a:defRPr/>
            </a:pPr>
            <a:r>
              <a:rPr lang="en-US" sz="1400" dirty="0">
                <a:solidFill>
                  <a:schemeClr val="bg1">
                    <a:lumMod val="25000"/>
                  </a:schemeClr>
                </a:solidFill>
                <a:latin typeface="Arial" pitchFamily="34" charset="0"/>
                <a:cs typeface="Arial" pitchFamily="34" charset="0"/>
              </a:rPr>
              <a:t> Submission of applications for IP </a:t>
            </a:r>
            <a:r>
              <a:rPr lang="ru-RU" sz="1400" dirty="0">
                <a:solidFill>
                  <a:schemeClr val="bg1">
                    <a:lumMod val="25000"/>
                  </a:schemeClr>
                </a:solidFill>
                <a:latin typeface="Arial" pitchFamily="34" charset="0"/>
                <a:cs typeface="Arial" pitchFamily="34" charset="0"/>
              </a:rPr>
              <a:t>– 8</a:t>
            </a:r>
          </a:p>
        </p:txBody>
      </p:sp>
      <p:sp>
        <p:nvSpPr>
          <p:cNvPr id="10" name="TextBox 9"/>
          <p:cNvSpPr txBox="1"/>
          <p:nvPr/>
        </p:nvSpPr>
        <p:spPr>
          <a:xfrm>
            <a:off x="4710002" y="6573306"/>
            <a:ext cx="4380063" cy="230832"/>
          </a:xfrm>
          <a:prstGeom prst="rect">
            <a:avLst/>
          </a:prstGeom>
          <a:noFill/>
        </p:spPr>
        <p:txBody>
          <a:bodyPr wrap="square" rtlCol="0">
            <a:spAutoFit/>
          </a:bodyPr>
          <a:lstStyle/>
          <a:p>
            <a:pPr algn="r"/>
            <a:r>
              <a:rPr lang="en-US" sz="900" i="1" dirty="0">
                <a:solidFill>
                  <a:schemeClr val="bg1">
                    <a:lumMod val="25000"/>
                  </a:schemeClr>
                </a:solidFill>
                <a:latin typeface="Arial" pitchFamily="34" charset="0"/>
                <a:cs typeface="Arial" pitchFamily="34" charset="0"/>
              </a:rPr>
              <a:t>* </a:t>
            </a:r>
            <a:r>
              <a:rPr lang="en-US" sz="900" i="1" dirty="0" smtClean="0">
                <a:solidFill>
                  <a:schemeClr val="bg1">
                    <a:lumMod val="25000"/>
                  </a:schemeClr>
                </a:solidFill>
                <a:latin typeface="Arial" pitchFamily="34" charset="0"/>
                <a:cs typeface="Arial" pitchFamily="34" charset="0"/>
              </a:rPr>
              <a:t>the </a:t>
            </a:r>
            <a:r>
              <a:rPr lang="en-US" sz="900" i="1" dirty="0">
                <a:solidFill>
                  <a:schemeClr val="bg1">
                    <a:lumMod val="25000"/>
                  </a:schemeClr>
                </a:solidFill>
                <a:latin typeface="Arial" pitchFamily="34" charset="0"/>
                <a:cs typeface="Arial" pitchFamily="34" charset="0"/>
              </a:rPr>
              <a:t>increase in the reporting </a:t>
            </a:r>
            <a:r>
              <a:rPr lang="en-US" sz="900" i="1" dirty="0" smtClean="0">
                <a:solidFill>
                  <a:schemeClr val="bg1">
                    <a:lumMod val="25000"/>
                  </a:schemeClr>
                </a:solidFill>
                <a:latin typeface="Arial" pitchFamily="34" charset="0"/>
                <a:cs typeface="Arial" pitchFamily="34" charset="0"/>
              </a:rPr>
              <a:t>month shown in brackets</a:t>
            </a:r>
            <a:endParaRPr lang="ru-RU" sz="900" i="1" dirty="0">
              <a:solidFill>
                <a:schemeClr val="bg1">
                  <a:lumMod val="25000"/>
                </a:schemeClr>
              </a:solidFill>
              <a:latin typeface="Arial" pitchFamily="34" charset="0"/>
              <a:cs typeface="Arial" pitchFamily="34" charset="0"/>
            </a:endParaRPr>
          </a:p>
        </p:txBody>
      </p:sp>
      <p:sp>
        <p:nvSpPr>
          <p:cNvPr id="11" name="Прямоугольник 10"/>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792054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Таблица 6"/>
          <p:cNvGraphicFramePr>
            <a:graphicFrameLocks noGrp="1"/>
          </p:cNvGraphicFramePr>
          <p:nvPr>
            <p:extLst>
              <p:ext uri="{D42A27DB-BD31-4B8C-83A1-F6EECF244321}">
                <p14:modId xmlns:p14="http://schemas.microsoft.com/office/powerpoint/2010/main" val="1092377648"/>
              </p:ext>
            </p:extLst>
          </p:nvPr>
        </p:nvGraphicFramePr>
        <p:xfrm>
          <a:off x="3578389" y="2531853"/>
          <a:ext cx="2003261" cy="1760220"/>
        </p:xfrm>
        <a:graphic>
          <a:graphicData uri="http://schemas.openxmlformats.org/drawingml/2006/table">
            <a:tbl>
              <a:tblPr bandRow="1">
                <a:tableStyleId>{68D230F3-CF80-4859-8CE7-A43EE81993B5}</a:tableStyleId>
              </a:tblPr>
              <a:tblGrid>
                <a:gridCol w="398747"/>
                <a:gridCol w="398747"/>
                <a:gridCol w="398747"/>
                <a:gridCol w="397419"/>
                <a:gridCol w="409601"/>
              </a:tblGrid>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25</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4</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11</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18</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25</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26</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5</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12</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1" kern="1200" dirty="0" smtClean="0">
                          <a:solidFill>
                            <a:schemeClr val="bg1">
                              <a:lumMod val="25000"/>
                            </a:schemeClr>
                          </a:solidFill>
                          <a:latin typeface="Arial"/>
                          <a:ea typeface="+mn-ea"/>
                          <a:cs typeface="Arial"/>
                        </a:rPr>
                        <a:t>19</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26</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27</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1" kern="1200" dirty="0" smtClean="0">
                          <a:solidFill>
                            <a:schemeClr val="bg1">
                              <a:lumMod val="25000"/>
                            </a:schemeClr>
                          </a:solidFill>
                          <a:latin typeface="Arial"/>
                          <a:ea typeface="+mn-ea"/>
                          <a:cs typeface="Arial"/>
                        </a:rPr>
                        <a:t>6</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13</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20</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27</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75000"/>
                            </a:schemeClr>
                          </a:solidFill>
                          <a:latin typeface="Arial"/>
                          <a:ea typeface="+mn-ea"/>
                          <a:cs typeface="Arial"/>
                        </a:rPr>
                        <a:t>28</a:t>
                      </a:r>
                      <a:endParaRPr lang="ru-RU" sz="1050" b="0" kern="1200" dirty="0">
                        <a:solidFill>
                          <a:schemeClr val="bg1">
                            <a:lumMod val="7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7</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14</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1" kern="1200" dirty="0" smtClean="0">
                          <a:solidFill>
                            <a:schemeClr val="bg1">
                              <a:lumMod val="25000"/>
                            </a:schemeClr>
                          </a:solidFill>
                          <a:latin typeface="Arial"/>
                          <a:ea typeface="+mn-ea"/>
                          <a:cs typeface="Arial"/>
                        </a:rPr>
                        <a:t>21</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1" kern="1200" dirty="0" smtClean="0">
                          <a:solidFill>
                            <a:schemeClr val="bg1">
                              <a:lumMod val="25000"/>
                            </a:schemeClr>
                          </a:solidFill>
                          <a:latin typeface="Arial"/>
                          <a:ea typeface="+mn-ea"/>
                          <a:cs typeface="Arial"/>
                        </a:rPr>
                        <a:t>28</a:t>
                      </a:r>
                      <a:endParaRPr lang="ru-RU" sz="1050" b="1"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1</a:t>
                      </a: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8</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15</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22</a:t>
                      </a:r>
                      <a:endParaRPr lang="ru-RU" sz="1050" b="1"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1" kern="1200" dirty="0" smtClean="0">
                          <a:solidFill>
                            <a:schemeClr val="bg1">
                              <a:lumMod val="25000"/>
                            </a:schemeClr>
                          </a:solidFill>
                          <a:latin typeface="Arial"/>
                          <a:ea typeface="+mn-ea"/>
                          <a:cs typeface="Arial"/>
                        </a:rPr>
                        <a:t>29</a:t>
                      </a:r>
                      <a:endParaRPr lang="ru-RU" sz="1050" b="1"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9</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457200" rtl="0" eaLnBrk="1" latinLnBrk="0" hangingPunct="1"/>
                      <a:r>
                        <a:rPr lang="ru-RU" sz="1050" b="0" kern="1200" dirty="0" smtClean="0">
                          <a:solidFill>
                            <a:schemeClr val="bg1">
                              <a:lumMod val="25000"/>
                            </a:schemeClr>
                          </a:solidFill>
                          <a:latin typeface="Arial"/>
                          <a:ea typeface="+mn-ea"/>
                          <a:cs typeface="Arial"/>
                        </a:rPr>
                        <a:t>16</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23</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30</a:t>
                      </a:r>
                      <a:endParaRPr lang="ru-RU" sz="1050" b="0" kern="1200" dirty="0">
                        <a:solidFill>
                          <a:schemeClr val="bg1">
                            <a:lumMod val="25000"/>
                          </a:schemeClr>
                        </a:solidFill>
                        <a:latin typeface="Arial"/>
                        <a:ea typeface="+mn-ea"/>
                        <a:cs typeface="Arial"/>
                      </a:endParaRPr>
                    </a:p>
                  </a:txBody>
                  <a:tcPr marL="84406" marR="84406" anchor="ctr"/>
                </a:tc>
              </a:tr>
              <a:tr h="19777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3</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10</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17</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24</a:t>
                      </a:r>
                      <a:endParaRPr lang="ru-RU" sz="1050" b="0" kern="1200" dirty="0">
                        <a:solidFill>
                          <a:schemeClr val="bg1">
                            <a:lumMod val="25000"/>
                          </a:schemeClr>
                        </a:solidFill>
                        <a:latin typeface="Arial"/>
                        <a:ea typeface="+mn-ea"/>
                        <a:cs typeface="Arial"/>
                      </a:endParaRPr>
                    </a:p>
                  </a:txBody>
                  <a:tcPr marL="84406" marR="84406"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r>
                        <a:rPr lang="ru-RU" sz="1050" b="0" kern="1200" dirty="0" smtClean="0">
                          <a:solidFill>
                            <a:schemeClr val="bg1">
                              <a:lumMod val="25000"/>
                            </a:schemeClr>
                          </a:solidFill>
                          <a:latin typeface="Arial"/>
                          <a:ea typeface="+mn-ea"/>
                          <a:cs typeface="Arial"/>
                        </a:rPr>
                        <a:t>31</a:t>
                      </a:r>
                      <a:endParaRPr lang="ru-RU" sz="1050" b="0" kern="1200" dirty="0">
                        <a:solidFill>
                          <a:schemeClr val="bg1">
                            <a:lumMod val="25000"/>
                          </a:schemeClr>
                        </a:solidFill>
                        <a:latin typeface="Arial"/>
                        <a:ea typeface="+mn-ea"/>
                        <a:cs typeface="Arial"/>
                      </a:endParaRPr>
                    </a:p>
                  </a:txBody>
                  <a:tcPr marL="84406" marR="84406" anchor="ctr"/>
                </a:tc>
              </a:tr>
            </a:tbl>
          </a:graphicData>
        </a:graphic>
      </p:graphicFrame>
      <p:sp>
        <p:nvSpPr>
          <p:cNvPr id="65" name="Прямоугольник 61"/>
          <p:cNvSpPr/>
          <p:nvPr/>
        </p:nvSpPr>
        <p:spPr>
          <a:xfrm>
            <a:off x="3578389" y="2220078"/>
            <a:ext cx="2026584" cy="304624"/>
          </a:xfrm>
          <a:prstGeom prst="rect">
            <a:avLst/>
          </a:prstGeom>
          <a:noFill/>
          <a:ln w="31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schemeClr val="accent6">
                    <a:lumMod val="75000"/>
                  </a:schemeClr>
                </a:solidFill>
                <a:effectLst/>
                <a:uLnTx/>
                <a:uFillTx/>
                <a:latin typeface="Arial" pitchFamily="34" charset="0"/>
                <a:cs typeface="Arial" pitchFamily="34" charset="0"/>
              </a:rPr>
              <a:t>March 2013</a:t>
            </a:r>
            <a:endParaRPr kumimoji="0" lang="ru-RU" sz="1300" b="1" i="0" u="none" strike="noStrike" kern="0" cap="none" spc="0" normalizeH="0" baseline="0" noProof="0" dirty="0">
              <a:ln>
                <a:noFill/>
              </a:ln>
              <a:solidFill>
                <a:srgbClr val="FF0000"/>
              </a:solidFill>
              <a:effectLst/>
              <a:uLnTx/>
              <a:uFillTx/>
              <a:latin typeface="Arial" pitchFamily="34" charset="0"/>
              <a:cs typeface="Arial" pitchFamily="34" charset="0"/>
            </a:endParaRPr>
          </a:p>
        </p:txBody>
      </p:sp>
      <p:sp>
        <p:nvSpPr>
          <p:cNvPr id="14" name="Прямоугольник 13"/>
          <p:cNvSpPr/>
          <p:nvPr/>
        </p:nvSpPr>
        <p:spPr>
          <a:xfrm>
            <a:off x="5839866" y="2204960"/>
            <a:ext cx="2881512" cy="1015663"/>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18.03</a:t>
            </a:r>
            <a:r>
              <a:rPr lang="ru-RU" sz="1200" dirty="0">
                <a:solidFill>
                  <a:schemeClr val="bg1">
                    <a:lumMod val="25000"/>
                  </a:schemeClr>
                </a:solidFill>
                <a:latin typeface="Arial"/>
                <a:cs typeface="Arial"/>
              </a:rPr>
              <a:t>  </a:t>
            </a:r>
            <a:endParaRPr lang="ru-RU" sz="1200" dirty="0" smtClean="0">
              <a:solidFill>
                <a:schemeClr val="bg1">
                  <a:lumMod val="25000"/>
                </a:schemeClr>
              </a:solidFill>
              <a:latin typeface="Arial"/>
              <a:cs typeface="Arial"/>
            </a:endParaRPr>
          </a:p>
          <a:p>
            <a:pPr marL="171450" indent="-171450">
              <a:buFont typeface="Arial" pitchFamily="34" charset="0"/>
              <a:buChar char="•"/>
            </a:pPr>
            <a:r>
              <a:rPr lang="en-US" sz="1200" dirty="0">
                <a:solidFill>
                  <a:schemeClr val="bg1">
                    <a:lumMod val="25000"/>
                  </a:schemeClr>
                </a:solidFill>
                <a:latin typeface="Arial"/>
                <a:cs typeface="Arial"/>
              </a:rPr>
              <a:t>A representative delegation of </a:t>
            </a:r>
            <a:r>
              <a:rPr lang="en-US" sz="1200" dirty="0" smtClean="0">
                <a:solidFill>
                  <a:schemeClr val="bg1">
                    <a:lumMod val="25000"/>
                  </a:schemeClr>
                </a:solidFill>
                <a:latin typeface="Arial"/>
                <a:cs typeface="Arial"/>
              </a:rPr>
              <a:t>Chinese </a:t>
            </a:r>
            <a:r>
              <a:rPr lang="en-US" sz="1200" dirty="0">
                <a:solidFill>
                  <a:schemeClr val="bg1">
                    <a:lumMod val="25000"/>
                  </a:schemeClr>
                </a:solidFill>
                <a:latin typeface="Arial"/>
                <a:cs typeface="Arial"/>
              </a:rPr>
              <a:t>Z-Park </a:t>
            </a:r>
            <a:r>
              <a:rPr lang="en-US" sz="1200" dirty="0" err="1" smtClean="0">
                <a:solidFill>
                  <a:schemeClr val="bg1">
                    <a:lumMod val="25000"/>
                  </a:schemeClr>
                </a:solidFill>
                <a:latin typeface="Arial"/>
                <a:cs typeface="Arial"/>
              </a:rPr>
              <a:t>technopark</a:t>
            </a:r>
            <a:r>
              <a:rPr lang="en-US" sz="1200" dirty="0" smtClean="0">
                <a:solidFill>
                  <a:schemeClr val="bg1">
                    <a:lumMod val="25000"/>
                  </a:schemeClr>
                </a:solidFill>
                <a:latin typeface="Arial"/>
                <a:cs typeface="Arial"/>
              </a:rPr>
              <a:t> visited 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a:t>
            </a:r>
            <a:r>
              <a:rPr lang="en-US" sz="1200" dirty="0" err="1">
                <a:solidFill>
                  <a:schemeClr val="bg1">
                    <a:lumMod val="25000"/>
                  </a:schemeClr>
                </a:solidFill>
                <a:latin typeface="Arial"/>
                <a:cs typeface="Arial"/>
              </a:rPr>
              <a:t>t</a:t>
            </a:r>
            <a:r>
              <a:rPr lang="en-US" sz="1200" dirty="0" err="1" smtClean="0">
                <a:solidFill>
                  <a:schemeClr val="bg1">
                    <a:lumMod val="25000"/>
                  </a:schemeClr>
                </a:solidFill>
                <a:latin typeface="Arial"/>
                <a:cs typeface="Arial"/>
              </a:rPr>
              <a:t>echnopark</a:t>
            </a:r>
            <a:r>
              <a:rPr lang="en-US" sz="1200" dirty="0" smtClean="0">
                <a:solidFill>
                  <a:schemeClr val="bg1">
                    <a:lumMod val="25000"/>
                  </a:schemeClr>
                </a:solidFill>
                <a:latin typeface="Arial"/>
                <a:cs typeface="Arial"/>
              </a:rPr>
              <a:t> </a:t>
            </a:r>
            <a:r>
              <a:rPr lang="en-US" sz="1200" dirty="0">
                <a:solidFill>
                  <a:schemeClr val="bg1">
                    <a:lumMod val="25000"/>
                  </a:schemeClr>
                </a:solidFill>
                <a:latin typeface="Arial"/>
                <a:cs typeface="Arial"/>
              </a:rPr>
              <a:t>and </a:t>
            </a:r>
            <a:r>
              <a:rPr lang="en-US" sz="1200" dirty="0" smtClean="0">
                <a:solidFill>
                  <a:schemeClr val="bg1">
                    <a:lumMod val="25000"/>
                  </a:schemeClr>
                </a:solidFill>
                <a:latin typeface="Arial"/>
                <a:cs typeface="Arial"/>
              </a:rPr>
              <a:t>the Hypercube</a:t>
            </a:r>
            <a:endParaRPr lang="ru-RU" sz="1200" dirty="0">
              <a:solidFill>
                <a:schemeClr val="bg1">
                  <a:lumMod val="25000"/>
                </a:schemeClr>
              </a:solidFill>
              <a:latin typeface="Arial"/>
              <a:cs typeface="Arial"/>
            </a:endParaRPr>
          </a:p>
        </p:txBody>
      </p:sp>
      <p:sp>
        <p:nvSpPr>
          <p:cNvPr id="26" name="Title 1"/>
          <p:cNvSpPr txBox="1">
            <a:spLocks/>
          </p:cNvSpPr>
          <p:nvPr/>
        </p:nvSpPr>
        <p:spPr>
          <a:xfrm>
            <a:off x="2195927" y="405694"/>
            <a:ext cx="4913852" cy="52563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7. </a:t>
            </a:r>
            <a:r>
              <a:rPr lang="en-US" sz="2400" dirty="0" smtClean="0">
                <a:solidFill>
                  <a:schemeClr val="bg1">
                    <a:lumMod val="50000"/>
                  </a:schemeClr>
                </a:solidFill>
                <a:latin typeface="Arial" pitchFamily="34" charset="0"/>
                <a:cs typeface="Arial" pitchFamily="34" charset="0"/>
              </a:rPr>
              <a:t>Key Events at the Foundation</a:t>
            </a:r>
            <a:endParaRPr lang="en-US" sz="2400" b="1" dirty="0">
              <a:solidFill>
                <a:schemeClr val="bg1">
                  <a:lumMod val="50000"/>
                </a:schemeClr>
              </a:solidFill>
              <a:latin typeface="Arial" pitchFamily="34" charset="0"/>
              <a:cs typeface="Arial" pitchFamily="34" charset="0"/>
            </a:endParaRPr>
          </a:p>
        </p:txBody>
      </p:sp>
      <p:sp>
        <p:nvSpPr>
          <p:cNvPr id="22" name="Прямоугольник 21"/>
          <p:cNvSpPr/>
          <p:nvPr/>
        </p:nvSpPr>
        <p:spPr>
          <a:xfrm>
            <a:off x="695647" y="3356692"/>
            <a:ext cx="2620408" cy="830997"/>
          </a:xfrm>
          <a:prstGeom prst="rect">
            <a:avLst/>
          </a:prstGeom>
          <a:ln w="3175">
            <a:solidFill>
              <a:schemeClr val="accent6">
                <a:lumMod val="75000"/>
              </a:schemeClr>
            </a:solidFill>
          </a:ln>
        </p:spPr>
        <p:txBody>
          <a:bodyPr wrap="square">
            <a:spAutoFit/>
          </a:bodyPr>
          <a:lstStyle/>
          <a:p>
            <a:r>
              <a:rPr lang="ru-RU" sz="1200" b="1" dirty="0" smtClean="0">
                <a:solidFill>
                  <a:schemeClr val="bg1">
                    <a:lumMod val="25000"/>
                  </a:schemeClr>
                </a:solidFill>
                <a:latin typeface="Arial"/>
                <a:cs typeface="Arial"/>
              </a:rPr>
              <a:t>01.03 </a:t>
            </a:r>
          </a:p>
          <a:p>
            <a:pPr marL="171450" indent="-171450">
              <a:buFont typeface="Arial" pitchFamily="34" charset="0"/>
              <a:buChar char="•"/>
            </a:pPr>
            <a:r>
              <a:rPr lang="en-US" sz="1200" dirty="0">
                <a:solidFill>
                  <a:schemeClr val="bg1">
                    <a:lumMod val="25000"/>
                  </a:schemeClr>
                </a:solidFill>
                <a:latin typeface="Arial"/>
                <a:cs typeface="Arial"/>
              </a:rPr>
              <a:t>Meeting of the Scientific Advisory Board of 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Foundation</a:t>
            </a:r>
          </a:p>
        </p:txBody>
      </p:sp>
      <p:sp>
        <p:nvSpPr>
          <p:cNvPr id="23" name="Прямоугольник 22"/>
          <p:cNvSpPr/>
          <p:nvPr/>
        </p:nvSpPr>
        <p:spPr>
          <a:xfrm>
            <a:off x="3438774" y="1373963"/>
            <a:ext cx="5282604" cy="646331"/>
          </a:xfrm>
          <a:prstGeom prst="rect">
            <a:avLst/>
          </a:prstGeom>
          <a:ln w="3175">
            <a:solidFill>
              <a:schemeClr val="accent6">
                <a:lumMod val="75000"/>
              </a:schemeClr>
            </a:solidFill>
          </a:ln>
        </p:spPr>
        <p:txBody>
          <a:bodyPr wrap="square">
            <a:spAutoFit/>
          </a:bodyPr>
          <a:lstStyle/>
          <a:p>
            <a:r>
              <a:rPr lang="ru-RU" sz="1200" b="1" dirty="0" smtClean="0">
                <a:solidFill>
                  <a:schemeClr val="bg1">
                    <a:lumMod val="25000"/>
                  </a:schemeClr>
                </a:solidFill>
                <a:latin typeface="Arial"/>
                <a:cs typeface="Arial"/>
              </a:rPr>
              <a:t>06.03 </a:t>
            </a:r>
          </a:p>
          <a:p>
            <a:pPr marL="171450" indent="-171450">
              <a:buFont typeface="Arial" pitchFamily="34" charset="0"/>
              <a:buChar char="•"/>
            </a:pPr>
            <a:r>
              <a:rPr lang="en-US" sz="1200" dirty="0" smtClean="0">
                <a:solidFill>
                  <a:schemeClr val="bg1">
                    <a:lumMod val="25000"/>
                  </a:schemeClr>
                </a:solidFill>
                <a:latin typeface="Arial"/>
                <a:cs typeface="Arial"/>
              </a:rPr>
              <a:t>Meeting of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Foundation management </a:t>
            </a:r>
            <a:r>
              <a:rPr lang="en-US" sz="1200" dirty="0">
                <a:solidFill>
                  <a:schemeClr val="bg1">
                    <a:lumMod val="25000"/>
                  </a:schemeClr>
                </a:solidFill>
                <a:latin typeface="Arial"/>
                <a:cs typeface="Arial"/>
              </a:rPr>
              <a:t>with ambassadors and senior diplomats of countries accredited in the Russian Federation</a:t>
            </a:r>
            <a:endParaRPr lang="ru-RU" sz="1200" dirty="0">
              <a:solidFill>
                <a:schemeClr val="bg1">
                  <a:lumMod val="25000"/>
                </a:schemeClr>
              </a:solidFill>
              <a:latin typeface="Arial"/>
              <a:cs typeface="Arial"/>
            </a:endParaRPr>
          </a:p>
        </p:txBody>
      </p:sp>
      <p:sp>
        <p:nvSpPr>
          <p:cNvPr id="32" name="Прямоугольник 31"/>
          <p:cNvSpPr/>
          <p:nvPr/>
        </p:nvSpPr>
        <p:spPr>
          <a:xfrm>
            <a:off x="5839866" y="3172026"/>
            <a:ext cx="2881511" cy="830997"/>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12.03 </a:t>
            </a:r>
            <a:endParaRPr lang="ru-RU" sz="1200" b="1" dirty="0" smtClean="0">
              <a:solidFill>
                <a:schemeClr val="bg1">
                  <a:lumMod val="25000"/>
                </a:schemeClr>
              </a:solidFill>
              <a:latin typeface="Arial"/>
              <a:cs typeface="Arial"/>
            </a:endParaRPr>
          </a:p>
          <a:p>
            <a:pPr marL="171450" indent="-171450">
              <a:buFont typeface="Arial" pitchFamily="34" charset="0"/>
              <a:buChar char="•"/>
            </a:pPr>
            <a:r>
              <a:rPr lang="en-US" sz="1200" dirty="0" smtClean="0">
                <a:solidFill>
                  <a:schemeClr val="bg1">
                    <a:lumMod val="25000"/>
                  </a:schemeClr>
                </a:solidFill>
                <a:latin typeface="Arial"/>
                <a:cs typeface="Arial"/>
              </a:rPr>
              <a:t>The competition for concepts for innovative </a:t>
            </a:r>
            <a:r>
              <a:rPr lang="en-US" sz="1200" dirty="0">
                <a:solidFill>
                  <a:schemeClr val="bg1">
                    <a:lumMod val="25000"/>
                  </a:schemeClr>
                </a:solidFill>
                <a:latin typeface="Arial"/>
                <a:cs typeface="Arial"/>
              </a:rPr>
              <a:t>projects in the energy and oil and gas </a:t>
            </a:r>
            <a:r>
              <a:rPr lang="en-US" sz="1200" dirty="0" smtClean="0">
                <a:solidFill>
                  <a:schemeClr val="bg1">
                    <a:lumMod val="25000"/>
                  </a:schemeClr>
                </a:solidFill>
                <a:latin typeface="Arial"/>
                <a:cs typeface="Arial"/>
              </a:rPr>
              <a:t>sector started</a:t>
            </a:r>
            <a:endParaRPr lang="ru-RU" sz="1200" dirty="0">
              <a:solidFill>
                <a:schemeClr val="bg1">
                  <a:lumMod val="25000"/>
                </a:schemeClr>
              </a:solidFill>
              <a:latin typeface="Arial"/>
              <a:cs typeface="Arial"/>
            </a:endParaRPr>
          </a:p>
        </p:txBody>
      </p:sp>
      <p:cxnSp>
        <p:nvCxnSpPr>
          <p:cNvPr id="28" name="Прямая соединительная линия 27"/>
          <p:cNvCxnSpPr>
            <a:stCxn id="22" idx="3"/>
          </p:cNvCxnSpPr>
          <p:nvPr/>
        </p:nvCxnSpPr>
        <p:spPr>
          <a:xfrm flipV="1">
            <a:off x="3316055" y="3679858"/>
            <a:ext cx="356598" cy="92333"/>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4" name="Прямая соединительная линия 33"/>
          <p:cNvCxnSpPr/>
          <p:nvPr/>
        </p:nvCxnSpPr>
        <p:spPr>
          <a:xfrm flipV="1">
            <a:off x="3323337" y="3465501"/>
            <a:ext cx="1548340" cy="989858"/>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52" name="Прямая соединительная линия 51"/>
          <p:cNvCxnSpPr/>
          <p:nvPr/>
        </p:nvCxnSpPr>
        <p:spPr>
          <a:xfrm flipH="1" flipV="1">
            <a:off x="4652855" y="2917048"/>
            <a:ext cx="1187011" cy="254978"/>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25" name="Прямая соединительная линия 24"/>
          <p:cNvCxnSpPr/>
          <p:nvPr/>
        </p:nvCxnSpPr>
        <p:spPr>
          <a:xfrm>
            <a:off x="3438774" y="2020294"/>
            <a:ext cx="687552" cy="1128436"/>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35" name="Прямая соединительная линия 34"/>
          <p:cNvCxnSpPr/>
          <p:nvPr/>
        </p:nvCxnSpPr>
        <p:spPr>
          <a:xfrm flipH="1">
            <a:off x="5017674" y="2220078"/>
            <a:ext cx="822192" cy="400381"/>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42" name="Прямоугольник 41"/>
          <p:cNvSpPr/>
          <p:nvPr/>
        </p:nvSpPr>
        <p:spPr>
          <a:xfrm>
            <a:off x="702929" y="4455359"/>
            <a:ext cx="2613126" cy="1384995"/>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21.03</a:t>
            </a:r>
            <a:r>
              <a:rPr lang="ru-RU" sz="1200" dirty="0">
                <a:solidFill>
                  <a:schemeClr val="bg1">
                    <a:lumMod val="25000"/>
                  </a:schemeClr>
                </a:solidFill>
                <a:latin typeface="Arial"/>
                <a:cs typeface="Arial"/>
              </a:rPr>
              <a:t> </a:t>
            </a:r>
            <a:endParaRPr lang="ru-RU" sz="1200" dirty="0" smtClean="0">
              <a:solidFill>
                <a:schemeClr val="bg1">
                  <a:lumMod val="25000"/>
                </a:schemeClr>
              </a:solidFill>
              <a:latin typeface="Arial"/>
              <a:cs typeface="Arial"/>
            </a:endParaRPr>
          </a:p>
          <a:p>
            <a:pPr marL="171450" indent="-171450">
              <a:buFont typeface="Arial" pitchFamily="34" charset="0"/>
              <a:buChar char="•"/>
            </a:pPr>
            <a:r>
              <a:rPr lang="en-US" sz="1200" dirty="0">
                <a:solidFill>
                  <a:schemeClr val="bg1">
                    <a:lumMod val="25000"/>
                  </a:schemeClr>
                </a:solidFill>
                <a:latin typeface="Arial"/>
                <a:cs typeface="Arial"/>
              </a:rPr>
              <a:t>In </a:t>
            </a:r>
            <a:r>
              <a:rPr lang="en-US" sz="1200" dirty="0" smtClean="0">
                <a:solidFill>
                  <a:schemeClr val="bg1">
                    <a:lumMod val="25000"/>
                  </a:schemeClr>
                </a:solidFill>
                <a:latin typeface="Arial"/>
                <a:cs typeface="Arial"/>
              </a:rPr>
              <a:t>the Hypercube a round </a:t>
            </a:r>
            <a:r>
              <a:rPr lang="en-US" sz="1200" dirty="0">
                <a:solidFill>
                  <a:schemeClr val="bg1">
                    <a:lumMod val="25000"/>
                  </a:schemeClr>
                </a:solidFill>
                <a:latin typeface="Arial"/>
                <a:cs typeface="Arial"/>
              </a:rPr>
              <a:t>table </a:t>
            </a:r>
            <a:r>
              <a:rPr lang="en-US" sz="1200" dirty="0" smtClean="0">
                <a:solidFill>
                  <a:schemeClr val="bg1">
                    <a:lumMod val="25000"/>
                  </a:schemeClr>
                </a:solidFill>
                <a:latin typeface="Arial"/>
                <a:cs typeface="Arial"/>
              </a:rPr>
              <a:t>titled "Technology </a:t>
            </a:r>
            <a:r>
              <a:rPr lang="en-US" sz="1200" dirty="0">
                <a:solidFill>
                  <a:schemeClr val="bg1">
                    <a:lumMod val="25000"/>
                  </a:schemeClr>
                </a:solidFill>
                <a:latin typeface="Arial"/>
                <a:cs typeface="Arial"/>
              </a:rPr>
              <a:t>start-ups and large corporations: </a:t>
            </a:r>
            <a:r>
              <a:rPr lang="en-US" sz="1200" dirty="0" smtClean="0">
                <a:solidFill>
                  <a:schemeClr val="bg1">
                    <a:lumMod val="25000"/>
                  </a:schemeClr>
                </a:solidFill>
                <a:latin typeface="Arial"/>
                <a:cs typeface="Arial"/>
              </a:rPr>
              <a:t>practices </a:t>
            </a:r>
            <a:r>
              <a:rPr lang="en-US" sz="1200" dirty="0">
                <a:solidFill>
                  <a:schemeClr val="bg1">
                    <a:lumMod val="25000"/>
                  </a:schemeClr>
                </a:solidFill>
                <a:latin typeface="Arial"/>
                <a:cs typeface="Arial"/>
              </a:rPr>
              <a:t>of interaction </a:t>
            </a:r>
            <a:r>
              <a:rPr lang="en-US" sz="1200" dirty="0" smtClean="0">
                <a:solidFill>
                  <a:schemeClr val="bg1">
                    <a:lumMod val="25000"/>
                  </a:schemeClr>
                </a:solidFill>
                <a:latin typeface="Arial"/>
                <a:cs typeface="Arial"/>
              </a:rPr>
              <a:t>using the example </a:t>
            </a:r>
            <a:r>
              <a:rPr lang="en-US" sz="1200" dirty="0">
                <a:solidFill>
                  <a:schemeClr val="bg1">
                    <a:lumMod val="25000"/>
                  </a:schemeClr>
                </a:solidFill>
                <a:latin typeface="Arial"/>
                <a:cs typeface="Arial"/>
              </a:rPr>
              <a:t>of the </a:t>
            </a:r>
            <a:r>
              <a:rPr lang="en-US" sz="1200" dirty="0" smtClean="0">
                <a:solidFill>
                  <a:schemeClr val="bg1">
                    <a:lumMod val="25000"/>
                  </a:schemeClr>
                </a:solidFill>
                <a:latin typeface="Arial"/>
                <a:cs typeface="Arial"/>
              </a:rPr>
              <a:t>transportation sector“ was held.</a:t>
            </a:r>
            <a:endParaRPr lang="ru-RU" sz="1200" dirty="0">
              <a:solidFill>
                <a:schemeClr val="bg1">
                  <a:lumMod val="25000"/>
                </a:schemeClr>
              </a:solidFill>
              <a:latin typeface="Arial"/>
              <a:cs typeface="Arial"/>
            </a:endParaRPr>
          </a:p>
        </p:txBody>
      </p:sp>
      <p:sp>
        <p:nvSpPr>
          <p:cNvPr id="50" name="Прямоугольник 49"/>
          <p:cNvSpPr/>
          <p:nvPr/>
        </p:nvSpPr>
        <p:spPr>
          <a:xfrm>
            <a:off x="3494354" y="5011244"/>
            <a:ext cx="5227024" cy="830997"/>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22.03</a:t>
            </a:r>
            <a:r>
              <a:rPr lang="ru-RU" sz="1200" dirty="0">
                <a:solidFill>
                  <a:schemeClr val="bg1">
                    <a:lumMod val="25000"/>
                  </a:schemeClr>
                </a:solidFill>
                <a:latin typeface="Arial"/>
                <a:cs typeface="Arial"/>
              </a:rPr>
              <a:t> </a:t>
            </a:r>
            <a:endParaRPr lang="ru-RU" sz="1200" dirty="0" smtClean="0">
              <a:solidFill>
                <a:schemeClr val="bg1">
                  <a:lumMod val="25000"/>
                </a:schemeClr>
              </a:solidFill>
              <a:latin typeface="Arial"/>
              <a:cs typeface="Arial"/>
            </a:endParaRPr>
          </a:p>
          <a:p>
            <a:pPr marL="171450" indent="-171450">
              <a:buFont typeface="Arial" pitchFamily="34" charset="0"/>
              <a:buChar char="•"/>
            </a:pPr>
            <a:r>
              <a:rPr lang="en-US" sz="1200" dirty="0" smtClean="0">
                <a:solidFill>
                  <a:schemeClr val="bg1">
                    <a:lumMod val="25000"/>
                  </a:schemeClr>
                </a:solidFill>
                <a:latin typeface="Arial"/>
                <a:cs typeface="Arial"/>
              </a:rPr>
              <a:t>Foreign journalists visited 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a:t>
            </a:r>
            <a:r>
              <a:rPr lang="en-US" sz="1200" dirty="0" err="1" smtClean="0">
                <a:solidFill>
                  <a:schemeClr val="bg1">
                    <a:lumMod val="25000"/>
                  </a:schemeClr>
                </a:solidFill>
                <a:latin typeface="Arial"/>
                <a:cs typeface="Arial"/>
              </a:rPr>
              <a:t>technopark</a:t>
            </a:r>
            <a:r>
              <a:rPr lang="en-US" sz="1200" dirty="0" smtClean="0">
                <a:solidFill>
                  <a:schemeClr val="bg1">
                    <a:lumMod val="25000"/>
                  </a:schemeClr>
                </a:solidFill>
                <a:latin typeface="Arial"/>
                <a:cs typeface="Arial"/>
              </a:rPr>
              <a:t> </a:t>
            </a:r>
            <a:r>
              <a:rPr lang="en-US" sz="1200" dirty="0">
                <a:solidFill>
                  <a:schemeClr val="bg1">
                    <a:lumMod val="25000"/>
                  </a:schemeClr>
                </a:solidFill>
                <a:latin typeface="Arial"/>
                <a:cs typeface="Arial"/>
              </a:rPr>
              <a:t>and </a:t>
            </a:r>
            <a:r>
              <a:rPr lang="en-US" sz="1200" dirty="0" smtClean="0">
                <a:solidFill>
                  <a:schemeClr val="bg1">
                    <a:lumMod val="25000"/>
                  </a:schemeClr>
                </a:solidFill>
                <a:latin typeface="Arial"/>
                <a:cs typeface="Arial"/>
              </a:rPr>
              <a:t>the Hypercube</a:t>
            </a:r>
            <a:endParaRPr lang="en-US" sz="1200" dirty="0">
              <a:solidFill>
                <a:schemeClr val="bg1">
                  <a:lumMod val="25000"/>
                </a:schemeClr>
              </a:solidFill>
              <a:latin typeface="Arial"/>
              <a:cs typeface="Arial"/>
            </a:endParaRPr>
          </a:p>
          <a:p>
            <a:pPr marL="171450" indent="-171450">
              <a:buFont typeface="Arial" pitchFamily="34" charset="0"/>
              <a:buChar char="•"/>
            </a:pPr>
            <a:r>
              <a:rPr lang="en-US" sz="1200" dirty="0" smtClean="0">
                <a:solidFill>
                  <a:schemeClr val="bg1">
                    <a:lumMod val="25000"/>
                  </a:schemeClr>
                </a:solidFill>
                <a:latin typeface="Arial"/>
                <a:cs typeface="Arial"/>
              </a:rPr>
              <a:t>A </a:t>
            </a:r>
            <a:r>
              <a:rPr lang="en-US" sz="1200" dirty="0" err="1" smtClean="0">
                <a:solidFill>
                  <a:schemeClr val="bg1">
                    <a:lumMod val="25000"/>
                  </a:schemeClr>
                </a:solidFill>
                <a:latin typeface="Arial"/>
                <a:cs typeface="Arial"/>
              </a:rPr>
              <a:t>SkolTeh</a:t>
            </a:r>
            <a:r>
              <a:rPr lang="en-US" sz="1200" dirty="0" smtClean="0">
                <a:solidFill>
                  <a:schemeClr val="bg1">
                    <a:lumMod val="25000"/>
                  </a:schemeClr>
                </a:solidFill>
                <a:latin typeface="Arial"/>
                <a:cs typeface="Arial"/>
              </a:rPr>
              <a:t> </a:t>
            </a:r>
            <a:r>
              <a:rPr lang="en-US" sz="1200" dirty="0">
                <a:solidFill>
                  <a:schemeClr val="bg1">
                    <a:lumMod val="25000"/>
                  </a:schemeClr>
                </a:solidFill>
                <a:latin typeface="Arial"/>
                <a:cs typeface="Arial"/>
              </a:rPr>
              <a:t>Board of Trustees </a:t>
            </a:r>
            <a:r>
              <a:rPr lang="en-US" sz="1200" dirty="0" smtClean="0">
                <a:solidFill>
                  <a:schemeClr val="bg1">
                    <a:lumMod val="25000"/>
                  </a:schemeClr>
                </a:solidFill>
                <a:latin typeface="Arial"/>
                <a:cs typeface="Arial"/>
              </a:rPr>
              <a:t>meeting </a:t>
            </a:r>
            <a:r>
              <a:rPr lang="en-US" sz="1200" dirty="0">
                <a:solidFill>
                  <a:schemeClr val="bg1">
                    <a:lumMod val="25000"/>
                  </a:schemeClr>
                </a:solidFill>
                <a:latin typeface="Arial"/>
                <a:cs typeface="Arial"/>
              </a:rPr>
              <a:t>and </a:t>
            </a:r>
            <a:r>
              <a:rPr lang="en-US" sz="1200" dirty="0" smtClean="0">
                <a:solidFill>
                  <a:schemeClr val="bg1">
                    <a:lumMod val="25000"/>
                  </a:schemeClr>
                </a:solidFill>
                <a:latin typeface="Arial"/>
                <a:cs typeface="Arial"/>
              </a:rPr>
              <a:t>a meeting </a:t>
            </a:r>
            <a:r>
              <a:rPr lang="en-US" sz="1200" dirty="0">
                <a:solidFill>
                  <a:schemeClr val="bg1">
                    <a:lumMod val="25000"/>
                  </a:schemeClr>
                </a:solidFill>
                <a:latin typeface="Arial"/>
                <a:cs typeface="Arial"/>
              </a:rPr>
              <a:t>of the Board of 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Foundation was held in the Hypercube</a:t>
            </a:r>
            <a:endParaRPr lang="ru-RU" sz="1200" dirty="0">
              <a:solidFill>
                <a:schemeClr val="bg1">
                  <a:lumMod val="25000"/>
                </a:schemeClr>
              </a:solidFill>
              <a:latin typeface="Arial"/>
              <a:cs typeface="Arial"/>
            </a:endParaRPr>
          </a:p>
        </p:txBody>
      </p:sp>
      <p:sp>
        <p:nvSpPr>
          <p:cNvPr id="51" name="Прямоугольник 50"/>
          <p:cNvSpPr/>
          <p:nvPr/>
        </p:nvSpPr>
        <p:spPr>
          <a:xfrm>
            <a:off x="5855234" y="4292140"/>
            <a:ext cx="2852824" cy="646331"/>
          </a:xfrm>
          <a:prstGeom prst="rect">
            <a:avLst/>
          </a:prstGeom>
          <a:ln w="3175">
            <a:solidFill>
              <a:schemeClr val="accent6">
                <a:lumMod val="75000"/>
              </a:schemeClr>
            </a:solidFill>
          </a:ln>
        </p:spPr>
        <p:txBody>
          <a:bodyPr wrap="square">
            <a:spAutoFit/>
          </a:bodyPr>
          <a:lstStyle/>
          <a:p>
            <a:r>
              <a:rPr lang="ru-RU" sz="1200" b="1" dirty="0">
                <a:solidFill>
                  <a:schemeClr val="bg1">
                    <a:lumMod val="25000"/>
                  </a:schemeClr>
                </a:solidFill>
                <a:latin typeface="Arial"/>
                <a:cs typeface="Arial"/>
              </a:rPr>
              <a:t>29.03 </a:t>
            </a:r>
            <a:r>
              <a:rPr lang="en-US" sz="1200" dirty="0" smtClean="0">
                <a:solidFill>
                  <a:schemeClr val="bg1">
                    <a:lumMod val="25000"/>
                  </a:schemeClr>
                </a:solidFill>
                <a:latin typeface="Arial"/>
                <a:cs typeface="Arial"/>
              </a:rPr>
              <a:t>A</a:t>
            </a:r>
            <a:r>
              <a:rPr lang="en-US" sz="1200" b="1" dirty="0" smtClean="0">
                <a:solidFill>
                  <a:schemeClr val="bg1">
                    <a:lumMod val="25000"/>
                  </a:schemeClr>
                </a:solidFill>
                <a:latin typeface="Arial"/>
                <a:cs typeface="Arial"/>
              </a:rPr>
              <a:t> </a:t>
            </a:r>
            <a:r>
              <a:rPr lang="en-US" sz="1200" dirty="0" smtClean="0">
                <a:solidFill>
                  <a:schemeClr val="bg1">
                    <a:lumMod val="25000"/>
                  </a:schemeClr>
                </a:solidFill>
                <a:latin typeface="Arial"/>
                <a:cs typeface="Arial"/>
              </a:rPr>
              <a:t>meeting </a:t>
            </a:r>
            <a:r>
              <a:rPr lang="en-US" sz="1200" dirty="0">
                <a:solidFill>
                  <a:schemeClr val="bg1">
                    <a:lumMod val="25000"/>
                  </a:schemeClr>
                </a:solidFill>
                <a:latin typeface="Arial"/>
                <a:cs typeface="Arial"/>
              </a:rPr>
              <a:t>of the Town Planning Board of the </a:t>
            </a:r>
            <a:r>
              <a:rPr lang="en-US" sz="1200" dirty="0" err="1" smtClean="0">
                <a:solidFill>
                  <a:schemeClr val="bg1">
                    <a:lumMod val="25000"/>
                  </a:schemeClr>
                </a:solidFill>
                <a:latin typeface="Arial"/>
                <a:cs typeface="Arial"/>
              </a:rPr>
              <a:t>Skolkovo</a:t>
            </a:r>
            <a:r>
              <a:rPr lang="en-US" sz="1200" dirty="0" smtClean="0">
                <a:solidFill>
                  <a:schemeClr val="bg1">
                    <a:lumMod val="25000"/>
                  </a:schemeClr>
                </a:solidFill>
                <a:latin typeface="Arial"/>
                <a:cs typeface="Arial"/>
              </a:rPr>
              <a:t> was held in the Hypercube</a:t>
            </a:r>
            <a:endParaRPr lang="ru-RU" sz="1200" dirty="0">
              <a:latin typeface="Arial"/>
              <a:cs typeface="Arial"/>
            </a:endParaRPr>
          </a:p>
        </p:txBody>
      </p:sp>
      <p:sp>
        <p:nvSpPr>
          <p:cNvPr id="54" name="Прямоугольник 53"/>
          <p:cNvSpPr/>
          <p:nvPr/>
        </p:nvSpPr>
        <p:spPr>
          <a:xfrm>
            <a:off x="702929" y="1394403"/>
            <a:ext cx="2620408" cy="1938992"/>
          </a:xfrm>
          <a:prstGeom prst="rect">
            <a:avLst/>
          </a:prstGeom>
          <a:ln w="3175">
            <a:solidFill>
              <a:schemeClr val="accent6">
                <a:lumMod val="75000"/>
              </a:schemeClr>
            </a:solidFill>
          </a:ln>
        </p:spPr>
        <p:txBody>
          <a:bodyPr wrap="square">
            <a:spAutoFit/>
          </a:bodyPr>
          <a:lstStyle/>
          <a:p>
            <a:r>
              <a:rPr lang="pl-PL" sz="1200" b="1" dirty="0">
                <a:solidFill>
                  <a:schemeClr val="bg1">
                    <a:lumMod val="25000"/>
                  </a:schemeClr>
                </a:solidFill>
                <a:latin typeface="Arial"/>
                <a:cs typeface="Arial"/>
              </a:rPr>
              <a:t>Road Show </a:t>
            </a:r>
            <a:r>
              <a:rPr lang="en-US" sz="1200" b="1" dirty="0" smtClean="0">
                <a:solidFill>
                  <a:schemeClr val="bg1">
                    <a:lumMod val="25000"/>
                  </a:schemeClr>
                </a:solidFill>
                <a:latin typeface="Arial"/>
                <a:cs typeface="Arial"/>
              </a:rPr>
              <a:t>with development institutions on the </a:t>
            </a:r>
            <a:r>
              <a:rPr lang="pl-PL" sz="1200" b="1" dirty="0" smtClean="0">
                <a:solidFill>
                  <a:schemeClr val="bg1">
                    <a:lumMod val="25000"/>
                  </a:schemeClr>
                </a:solidFill>
                <a:latin typeface="Arial"/>
                <a:cs typeface="Arial"/>
              </a:rPr>
              <a:t>Rusian </a:t>
            </a:r>
            <a:r>
              <a:rPr lang="pl-PL" sz="1200" b="1" dirty="0">
                <a:solidFill>
                  <a:schemeClr val="bg1">
                    <a:lumMod val="25000"/>
                  </a:schemeClr>
                </a:solidFill>
                <a:latin typeface="Arial"/>
                <a:cs typeface="Arial"/>
              </a:rPr>
              <a:t>Startup </a:t>
            </a:r>
            <a:r>
              <a:rPr lang="pl-PL" sz="1200" b="1" dirty="0" smtClean="0">
                <a:solidFill>
                  <a:schemeClr val="bg1">
                    <a:lumMod val="25000"/>
                  </a:schemeClr>
                </a:solidFill>
                <a:latin typeface="Arial"/>
                <a:cs typeface="Arial"/>
              </a:rPr>
              <a:t>Tour</a:t>
            </a:r>
          </a:p>
          <a:p>
            <a:endParaRPr lang="pl-PL" sz="1200" b="1" dirty="0" smtClean="0">
              <a:solidFill>
                <a:schemeClr val="bg1">
                  <a:lumMod val="25000"/>
                </a:schemeClr>
              </a:solidFill>
              <a:latin typeface="Arial"/>
              <a:cs typeface="Arial"/>
            </a:endParaRPr>
          </a:p>
          <a:p>
            <a:r>
              <a:rPr lang="en-US" sz="1200" dirty="0">
                <a:solidFill>
                  <a:schemeClr val="bg1">
                    <a:lumMod val="25000"/>
                  </a:schemeClr>
                </a:solidFill>
                <a:latin typeface="Arial"/>
                <a:cs typeface="Arial"/>
              </a:rPr>
              <a:t>March 1 </a:t>
            </a:r>
            <a:r>
              <a:rPr lang="ru-RU" sz="1200" dirty="0">
                <a:solidFill>
                  <a:schemeClr val="bg1">
                    <a:lumMod val="25000"/>
                  </a:schemeClr>
                </a:solidFill>
                <a:latin typeface="Arial"/>
                <a:cs typeface="Arial"/>
              </a:rPr>
              <a:t>— </a:t>
            </a:r>
            <a:r>
              <a:rPr lang="en-US" sz="1200" dirty="0" err="1">
                <a:solidFill>
                  <a:schemeClr val="bg1">
                    <a:lumMod val="25000"/>
                  </a:schemeClr>
                </a:solidFill>
                <a:latin typeface="Arial"/>
                <a:cs typeface="Arial"/>
              </a:rPr>
              <a:t>Ekaterinburg</a:t>
            </a:r>
            <a:endParaRPr lang="ru-RU" sz="1200" dirty="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a:solidFill>
                  <a:schemeClr val="bg1">
                    <a:lumMod val="25000"/>
                  </a:schemeClr>
                </a:solidFill>
                <a:latin typeface="Arial"/>
                <a:cs typeface="Arial"/>
              </a:rPr>
              <a:t>18</a:t>
            </a:r>
            <a:r>
              <a:rPr lang="en-US" sz="1200" dirty="0">
                <a:solidFill>
                  <a:schemeClr val="bg1">
                    <a:lumMod val="25000"/>
                  </a:schemeClr>
                </a:solidFill>
                <a:latin typeface="Arial"/>
                <a:cs typeface="Arial"/>
              </a:rPr>
              <a:t> </a:t>
            </a:r>
            <a:r>
              <a:rPr lang="ru-RU" sz="1200" dirty="0">
                <a:solidFill>
                  <a:schemeClr val="bg1">
                    <a:lumMod val="25000"/>
                  </a:schemeClr>
                </a:solidFill>
                <a:latin typeface="Arial"/>
                <a:cs typeface="Arial"/>
              </a:rPr>
              <a:t>— </a:t>
            </a:r>
            <a:r>
              <a:rPr lang="en-US" sz="1200" dirty="0" err="1">
                <a:solidFill>
                  <a:schemeClr val="bg1">
                    <a:lumMod val="25000"/>
                  </a:schemeClr>
                </a:solidFill>
                <a:latin typeface="Arial"/>
                <a:cs typeface="Arial"/>
              </a:rPr>
              <a:t>Naberezhnye</a:t>
            </a:r>
            <a:r>
              <a:rPr lang="en-US" sz="1200" dirty="0">
                <a:solidFill>
                  <a:schemeClr val="bg1">
                    <a:lumMod val="25000"/>
                  </a:schemeClr>
                </a:solidFill>
                <a:latin typeface="Arial"/>
                <a:cs typeface="Arial"/>
              </a:rPr>
              <a:t> </a:t>
            </a:r>
            <a:r>
              <a:rPr lang="en-US" sz="1200" dirty="0" err="1">
                <a:solidFill>
                  <a:schemeClr val="bg1">
                    <a:lumMod val="25000"/>
                  </a:schemeClr>
                </a:solidFill>
                <a:latin typeface="Arial"/>
                <a:cs typeface="Arial"/>
              </a:rPr>
              <a:t>Chelny</a:t>
            </a:r>
            <a:r>
              <a:rPr lang="en-US" sz="1200" dirty="0">
                <a:solidFill>
                  <a:schemeClr val="bg1">
                    <a:lumMod val="25000"/>
                  </a:schemeClr>
                </a:solidFill>
                <a:latin typeface="Arial"/>
                <a:cs typeface="Arial"/>
              </a:rPr>
              <a:t> March </a:t>
            </a:r>
            <a:r>
              <a:rPr lang="ru-RU" sz="1200" dirty="0">
                <a:solidFill>
                  <a:schemeClr val="bg1">
                    <a:lumMod val="25000"/>
                  </a:schemeClr>
                </a:solidFill>
                <a:latin typeface="Arial"/>
                <a:cs typeface="Arial"/>
              </a:rPr>
              <a:t>19</a:t>
            </a:r>
            <a:r>
              <a:rPr lang="en-US" sz="1200" dirty="0">
                <a:solidFill>
                  <a:schemeClr val="bg1">
                    <a:lumMod val="25000"/>
                  </a:schemeClr>
                </a:solidFill>
                <a:latin typeface="Arial"/>
                <a:cs typeface="Arial"/>
              </a:rPr>
              <a:t> </a:t>
            </a:r>
            <a:r>
              <a:rPr lang="ru-RU" sz="1200" dirty="0">
                <a:solidFill>
                  <a:schemeClr val="bg1">
                    <a:lumMod val="25000"/>
                  </a:schemeClr>
                </a:solidFill>
                <a:latin typeface="Arial"/>
                <a:cs typeface="Arial"/>
              </a:rPr>
              <a:t>— </a:t>
            </a:r>
            <a:r>
              <a:rPr lang="en-US" sz="1200" dirty="0">
                <a:solidFill>
                  <a:schemeClr val="bg1">
                    <a:lumMod val="25000"/>
                  </a:schemeClr>
                </a:solidFill>
                <a:latin typeface="Arial"/>
                <a:cs typeface="Arial"/>
              </a:rPr>
              <a:t>Ufa</a:t>
            </a:r>
            <a:endParaRPr lang="ru-RU" sz="1200" dirty="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a:solidFill>
                  <a:schemeClr val="bg1">
                    <a:lumMod val="25000"/>
                  </a:schemeClr>
                </a:solidFill>
                <a:latin typeface="Arial"/>
                <a:cs typeface="Arial"/>
              </a:rPr>
              <a:t>20</a:t>
            </a:r>
            <a:r>
              <a:rPr lang="en-US" sz="1200" dirty="0">
                <a:solidFill>
                  <a:schemeClr val="bg1">
                    <a:lumMod val="25000"/>
                  </a:schemeClr>
                </a:solidFill>
                <a:latin typeface="Arial"/>
                <a:cs typeface="Arial"/>
              </a:rPr>
              <a:t> </a:t>
            </a:r>
            <a:r>
              <a:rPr lang="ru-RU" sz="1200" dirty="0">
                <a:solidFill>
                  <a:schemeClr val="bg1">
                    <a:lumMod val="25000"/>
                  </a:schemeClr>
                </a:solidFill>
                <a:latin typeface="Arial"/>
                <a:cs typeface="Arial"/>
              </a:rPr>
              <a:t>— </a:t>
            </a:r>
            <a:r>
              <a:rPr lang="en-US" sz="1200" dirty="0">
                <a:solidFill>
                  <a:schemeClr val="bg1">
                    <a:lumMod val="25000"/>
                  </a:schemeClr>
                </a:solidFill>
                <a:latin typeface="Arial"/>
                <a:cs typeface="Arial"/>
              </a:rPr>
              <a:t>Tyumen</a:t>
            </a:r>
            <a:endParaRPr lang="ru-RU" sz="1200" dirty="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a:solidFill>
                  <a:schemeClr val="bg1">
                    <a:lumMod val="25000"/>
                  </a:schemeClr>
                </a:solidFill>
                <a:latin typeface="Arial"/>
                <a:cs typeface="Arial"/>
              </a:rPr>
              <a:t>21</a:t>
            </a:r>
            <a:r>
              <a:rPr lang="en-US" sz="1200" dirty="0">
                <a:solidFill>
                  <a:schemeClr val="bg1">
                    <a:lumMod val="25000"/>
                  </a:schemeClr>
                </a:solidFill>
                <a:latin typeface="Arial"/>
                <a:cs typeface="Arial"/>
              </a:rPr>
              <a:t> </a:t>
            </a:r>
            <a:r>
              <a:rPr lang="ru-RU" sz="1200" dirty="0">
                <a:solidFill>
                  <a:schemeClr val="bg1">
                    <a:lumMod val="25000"/>
                  </a:schemeClr>
                </a:solidFill>
                <a:latin typeface="Arial"/>
                <a:cs typeface="Arial"/>
              </a:rPr>
              <a:t>— </a:t>
            </a:r>
            <a:r>
              <a:rPr lang="en-US" sz="1200" dirty="0">
                <a:solidFill>
                  <a:schemeClr val="bg1">
                    <a:lumMod val="25000"/>
                  </a:schemeClr>
                </a:solidFill>
                <a:latin typeface="Arial"/>
                <a:cs typeface="Arial"/>
              </a:rPr>
              <a:t>Omsk</a:t>
            </a:r>
            <a:endParaRPr lang="ru-RU" sz="1200" dirty="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a:solidFill>
                  <a:schemeClr val="bg1">
                    <a:lumMod val="25000"/>
                  </a:schemeClr>
                </a:solidFill>
                <a:latin typeface="Arial"/>
                <a:cs typeface="Arial"/>
              </a:rPr>
              <a:t>28</a:t>
            </a:r>
            <a:r>
              <a:rPr lang="en-US" sz="1200" dirty="0">
                <a:solidFill>
                  <a:schemeClr val="bg1">
                    <a:lumMod val="25000"/>
                  </a:schemeClr>
                </a:solidFill>
                <a:latin typeface="Arial"/>
                <a:cs typeface="Arial"/>
              </a:rPr>
              <a:t> </a:t>
            </a:r>
            <a:r>
              <a:rPr lang="ru-RU" sz="1200" dirty="0">
                <a:solidFill>
                  <a:schemeClr val="bg1">
                    <a:lumMod val="25000"/>
                  </a:schemeClr>
                </a:solidFill>
                <a:latin typeface="Arial"/>
                <a:cs typeface="Arial"/>
              </a:rPr>
              <a:t>— </a:t>
            </a:r>
            <a:r>
              <a:rPr lang="en-US" sz="1200" dirty="0">
                <a:solidFill>
                  <a:schemeClr val="bg1">
                    <a:lumMod val="25000"/>
                  </a:schemeClr>
                </a:solidFill>
                <a:latin typeface="Arial"/>
                <a:cs typeface="Arial"/>
              </a:rPr>
              <a:t>Samara</a:t>
            </a:r>
            <a:r>
              <a:rPr lang="ru-RU" sz="1200" dirty="0">
                <a:solidFill>
                  <a:schemeClr val="bg1">
                    <a:lumMod val="25000"/>
                  </a:schemeClr>
                </a:solidFill>
                <a:latin typeface="Arial"/>
                <a:cs typeface="Arial"/>
              </a:rPr>
              <a:t>, </a:t>
            </a:r>
            <a:r>
              <a:rPr lang="en-US" sz="1200" dirty="0">
                <a:solidFill>
                  <a:schemeClr val="bg1">
                    <a:lumMod val="25000"/>
                  </a:schemeClr>
                </a:solidFill>
                <a:latin typeface="Arial"/>
                <a:cs typeface="Arial"/>
              </a:rPr>
              <a:t>Tolyatti</a:t>
            </a:r>
          </a:p>
        </p:txBody>
      </p:sp>
      <p:cxnSp>
        <p:nvCxnSpPr>
          <p:cNvPr id="69" name="Прямая соединительная линия 68"/>
          <p:cNvCxnSpPr/>
          <p:nvPr/>
        </p:nvCxnSpPr>
        <p:spPr>
          <a:xfrm flipV="1">
            <a:off x="3494354" y="3726024"/>
            <a:ext cx="1377323" cy="1285221"/>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76" name="Прямая соединительная линия 75"/>
          <p:cNvCxnSpPr/>
          <p:nvPr/>
        </p:nvCxnSpPr>
        <p:spPr>
          <a:xfrm flipH="1" flipV="1">
            <a:off x="5428770" y="3726024"/>
            <a:ext cx="418781" cy="566049"/>
          </a:xfrm>
          <a:prstGeom prst="line">
            <a:avLst/>
          </a:prstGeom>
          <a:ln>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20" name="Прямоугольник 19"/>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81166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normAutofit fontScale="90000"/>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8. </a:t>
            </a:r>
            <a:r>
              <a:rPr lang="en-US" sz="2400" dirty="0">
                <a:solidFill>
                  <a:schemeClr val="bg1">
                    <a:lumMod val="50000"/>
                  </a:schemeClr>
                </a:solidFill>
                <a:latin typeface="Arial" pitchFamily="34" charset="0"/>
                <a:cs typeface="Arial" pitchFamily="34" charset="0"/>
              </a:rPr>
              <a:t>Success Stories from Project Participants </a:t>
            </a:r>
            <a:r>
              <a:rPr lang="ru-RU" sz="2400" dirty="0" smtClean="0">
                <a:solidFill>
                  <a:schemeClr val="bg1">
                    <a:lumMod val="50000"/>
                  </a:schemeClr>
                </a:solidFill>
                <a:latin typeface="Arial" pitchFamily="34" charset="0"/>
                <a:cs typeface="Arial" pitchFamily="34" charset="0"/>
              </a:rPr>
              <a:t>				</a:t>
            </a:r>
            <a:r>
              <a:rPr lang="ru-RU" sz="2000" i="1" dirty="0" smtClean="0">
                <a:solidFill>
                  <a:schemeClr val="bg1">
                    <a:lumMod val="50000"/>
                  </a:schemeClr>
                </a:solidFill>
                <a:latin typeface="Arial" pitchFamily="34" charset="0"/>
                <a:cs typeface="Arial" pitchFamily="34" charset="0"/>
              </a:rPr>
              <a:t>(1/3)</a:t>
            </a:r>
            <a:endParaRPr lang="en-US" sz="2000" i="1" dirty="0">
              <a:solidFill>
                <a:schemeClr val="bg1">
                  <a:lumMod val="50000"/>
                </a:schemeClr>
              </a:solidFill>
              <a:latin typeface="Arial" pitchFamily="34" charset="0"/>
              <a:cs typeface="Arial" pitchFamily="34" charset="0"/>
            </a:endParaRPr>
          </a:p>
        </p:txBody>
      </p:sp>
      <p:sp>
        <p:nvSpPr>
          <p:cNvPr id="12" name="Rectangle 9"/>
          <p:cNvSpPr/>
          <p:nvPr/>
        </p:nvSpPr>
        <p:spPr>
          <a:xfrm>
            <a:off x="1522745" y="1380776"/>
            <a:ext cx="4536532" cy="430887"/>
          </a:xfrm>
          <a:prstGeom prst="rect">
            <a:avLst/>
          </a:prstGeom>
        </p:spPr>
        <p:txBody>
          <a:bodyPr wrap="square">
            <a:spAutoFit/>
          </a:bodyPr>
          <a:lstStyle/>
          <a:p>
            <a:r>
              <a:rPr lang="en-US" sz="1100" b="1" i="1" dirty="0" err="1">
                <a:solidFill>
                  <a:schemeClr val="bg1">
                    <a:lumMod val="25000"/>
                  </a:schemeClr>
                </a:solidFill>
                <a:latin typeface="Arial" pitchFamily="34" charset="0"/>
                <a:cs typeface="Arial" pitchFamily="34" charset="0"/>
              </a:rPr>
              <a:t>Optogan</a:t>
            </a:r>
            <a:r>
              <a:rPr lang="en-US" sz="1100" b="1" i="1" dirty="0">
                <a:solidFill>
                  <a:schemeClr val="bg1">
                    <a:lumMod val="25000"/>
                  </a:schemeClr>
                </a:solidFill>
                <a:latin typeface="Arial" pitchFamily="34" charset="0"/>
                <a:cs typeface="Arial" pitchFamily="34" charset="0"/>
              </a:rPr>
              <a:t> X10 </a:t>
            </a:r>
            <a:r>
              <a:rPr lang="en-US" sz="1100" b="1" i="1" dirty="0" smtClean="0">
                <a:solidFill>
                  <a:schemeClr val="bg1">
                    <a:lumMod val="25000"/>
                  </a:schemeClr>
                </a:solidFill>
                <a:latin typeface="Arial" pitchFamily="34" charset="0"/>
                <a:cs typeface="Arial" pitchFamily="34" charset="0"/>
              </a:rPr>
              <a:t>– was awarded </a:t>
            </a:r>
            <a:r>
              <a:rPr lang="en-US" sz="1100" b="1" i="1" dirty="0">
                <a:solidFill>
                  <a:schemeClr val="bg1">
                    <a:lumMod val="25000"/>
                  </a:schemeClr>
                </a:solidFill>
                <a:latin typeface="Arial" pitchFamily="34" charset="0"/>
                <a:cs typeface="Arial" pitchFamily="34" charset="0"/>
              </a:rPr>
              <a:t>the title of "Product of the Year" by the German electronics </a:t>
            </a:r>
            <a:r>
              <a:rPr lang="en-US" sz="1100" b="1" i="1" dirty="0" smtClean="0">
                <a:solidFill>
                  <a:schemeClr val="bg1">
                    <a:lumMod val="25000"/>
                  </a:schemeClr>
                </a:solidFill>
                <a:latin typeface="Arial" pitchFamily="34" charset="0"/>
                <a:cs typeface="Arial" pitchFamily="34" charset="0"/>
              </a:rPr>
              <a:t>trade magazine, </a:t>
            </a:r>
            <a:r>
              <a:rPr lang="en-US" sz="1100" b="1" i="1" dirty="0" err="1" smtClean="0">
                <a:solidFill>
                  <a:schemeClr val="bg1">
                    <a:lumMod val="25000"/>
                  </a:schemeClr>
                </a:solidFill>
                <a:latin typeface="Arial" pitchFamily="34" charset="0"/>
                <a:cs typeface="Arial" pitchFamily="34" charset="0"/>
              </a:rPr>
              <a:t>Elektronik</a:t>
            </a:r>
            <a:endParaRPr lang="ru-RU" sz="1100" b="1" i="1" dirty="0">
              <a:solidFill>
                <a:schemeClr val="bg1">
                  <a:lumMod val="25000"/>
                </a:schemeClr>
              </a:solidFill>
              <a:latin typeface="Arial" pitchFamily="34" charset="0"/>
              <a:cs typeface="Arial" pitchFamily="34" charset="0"/>
            </a:endParaRPr>
          </a:p>
        </p:txBody>
      </p:sp>
      <p:pic>
        <p:nvPicPr>
          <p:cNvPr id="16" name="Picture 4"/>
          <p:cNvPicPr>
            <a:picLocks noChangeAspect="1"/>
          </p:cNvPicPr>
          <p:nvPr>
            <p:custDataLst>
              <p:tags r:id="rId1"/>
            </p:custDataLst>
          </p:nvPr>
        </p:nvPicPr>
        <p:blipFill>
          <a:blip r:embed="rId5"/>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50410" y="2199296"/>
            <a:ext cx="5960292" cy="307777"/>
          </a:xfrm>
          <a:prstGeom prst="rect">
            <a:avLst/>
          </a:prstGeom>
          <a:solidFill>
            <a:schemeClr val="bg2">
              <a:lumMod val="85000"/>
            </a:schemeClr>
          </a:solidFill>
          <a:ln>
            <a:noFill/>
          </a:ln>
        </p:spPr>
        <p:txBody>
          <a:bodyPr wrap="square" rtlCol="0">
            <a:spAutoFit/>
          </a:bodyPr>
          <a:lstStyle/>
          <a:p>
            <a:r>
              <a:rPr lang="en-US" sz="1400" dirty="0" smtClean="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sp>
        <p:nvSpPr>
          <p:cNvPr id="23" name="Rectangle 10"/>
          <p:cNvSpPr/>
          <p:nvPr/>
        </p:nvSpPr>
        <p:spPr>
          <a:xfrm>
            <a:off x="841164" y="2507073"/>
            <a:ext cx="7921880"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LED Module X10 Chip-on-board </a:t>
            </a:r>
            <a:r>
              <a:rPr lang="en-US" sz="1100" dirty="0" smtClean="0">
                <a:solidFill>
                  <a:schemeClr val="bg1">
                    <a:lumMod val="25000"/>
                  </a:schemeClr>
                </a:solidFill>
                <a:latin typeface="Arial" pitchFamily="34" charset="0"/>
                <a:cs typeface="Arial" pitchFamily="34" charset="0"/>
              </a:rPr>
              <a:t> technology, </a:t>
            </a:r>
            <a:r>
              <a:rPr lang="en-US" sz="1100" dirty="0">
                <a:solidFill>
                  <a:schemeClr val="bg1">
                    <a:lumMod val="25000"/>
                  </a:schemeClr>
                </a:solidFill>
                <a:latin typeface="Arial" pitchFamily="34" charset="0"/>
                <a:cs typeface="Arial" pitchFamily="34" charset="0"/>
              </a:rPr>
              <a:t>the size and power of which </a:t>
            </a:r>
            <a:r>
              <a:rPr lang="en-US" sz="1100" dirty="0" smtClean="0">
                <a:solidFill>
                  <a:schemeClr val="bg1">
                    <a:lumMod val="25000"/>
                  </a:schemeClr>
                </a:solidFill>
                <a:latin typeface="Arial" pitchFamily="34" charset="0"/>
                <a:cs typeface="Arial" pitchFamily="34" charset="0"/>
              </a:rPr>
              <a:t>is adapted </a:t>
            </a:r>
            <a:r>
              <a:rPr lang="en-US" sz="1100" dirty="0">
                <a:solidFill>
                  <a:schemeClr val="bg1">
                    <a:lumMod val="25000"/>
                  </a:schemeClr>
                </a:solidFill>
                <a:latin typeface="Arial" pitchFamily="34" charset="0"/>
                <a:cs typeface="Arial" pitchFamily="34" charset="0"/>
              </a:rPr>
              <a:t>to the specific requirements of the customer</a:t>
            </a: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X10 modules are produced in large blocks, which can be used as a whole or </a:t>
            </a:r>
            <a:r>
              <a:rPr lang="en-US" sz="1100" dirty="0" smtClean="0">
                <a:solidFill>
                  <a:schemeClr val="bg1">
                    <a:lumMod val="25000"/>
                  </a:schemeClr>
                </a:solidFill>
                <a:latin typeface="Arial" pitchFamily="34" charset="0"/>
                <a:cs typeface="Arial" pitchFamily="34" charset="0"/>
              </a:rPr>
              <a:t>as individual </a:t>
            </a:r>
            <a:r>
              <a:rPr lang="en-US" sz="1100" dirty="0">
                <a:solidFill>
                  <a:schemeClr val="bg1">
                    <a:lumMod val="25000"/>
                  </a:schemeClr>
                </a:solidFill>
                <a:latin typeface="Arial" pitchFamily="34" charset="0"/>
                <a:cs typeface="Arial" pitchFamily="34" charset="0"/>
              </a:rPr>
              <a:t>segments</a:t>
            </a: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Based on </a:t>
            </a:r>
            <a:r>
              <a:rPr lang="en-US" sz="1100" dirty="0" smtClean="0">
                <a:solidFill>
                  <a:schemeClr val="bg1">
                    <a:lumMod val="25000"/>
                  </a:schemeClr>
                </a:solidFill>
                <a:latin typeface="Arial" pitchFamily="34" charset="0"/>
                <a:cs typeface="Arial" pitchFamily="34" charset="0"/>
              </a:rPr>
              <a:t>technical </a:t>
            </a:r>
            <a:r>
              <a:rPr lang="en-US" sz="1100" dirty="0">
                <a:solidFill>
                  <a:schemeClr val="bg1">
                    <a:lumMod val="25000"/>
                  </a:schemeClr>
                </a:solidFill>
                <a:latin typeface="Arial" pitchFamily="34" charset="0"/>
                <a:cs typeface="Arial" pitchFamily="34" charset="0"/>
              </a:rPr>
              <a:t>requirements, the customer </a:t>
            </a:r>
            <a:r>
              <a:rPr lang="en-US" sz="1100" dirty="0" smtClean="0">
                <a:solidFill>
                  <a:schemeClr val="bg1">
                    <a:lumMod val="25000"/>
                  </a:schemeClr>
                </a:solidFill>
                <a:latin typeface="Arial" pitchFamily="34" charset="0"/>
                <a:cs typeface="Arial" pitchFamily="34" charset="0"/>
              </a:rPr>
              <a:t>can order </a:t>
            </a:r>
            <a:r>
              <a:rPr lang="en-US" sz="1100" dirty="0">
                <a:solidFill>
                  <a:schemeClr val="bg1">
                    <a:lumMod val="25000"/>
                  </a:schemeClr>
                </a:solidFill>
                <a:latin typeface="Arial" pitchFamily="34" charset="0"/>
                <a:cs typeface="Arial" pitchFamily="34" charset="0"/>
              </a:rPr>
              <a:t>a Chip-on-board </a:t>
            </a:r>
            <a:r>
              <a:rPr lang="en-US" sz="1100" dirty="0" smtClean="0">
                <a:solidFill>
                  <a:schemeClr val="bg1">
                    <a:lumMod val="25000"/>
                  </a:schemeClr>
                </a:solidFill>
                <a:latin typeface="Arial" pitchFamily="34" charset="0"/>
                <a:cs typeface="Arial" pitchFamily="34" charset="0"/>
              </a:rPr>
              <a:t>of a certain power </a:t>
            </a:r>
            <a:r>
              <a:rPr lang="en-US" sz="1100" dirty="0">
                <a:solidFill>
                  <a:schemeClr val="bg1">
                    <a:lumMod val="25000"/>
                  </a:schemeClr>
                </a:solidFill>
                <a:latin typeface="Arial" pitchFamily="34" charset="0"/>
                <a:cs typeface="Arial" pitchFamily="34" charset="0"/>
              </a:rPr>
              <a:t>and </a:t>
            </a:r>
            <a:r>
              <a:rPr lang="en-US" sz="1100" dirty="0" smtClean="0">
                <a:solidFill>
                  <a:schemeClr val="bg1">
                    <a:lumMod val="25000"/>
                  </a:schemeClr>
                </a:solidFill>
                <a:latin typeface="Arial" pitchFamily="34" charset="0"/>
                <a:cs typeface="Arial" pitchFamily="34" charset="0"/>
              </a:rPr>
              <a:t>size ,or </a:t>
            </a:r>
            <a:r>
              <a:rPr lang="en-US" sz="1100" dirty="0">
                <a:solidFill>
                  <a:schemeClr val="bg1">
                    <a:lumMod val="25000"/>
                  </a:schemeClr>
                </a:solidFill>
                <a:latin typeface="Arial" pitchFamily="34" charset="0"/>
                <a:cs typeface="Arial" pitchFamily="34" charset="0"/>
              </a:rPr>
              <a:t>divide </a:t>
            </a:r>
            <a:r>
              <a:rPr lang="en-US" sz="1100" dirty="0" smtClean="0">
                <a:solidFill>
                  <a:schemeClr val="bg1">
                    <a:lumMod val="25000"/>
                  </a:schemeClr>
                </a:solidFill>
                <a:latin typeface="Arial" pitchFamily="34" charset="0"/>
                <a:cs typeface="Arial" pitchFamily="34" charset="0"/>
              </a:rPr>
              <a:t>whole blocks independently </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There are no modules comparable to </a:t>
            </a:r>
            <a:r>
              <a:rPr lang="en-US" sz="1100" dirty="0" err="1" smtClean="0">
                <a:solidFill>
                  <a:schemeClr val="bg1">
                    <a:lumMod val="25000"/>
                  </a:schemeClr>
                </a:solidFill>
                <a:latin typeface="Arial" pitchFamily="34" charset="0"/>
                <a:cs typeface="Arial" pitchFamily="34" charset="0"/>
              </a:rPr>
              <a:t>Optogan</a:t>
            </a:r>
            <a:r>
              <a:rPr lang="en-US" sz="1100" dirty="0" smtClean="0">
                <a:solidFill>
                  <a:schemeClr val="bg1">
                    <a:lumMod val="25000"/>
                  </a:schemeClr>
                </a:solidFill>
                <a:latin typeface="Arial" pitchFamily="34" charset="0"/>
                <a:cs typeface="Arial" pitchFamily="34" charset="0"/>
              </a:rPr>
              <a:t> </a:t>
            </a:r>
            <a:r>
              <a:rPr lang="en-US" sz="1100" dirty="0">
                <a:solidFill>
                  <a:schemeClr val="bg1">
                    <a:lumMod val="25000"/>
                  </a:schemeClr>
                </a:solidFill>
                <a:latin typeface="Arial" pitchFamily="34" charset="0"/>
                <a:cs typeface="Arial" pitchFamily="34" charset="0"/>
              </a:rPr>
              <a:t>X10 </a:t>
            </a:r>
            <a:r>
              <a:rPr lang="en-US" sz="1100" dirty="0" smtClean="0">
                <a:solidFill>
                  <a:schemeClr val="bg1">
                    <a:lumMod val="25000"/>
                  </a:schemeClr>
                </a:solidFill>
                <a:latin typeface="Arial" pitchFamily="34" charset="0"/>
                <a:cs typeface="Arial" pitchFamily="34" charset="0"/>
              </a:rPr>
              <a:t>in </a:t>
            </a:r>
            <a:r>
              <a:rPr lang="en-US" sz="1100" dirty="0">
                <a:solidFill>
                  <a:schemeClr val="bg1">
                    <a:lumMod val="25000"/>
                  </a:schemeClr>
                </a:solidFill>
                <a:latin typeface="Arial" pitchFamily="34" charset="0"/>
                <a:cs typeface="Arial" pitchFamily="34" charset="0"/>
              </a:rPr>
              <a:t>the world</a:t>
            </a:r>
            <a:endParaRPr lang="ru-RU" sz="1100" dirty="0">
              <a:solidFill>
                <a:schemeClr val="bg1">
                  <a:lumMod val="25000"/>
                </a:schemeClr>
              </a:solidFill>
              <a:latin typeface="Arial" pitchFamily="34" charset="0"/>
              <a:cs typeface="Arial" pitchFamily="34" charset="0"/>
            </a:endParaRPr>
          </a:p>
        </p:txBody>
      </p:sp>
      <p:sp>
        <p:nvSpPr>
          <p:cNvPr id="25" name="Rectangle 10"/>
          <p:cNvSpPr/>
          <p:nvPr/>
        </p:nvSpPr>
        <p:spPr>
          <a:xfrm>
            <a:off x="880737" y="5458454"/>
            <a:ext cx="7818322"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DO-RA </a:t>
            </a:r>
            <a:r>
              <a:rPr lang="en-US" sz="1100" dirty="0" smtClean="0">
                <a:solidFill>
                  <a:schemeClr val="bg1">
                    <a:lumMod val="25000"/>
                  </a:schemeClr>
                </a:solidFill>
                <a:latin typeface="Arial" pitchFamily="34" charset="0"/>
                <a:cs typeface="Arial" pitchFamily="34" charset="0"/>
              </a:rPr>
              <a:t>project is a mobile </a:t>
            </a:r>
            <a:r>
              <a:rPr lang="en-US" sz="1100" dirty="0">
                <a:solidFill>
                  <a:schemeClr val="bg1">
                    <a:lumMod val="25000"/>
                  </a:schemeClr>
                </a:solidFill>
                <a:latin typeface="Arial" pitchFamily="34" charset="0"/>
                <a:cs typeface="Arial" pitchFamily="34" charset="0"/>
              </a:rPr>
              <a:t>radiometer </a:t>
            </a:r>
            <a:r>
              <a:rPr lang="en-US" sz="1100" dirty="0" smtClean="0">
                <a:solidFill>
                  <a:schemeClr val="bg1">
                    <a:lumMod val="25000"/>
                  </a:schemeClr>
                </a:solidFill>
                <a:latin typeface="Arial" pitchFamily="34" charset="0"/>
                <a:cs typeface="Arial" pitchFamily="34" charset="0"/>
              </a:rPr>
              <a:t>on a mobile </a:t>
            </a:r>
            <a:r>
              <a:rPr lang="en-US" sz="1100" dirty="0">
                <a:solidFill>
                  <a:schemeClr val="bg1">
                    <a:lumMod val="25000"/>
                  </a:schemeClr>
                </a:solidFill>
                <a:latin typeface="Arial" pitchFamily="34" charset="0"/>
                <a:cs typeface="Arial" pitchFamily="34" charset="0"/>
              </a:rPr>
              <a:t>phone (smartphone) </a:t>
            </a:r>
            <a:r>
              <a:rPr lang="en-US" sz="1100" dirty="0" smtClean="0">
                <a:solidFill>
                  <a:schemeClr val="bg1">
                    <a:lumMod val="25000"/>
                  </a:schemeClr>
                </a:solidFill>
                <a:latin typeface="Arial" pitchFamily="34" charset="0"/>
                <a:cs typeface="Arial" pitchFamily="34" charset="0"/>
              </a:rPr>
              <a:t>using a </a:t>
            </a:r>
            <a:r>
              <a:rPr lang="en-US" sz="1100" dirty="0">
                <a:solidFill>
                  <a:schemeClr val="bg1">
                    <a:lumMod val="25000"/>
                  </a:schemeClr>
                </a:solidFill>
                <a:latin typeface="Arial" pitchFamily="34" charset="0"/>
                <a:cs typeface="Arial" pitchFamily="34" charset="0"/>
              </a:rPr>
              <a:t>unique </a:t>
            </a:r>
            <a:r>
              <a:rPr lang="en-US" sz="1100" dirty="0" smtClean="0">
                <a:solidFill>
                  <a:schemeClr val="bg1">
                    <a:lumMod val="25000"/>
                  </a:schemeClr>
                </a:solidFill>
                <a:latin typeface="Arial" pitchFamily="34" charset="0"/>
                <a:cs typeface="Arial" pitchFamily="34" charset="0"/>
              </a:rPr>
              <a:t>detector of hard </a:t>
            </a:r>
            <a:r>
              <a:rPr lang="en-US" sz="1100" dirty="0">
                <a:solidFill>
                  <a:schemeClr val="bg1">
                    <a:lumMod val="25000"/>
                  </a:schemeClr>
                </a:solidFill>
                <a:latin typeface="Arial" pitchFamily="34" charset="0"/>
                <a:cs typeface="Arial" pitchFamily="34" charset="0"/>
              </a:rPr>
              <a:t>alpha-, beta-and </a:t>
            </a:r>
            <a:r>
              <a:rPr lang="en-US" sz="1100" dirty="0" smtClean="0">
                <a:solidFill>
                  <a:schemeClr val="bg1">
                    <a:lumMod val="25000"/>
                  </a:schemeClr>
                </a:solidFill>
                <a:latin typeface="Arial" pitchFamily="34" charset="0"/>
                <a:cs typeface="Arial" pitchFamily="34" charset="0"/>
              </a:rPr>
              <a:t>gamma-rays</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DO-RA </a:t>
            </a:r>
            <a:r>
              <a:rPr lang="en-US" sz="1100" dirty="0" smtClean="0">
                <a:solidFill>
                  <a:schemeClr val="bg1">
                    <a:lumMod val="25000"/>
                  </a:schemeClr>
                </a:solidFill>
                <a:latin typeface="Arial" pitchFamily="34" charset="0"/>
                <a:cs typeface="Arial" pitchFamily="34" charset="0"/>
              </a:rPr>
              <a:t>control </a:t>
            </a:r>
            <a:r>
              <a:rPr lang="en-US" sz="1100" dirty="0">
                <a:solidFill>
                  <a:schemeClr val="bg1">
                    <a:lumMod val="25000"/>
                  </a:schemeClr>
                </a:solidFill>
                <a:latin typeface="Arial" pitchFamily="34" charset="0"/>
                <a:cs typeface="Arial" pitchFamily="34" charset="0"/>
              </a:rPr>
              <a:t>system </a:t>
            </a:r>
            <a:r>
              <a:rPr lang="en-US" sz="1100" dirty="0" smtClean="0">
                <a:solidFill>
                  <a:schemeClr val="bg1">
                    <a:lumMod val="25000"/>
                  </a:schemeClr>
                </a:solidFill>
                <a:latin typeface="Arial" pitchFamily="34" charset="0"/>
                <a:cs typeface="Arial" pitchFamily="34" charset="0"/>
              </a:rPr>
              <a:t> works with specially </a:t>
            </a:r>
            <a:r>
              <a:rPr lang="en-US" sz="1100" dirty="0">
                <a:solidFill>
                  <a:schemeClr val="bg1">
                    <a:lumMod val="25000"/>
                  </a:schemeClr>
                </a:solidFill>
                <a:latin typeface="Arial" pitchFamily="34" charset="0"/>
                <a:cs typeface="Arial" pitchFamily="34" charset="0"/>
              </a:rPr>
              <a:t>designed software packages and through </a:t>
            </a:r>
            <a:r>
              <a:rPr lang="en-US" sz="1100" dirty="0" smtClean="0">
                <a:solidFill>
                  <a:schemeClr val="bg1">
                    <a:lumMod val="25000"/>
                  </a:schemeClr>
                </a:solidFill>
                <a:latin typeface="Arial" pitchFamily="34" charset="0"/>
                <a:cs typeface="Arial" pitchFamily="34" charset="0"/>
              </a:rPr>
              <a:t>a licensed </a:t>
            </a:r>
            <a:r>
              <a:rPr lang="en-US" sz="1100" dirty="0">
                <a:solidFill>
                  <a:schemeClr val="bg1">
                    <a:lumMod val="25000"/>
                  </a:schemeClr>
                </a:solidFill>
                <a:latin typeface="Arial" pitchFamily="34" charset="0"/>
                <a:cs typeface="Arial" pitchFamily="34" charset="0"/>
              </a:rPr>
              <a:t>operating system used by </a:t>
            </a:r>
            <a:r>
              <a:rPr lang="en-US" sz="1100" dirty="0" smtClean="0">
                <a:solidFill>
                  <a:schemeClr val="bg1">
                    <a:lumMod val="25000"/>
                  </a:schemeClr>
                </a:solidFill>
                <a:latin typeface="Arial" pitchFamily="34" charset="0"/>
                <a:cs typeface="Arial" pitchFamily="34" charset="0"/>
              </a:rPr>
              <a:t>mobile devices</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sensor is based on semiconductor </a:t>
            </a:r>
            <a:r>
              <a:rPr lang="en-US" sz="1100" dirty="0" smtClean="0">
                <a:solidFill>
                  <a:schemeClr val="bg1">
                    <a:lumMod val="25000"/>
                  </a:schemeClr>
                </a:solidFill>
                <a:latin typeface="Arial" pitchFamily="34" charset="0"/>
                <a:cs typeface="Arial" pitchFamily="34" charset="0"/>
              </a:rPr>
              <a:t>detectors </a:t>
            </a:r>
            <a:r>
              <a:rPr lang="en-US" sz="1100" dirty="0">
                <a:solidFill>
                  <a:schemeClr val="bg1">
                    <a:lumMod val="25000"/>
                  </a:schemeClr>
                </a:solidFill>
                <a:latin typeface="Arial" pitchFamily="34" charset="0"/>
                <a:cs typeface="Arial" pitchFamily="34" charset="0"/>
              </a:rPr>
              <a:t>and may be </a:t>
            </a:r>
            <a:r>
              <a:rPr lang="en-US" sz="1100" dirty="0" smtClean="0">
                <a:solidFill>
                  <a:schemeClr val="bg1">
                    <a:lumMod val="25000"/>
                  </a:schemeClr>
                </a:solidFill>
                <a:latin typeface="Arial" pitchFamily="34" charset="0"/>
                <a:cs typeface="Arial" pitchFamily="34" charset="0"/>
              </a:rPr>
              <a:t>built </a:t>
            </a:r>
            <a:r>
              <a:rPr lang="en-US" sz="1100" dirty="0">
                <a:solidFill>
                  <a:schemeClr val="bg1">
                    <a:lumMod val="25000"/>
                  </a:schemeClr>
                </a:solidFill>
                <a:latin typeface="Arial" pitchFamily="34" charset="0"/>
                <a:cs typeface="Arial" pitchFamily="34" charset="0"/>
              </a:rPr>
              <a:t>into the telephone </a:t>
            </a:r>
            <a:r>
              <a:rPr lang="en-US" sz="1100" dirty="0" smtClean="0">
                <a:solidFill>
                  <a:schemeClr val="bg1">
                    <a:lumMod val="25000"/>
                  </a:schemeClr>
                </a:solidFill>
                <a:latin typeface="Arial" pitchFamily="34" charset="0"/>
                <a:cs typeface="Arial" pitchFamily="34" charset="0"/>
              </a:rPr>
              <a:t>circuit </a:t>
            </a:r>
            <a:r>
              <a:rPr lang="en-US" sz="1100" dirty="0">
                <a:solidFill>
                  <a:schemeClr val="bg1">
                    <a:lumMod val="25000"/>
                  </a:schemeClr>
                </a:solidFill>
                <a:latin typeface="Arial" pitchFamily="34" charset="0"/>
                <a:cs typeface="Arial" pitchFamily="34" charset="0"/>
              </a:rPr>
              <a:t>or used as an additional device</a:t>
            </a:r>
            <a:endParaRPr lang="ru-RU" sz="1100" dirty="0">
              <a:solidFill>
                <a:schemeClr val="bg1">
                  <a:lumMod val="25000"/>
                </a:schemeClr>
              </a:solidFill>
              <a:latin typeface="Arial" pitchFamily="34" charset="0"/>
              <a:cs typeface="Arial" pitchFamily="34" charset="0"/>
            </a:endParaRPr>
          </a:p>
        </p:txBody>
      </p:sp>
      <p:pic>
        <p:nvPicPr>
          <p:cNvPr id="26" name="Picture 5"/>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bwMode="auto">
          <a:xfrm>
            <a:off x="844925" y="4028927"/>
            <a:ext cx="595928" cy="432048"/>
          </a:xfrm>
          <a:prstGeom prst="rect">
            <a:avLst/>
          </a:prstGeom>
          <a:noFill/>
          <a:ln w="9525">
            <a:noFill/>
            <a:miter lim="800000"/>
            <a:headEnd/>
            <a:tailEnd/>
          </a:ln>
        </p:spPr>
      </p:pic>
      <p:sp>
        <p:nvSpPr>
          <p:cNvPr id="28" name="Rectangle 9"/>
          <p:cNvSpPr/>
          <p:nvPr/>
        </p:nvSpPr>
        <p:spPr>
          <a:xfrm>
            <a:off x="1522744" y="4028927"/>
            <a:ext cx="5203877" cy="938719"/>
          </a:xfrm>
          <a:prstGeom prst="rect">
            <a:avLst/>
          </a:prstGeom>
        </p:spPr>
        <p:txBody>
          <a:bodyPr wrap="square">
            <a:spAutoFit/>
          </a:bodyPr>
          <a:lstStyle/>
          <a:p>
            <a:r>
              <a:rPr lang="en-US" sz="1100" b="1" i="1" dirty="0">
                <a:solidFill>
                  <a:schemeClr val="bg1">
                    <a:lumMod val="25000"/>
                  </a:schemeClr>
                </a:solidFill>
                <a:latin typeface="Arial" pitchFamily="34" charset="0"/>
                <a:cs typeface="Arial" pitchFamily="34" charset="0"/>
              </a:rPr>
              <a:t>"</a:t>
            </a:r>
            <a:r>
              <a:rPr lang="en-US" sz="1100" b="1" i="1" dirty="0" err="1">
                <a:solidFill>
                  <a:schemeClr val="bg1">
                    <a:lumMod val="25000"/>
                  </a:schemeClr>
                </a:solidFill>
                <a:latin typeface="Arial" pitchFamily="34" charset="0"/>
                <a:cs typeface="Arial" pitchFamily="34" charset="0"/>
              </a:rPr>
              <a:t>Intersoft</a:t>
            </a:r>
            <a:r>
              <a:rPr lang="en-US" sz="1100" b="1" i="1" dirty="0">
                <a:solidFill>
                  <a:schemeClr val="bg1">
                    <a:lumMod val="25000"/>
                  </a:schemeClr>
                </a:solidFill>
                <a:latin typeface="Arial" pitchFamily="34" charset="0"/>
                <a:cs typeface="Arial" pitchFamily="34" charset="0"/>
              </a:rPr>
              <a:t> Eurasia" (the operator of the </a:t>
            </a:r>
            <a:r>
              <a:rPr lang="en-US" sz="1100" b="1" i="1" dirty="0" smtClean="0">
                <a:solidFill>
                  <a:schemeClr val="bg1">
                    <a:lumMod val="25000"/>
                  </a:schemeClr>
                </a:solidFill>
                <a:latin typeface="Arial" pitchFamily="34" charset="0"/>
                <a:cs typeface="Arial" pitchFamily="34" charset="0"/>
              </a:rPr>
              <a:t>DO-RA project ), Japanese</a:t>
            </a:r>
            <a:endParaRPr lang="en-US" sz="1100" b="1" i="1" dirty="0">
              <a:solidFill>
                <a:schemeClr val="bg1">
                  <a:lumMod val="25000"/>
                </a:schemeClr>
              </a:solidFill>
              <a:latin typeface="Arial" pitchFamily="34" charset="0"/>
              <a:cs typeface="Arial" pitchFamily="34" charset="0"/>
            </a:endParaRPr>
          </a:p>
          <a:p>
            <a:r>
              <a:rPr lang="en-US" sz="1100" b="1" i="1" dirty="0">
                <a:solidFill>
                  <a:schemeClr val="bg1">
                    <a:lumMod val="25000"/>
                  </a:schemeClr>
                </a:solidFill>
                <a:latin typeface="Arial" pitchFamily="34" charset="0"/>
                <a:cs typeface="Arial" pitchFamily="34" charset="0"/>
              </a:rPr>
              <a:t>Company Honda Electronics and </a:t>
            </a:r>
            <a:r>
              <a:rPr lang="en-US" sz="1100" b="1" i="1" dirty="0" err="1">
                <a:solidFill>
                  <a:schemeClr val="bg1">
                    <a:lumMod val="25000"/>
                  </a:schemeClr>
                </a:solidFill>
                <a:latin typeface="Arial" pitchFamily="34" charset="0"/>
                <a:cs typeface="Arial" pitchFamily="34" charset="0"/>
              </a:rPr>
              <a:t>Nisso</a:t>
            </a:r>
            <a:r>
              <a:rPr lang="en-US" sz="1100" b="1" i="1" dirty="0">
                <a:solidFill>
                  <a:schemeClr val="bg1">
                    <a:lumMod val="25000"/>
                  </a:schemeClr>
                </a:solidFill>
                <a:latin typeface="Arial" pitchFamily="34" charset="0"/>
                <a:cs typeface="Arial" pitchFamily="34" charset="0"/>
              </a:rPr>
              <a:t> </a:t>
            </a:r>
            <a:r>
              <a:rPr lang="en-US" sz="1100" b="1" i="1" dirty="0" err="1">
                <a:solidFill>
                  <a:schemeClr val="bg1">
                    <a:lumMod val="25000"/>
                  </a:schemeClr>
                </a:solidFill>
                <a:latin typeface="Arial" pitchFamily="34" charset="0"/>
                <a:cs typeface="Arial" pitchFamily="34" charset="0"/>
              </a:rPr>
              <a:t>Boeki</a:t>
            </a:r>
            <a:r>
              <a:rPr lang="en-US" sz="1100" b="1" i="1" dirty="0">
                <a:solidFill>
                  <a:schemeClr val="bg1">
                    <a:lumMod val="25000"/>
                  </a:schemeClr>
                </a:solidFill>
                <a:latin typeface="Arial" pitchFamily="34" charset="0"/>
                <a:cs typeface="Arial" pitchFamily="34" charset="0"/>
              </a:rPr>
              <a:t> signed a Memorandum of Understanding and joint organization of production and sales </a:t>
            </a:r>
            <a:r>
              <a:rPr lang="en-US" sz="1100" b="1" i="1" dirty="0" smtClean="0">
                <a:solidFill>
                  <a:schemeClr val="bg1">
                    <a:lumMod val="25000"/>
                  </a:schemeClr>
                </a:solidFill>
                <a:latin typeface="Arial" pitchFamily="34" charset="0"/>
                <a:cs typeface="Arial" pitchFamily="34" charset="0"/>
              </a:rPr>
              <a:t>of indicators </a:t>
            </a:r>
            <a:r>
              <a:rPr lang="en-US" sz="1100" b="1" i="1" dirty="0">
                <a:solidFill>
                  <a:schemeClr val="bg1">
                    <a:lumMod val="25000"/>
                  </a:schemeClr>
                </a:solidFill>
                <a:latin typeface="Arial" pitchFamily="34" charset="0"/>
                <a:cs typeface="Arial" pitchFamily="34" charset="0"/>
              </a:rPr>
              <a:t>of ionizing radiation with </a:t>
            </a:r>
            <a:r>
              <a:rPr lang="en-US" sz="1100" b="1" i="1" dirty="0" smtClean="0">
                <a:solidFill>
                  <a:schemeClr val="bg1">
                    <a:lumMod val="25000"/>
                  </a:schemeClr>
                </a:solidFill>
                <a:latin typeface="Arial" pitchFamily="34" charset="0"/>
                <a:cs typeface="Arial" pitchFamily="34" charset="0"/>
              </a:rPr>
              <a:t>dosimeter-radiometer DO-RA functions for </a:t>
            </a:r>
            <a:r>
              <a:rPr lang="en-US" sz="1100" b="1" i="1" dirty="0">
                <a:solidFill>
                  <a:schemeClr val="bg1">
                    <a:lumMod val="25000"/>
                  </a:schemeClr>
                </a:solidFill>
                <a:latin typeface="Arial" pitchFamily="34" charset="0"/>
                <a:cs typeface="Arial" pitchFamily="34" charset="0"/>
              </a:rPr>
              <a:t>smartphones and tablet computers in Japan and other global markets</a:t>
            </a:r>
            <a:endParaRPr lang="ru-RU" sz="1100" b="1" i="1" dirty="0">
              <a:solidFill>
                <a:schemeClr val="bg1">
                  <a:lumMod val="25000"/>
                </a:schemeClr>
              </a:solidFill>
              <a:latin typeface="Arial" pitchFamily="34" charset="0"/>
              <a:cs typeface="Arial" pitchFamily="34" charset="0"/>
            </a:endParaRPr>
          </a:p>
        </p:txBody>
      </p:sp>
      <p:sp>
        <p:nvSpPr>
          <p:cNvPr id="29" name="TextBox 28"/>
          <p:cNvSpPr txBox="1"/>
          <p:nvPr/>
        </p:nvSpPr>
        <p:spPr>
          <a:xfrm>
            <a:off x="880737" y="5155870"/>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pic>
        <p:nvPicPr>
          <p:cNvPr id="18" name="Picture 3"/>
          <p:cNvPicPr>
            <a:picLocks noChangeAspect="1"/>
          </p:cNvPicPr>
          <p:nvPr>
            <p:custDataLst>
              <p:tags r:id="rId3"/>
            </p:custDataLst>
          </p:nvPr>
        </p:nvPicPr>
        <p:blipFill>
          <a:blip r:embed="rId7"/>
          <a:srcRect/>
          <a:stretch>
            <a:fillRect/>
          </a:stretch>
        </p:blipFill>
        <p:spPr bwMode="auto">
          <a:xfrm>
            <a:off x="861001" y="1380776"/>
            <a:ext cx="624334" cy="432048"/>
          </a:xfrm>
          <a:prstGeom prst="rect">
            <a:avLst/>
          </a:prstGeom>
          <a:noFill/>
          <a:ln w="9525">
            <a:noFill/>
            <a:miter lim="800000"/>
            <a:headEnd/>
            <a:tailEnd/>
          </a:ln>
        </p:spPr>
      </p:pic>
      <p:pic>
        <p:nvPicPr>
          <p:cNvPr id="15"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235547" y="1380776"/>
            <a:ext cx="2527497" cy="708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10702" y="4078142"/>
            <a:ext cx="1952342" cy="7656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9" name="Прямоугольник 18"/>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3972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normAutofit fontScale="90000"/>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8. </a:t>
            </a:r>
            <a:r>
              <a:rPr lang="en-US" sz="2400" dirty="0">
                <a:solidFill>
                  <a:schemeClr val="bg1">
                    <a:lumMod val="50000"/>
                  </a:schemeClr>
                </a:solidFill>
                <a:latin typeface="Arial" pitchFamily="34" charset="0"/>
                <a:cs typeface="Arial" pitchFamily="34" charset="0"/>
              </a:rPr>
              <a:t>Success Stories from Project Participants </a:t>
            </a:r>
            <a:r>
              <a:rPr lang="ru-RU" sz="2400" dirty="0" smtClean="0">
                <a:solidFill>
                  <a:schemeClr val="bg1">
                    <a:lumMod val="50000"/>
                  </a:schemeClr>
                </a:solidFill>
                <a:latin typeface="Arial" pitchFamily="34" charset="0"/>
                <a:cs typeface="Arial" pitchFamily="34" charset="0"/>
              </a:rPr>
              <a:t>				</a:t>
            </a:r>
            <a:r>
              <a:rPr lang="ru-RU" sz="2000" i="1" dirty="0" smtClean="0">
                <a:solidFill>
                  <a:schemeClr val="bg1">
                    <a:lumMod val="50000"/>
                  </a:schemeClr>
                </a:solidFill>
                <a:latin typeface="Arial" pitchFamily="34" charset="0"/>
                <a:cs typeface="Arial" pitchFamily="34" charset="0"/>
              </a:rPr>
              <a:t>(2/3)</a:t>
            </a:r>
            <a:endParaRPr lang="en-US" sz="2000" i="1" dirty="0">
              <a:solidFill>
                <a:schemeClr val="bg1">
                  <a:lumMod val="50000"/>
                </a:schemeClr>
              </a:solidFill>
              <a:latin typeface="Arial" pitchFamily="34" charset="0"/>
              <a:cs typeface="Arial" pitchFamily="34" charset="0"/>
            </a:endParaRPr>
          </a:p>
        </p:txBody>
      </p:sp>
      <p:sp>
        <p:nvSpPr>
          <p:cNvPr id="12" name="Rectangle 9"/>
          <p:cNvSpPr/>
          <p:nvPr/>
        </p:nvSpPr>
        <p:spPr>
          <a:xfrm>
            <a:off x="1522744" y="1380776"/>
            <a:ext cx="5469957" cy="600164"/>
          </a:xfrm>
          <a:prstGeom prst="rect">
            <a:avLst/>
          </a:prstGeom>
        </p:spPr>
        <p:txBody>
          <a:bodyPr wrap="square">
            <a:spAutoFit/>
          </a:bodyPr>
          <a:lstStyle/>
          <a:p>
            <a:r>
              <a:rPr lang="en-US" sz="1100" b="1" i="1" dirty="0" smtClean="0">
                <a:solidFill>
                  <a:schemeClr val="bg1">
                    <a:lumMod val="25000"/>
                  </a:schemeClr>
                </a:solidFill>
                <a:latin typeface="Arial" pitchFamily="34" charset="0"/>
                <a:cs typeface="Arial" pitchFamily="34" charset="0"/>
              </a:rPr>
              <a:t>The RAMS Medical </a:t>
            </a:r>
            <a:r>
              <a:rPr lang="en-US" sz="1100" b="1" i="1" dirty="0">
                <a:solidFill>
                  <a:schemeClr val="bg1">
                    <a:lumMod val="25000"/>
                  </a:schemeClr>
                </a:solidFill>
                <a:latin typeface="Arial" pitchFamily="34" charset="0"/>
                <a:cs typeface="Arial" pitchFamily="34" charset="0"/>
              </a:rPr>
              <a:t>Genetics Research </a:t>
            </a:r>
            <a:r>
              <a:rPr lang="en-US" sz="1100" b="1" i="1" dirty="0" smtClean="0">
                <a:solidFill>
                  <a:schemeClr val="bg1">
                    <a:lumMod val="25000"/>
                  </a:schemeClr>
                </a:solidFill>
                <a:latin typeface="Arial" pitchFamily="34" charset="0"/>
                <a:cs typeface="Arial" pitchFamily="34" charset="0"/>
              </a:rPr>
              <a:t>Center and </a:t>
            </a:r>
            <a:r>
              <a:rPr lang="en-US" sz="1100" b="1" i="1" dirty="0">
                <a:solidFill>
                  <a:schemeClr val="bg1">
                    <a:lumMod val="25000"/>
                  </a:schemeClr>
                </a:solidFill>
                <a:latin typeface="Arial" pitchFamily="34" charset="0"/>
                <a:cs typeface="Arial" pitchFamily="34" charset="0"/>
              </a:rPr>
              <a:t>Sequoia genetics signed an agreement on scientific and technical cooperation in order to implement the </a:t>
            </a:r>
            <a:r>
              <a:rPr lang="en-US" sz="1100" b="1" i="1" dirty="0" smtClean="0">
                <a:solidFill>
                  <a:schemeClr val="bg1">
                    <a:lumMod val="25000"/>
                  </a:schemeClr>
                </a:solidFill>
                <a:latin typeface="Arial" pitchFamily="34" charset="0"/>
                <a:cs typeface="Arial" pitchFamily="34" charset="0"/>
              </a:rPr>
              <a:t>Neonatal </a:t>
            </a:r>
            <a:r>
              <a:rPr lang="en-US" sz="1100" b="1" i="1" dirty="0">
                <a:solidFill>
                  <a:schemeClr val="bg1">
                    <a:lumMod val="25000"/>
                  </a:schemeClr>
                </a:solidFill>
                <a:latin typeface="Arial" pitchFamily="34" charset="0"/>
                <a:cs typeface="Arial" pitchFamily="34" charset="0"/>
              </a:rPr>
              <a:t>NGS-gene </a:t>
            </a:r>
            <a:r>
              <a:rPr lang="en-US" sz="1100" b="1" i="1" dirty="0" smtClean="0">
                <a:solidFill>
                  <a:schemeClr val="bg1">
                    <a:lumMod val="25000"/>
                  </a:schemeClr>
                </a:solidFill>
                <a:latin typeface="Arial" pitchFamily="34" charset="0"/>
                <a:cs typeface="Arial" pitchFamily="34" charset="0"/>
              </a:rPr>
              <a:t>diagnostics</a:t>
            </a:r>
            <a:r>
              <a:rPr lang="en-US" sz="1100" b="1" i="1" dirty="0">
                <a:solidFill>
                  <a:schemeClr val="bg1">
                    <a:lumMod val="25000"/>
                  </a:schemeClr>
                </a:solidFill>
                <a:latin typeface="Arial" pitchFamily="34" charset="0"/>
                <a:cs typeface="Arial" pitchFamily="34" charset="0"/>
              </a:rPr>
              <a:t> project</a:t>
            </a:r>
            <a:r>
              <a:rPr lang="en-US" sz="1100" b="1" i="1" dirty="0" smtClean="0">
                <a:solidFill>
                  <a:schemeClr val="bg1">
                    <a:lumMod val="25000"/>
                  </a:schemeClr>
                </a:solidFill>
                <a:latin typeface="Arial" pitchFamily="34" charset="0"/>
                <a:cs typeface="Arial" pitchFamily="34" charset="0"/>
              </a:rPr>
              <a:t> </a:t>
            </a:r>
            <a:r>
              <a:rPr lang="en-US" sz="1100" b="1" i="1" dirty="0">
                <a:solidFill>
                  <a:schemeClr val="bg1">
                    <a:lumMod val="25000"/>
                  </a:schemeClr>
                </a:solidFill>
                <a:latin typeface="Arial" pitchFamily="34" charset="0"/>
                <a:cs typeface="Arial" pitchFamily="34" charset="0"/>
              </a:rPr>
              <a:t>launched in the summer of 2012</a:t>
            </a:r>
            <a:endParaRPr lang="ru-RU" sz="1100" b="1" i="1" dirty="0">
              <a:solidFill>
                <a:schemeClr val="bg1">
                  <a:lumMod val="25000"/>
                </a:schemeClr>
              </a:solidFill>
              <a:latin typeface="Arial" pitchFamily="34" charset="0"/>
              <a:cs typeface="Arial" pitchFamily="34" charset="0"/>
            </a:endParaRPr>
          </a:p>
        </p:txBody>
      </p:sp>
      <p:pic>
        <p:nvPicPr>
          <p:cNvPr id="16" name="Picture 4"/>
          <p:cNvPicPr>
            <a:picLocks noChangeAspect="1"/>
          </p:cNvPicPr>
          <p:nvPr>
            <p:custDataLst>
              <p:tags r:id="rId1"/>
            </p:custDataLst>
          </p:nvPr>
        </p:nvPicPr>
        <p:blipFill>
          <a:blip r:embed="rId6"/>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61001" y="2045407"/>
            <a:ext cx="5960292"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sp>
        <p:nvSpPr>
          <p:cNvPr id="23" name="Rectangle 10"/>
          <p:cNvSpPr/>
          <p:nvPr/>
        </p:nvSpPr>
        <p:spPr>
          <a:xfrm>
            <a:off x="880737" y="2348411"/>
            <a:ext cx="7921880"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Neonatal </a:t>
            </a:r>
            <a:r>
              <a:rPr lang="en-US" sz="1100" dirty="0">
                <a:solidFill>
                  <a:schemeClr val="bg1">
                    <a:lumMod val="25000"/>
                  </a:schemeClr>
                </a:solidFill>
                <a:latin typeface="Arial" pitchFamily="34" charset="0"/>
                <a:cs typeface="Arial" pitchFamily="34" charset="0"/>
              </a:rPr>
              <a:t>NGS - gene </a:t>
            </a:r>
            <a:r>
              <a:rPr lang="en-US" sz="1100" dirty="0" smtClean="0">
                <a:solidFill>
                  <a:schemeClr val="bg1">
                    <a:lumMod val="25000"/>
                  </a:schemeClr>
                </a:solidFill>
                <a:latin typeface="Arial" pitchFamily="34" charset="0"/>
                <a:cs typeface="Arial" pitchFamily="34" charset="0"/>
              </a:rPr>
              <a:t>diagnostics </a:t>
            </a:r>
            <a:r>
              <a:rPr lang="en-US" sz="1100" dirty="0">
                <a:solidFill>
                  <a:schemeClr val="bg1">
                    <a:lumMod val="25000"/>
                  </a:schemeClr>
                </a:solidFill>
                <a:latin typeface="Arial" pitchFamily="34" charset="0"/>
                <a:cs typeface="Arial" pitchFamily="34" charset="0"/>
              </a:rPr>
              <a:t>is aimed at creating an integrated diagnostic </a:t>
            </a:r>
            <a:r>
              <a:rPr lang="en-US" sz="1100" dirty="0" smtClean="0">
                <a:solidFill>
                  <a:schemeClr val="bg1">
                    <a:lumMod val="25000"/>
                  </a:schemeClr>
                </a:solidFill>
                <a:latin typeface="Arial" pitchFamily="34" charset="0"/>
                <a:cs typeface="Arial" pitchFamily="34" charset="0"/>
              </a:rPr>
              <a:t>solution </a:t>
            </a:r>
            <a:r>
              <a:rPr lang="en-US" sz="1100" dirty="0">
                <a:solidFill>
                  <a:schemeClr val="bg1">
                    <a:lumMod val="25000"/>
                  </a:schemeClr>
                </a:solidFill>
                <a:latin typeface="Arial" pitchFamily="34" charset="0"/>
                <a:cs typeface="Arial" pitchFamily="34" charset="0"/>
              </a:rPr>
              <a:t>for the detection of severe hereditary diseases in newborns and </a:t>
            </a:r>
            <a:r>
              <a:rPr lang="en-US" sz="1100" dirty="0" smtClean="0">
                <a:solidFill>
                  <a:schemeClr val="bg1">
                    <a:lumMod val="25000"/>
                  </a:schemeClr>
                </a:solidFill>
                <a:latin typeface="Arial" pitchFamily="34" charset="0"/>
                <a:cs typeface="Arial" pitchFamily="34" charset="0"/>
              </a:rPr>
              <a:t>for couples </a:t>
            </a:r>
            <a:r>
              <a:rPr lang="en-US" sz="1100" dirty="0">
                <a:solidFill>
                  <a:schemeClr val="bg1">
                    <a:lumMod val="25000"/>
                  </a:schemeClr>
                </a:solidFill>
                <a:latin typeface="Arial" pitchFamily="34" charset="0"/>
                <a:cs typeface="Arial" pitchFamily="34" charset="0"/>
              </a:rPr>
              <a:t>planning pregnancy</a:t>
            </a: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project aims to create a comprehensive solution for medical </a:t>
            </a:r>
            <a:r>
              <a:rPr lang="en-US" sz="1100" dirty="0" smtClean="0">
                <a:solidFill>
                  <a:schemeClr val="bg1">
                    <a:lumMod val="25000"/>
                  </a:schemeClr>
                </a:solidFill>
                <a:latin typeface="Arial" pitchFamily="34" charset="0"/>
                <a:cs typeface="Arial" pitchFamily="34" charset="0"/>
              </a:rPr>
              <a:t>geneticists that will </a:t>
            </a:r>
            <a:r>
              <a:rPr lang="en-US" sz="1100" dirty="0">
                <a:solidFill>
                  <a:schemeClr val="bg1">
                    <a:lumMod val="25000"/>
                  </a:schemeClr>
                </a:solidFill>
                <a:latin typeface="Arial" pitchFamily="34" charset="0"/>
                <a:cs typeface="Arial" pitchFamily="34" charset="0"/>
              </a:rPr>
              <a:t>allow for the full range of genetic </a:t>
            </a:r>
            <a:r>
              <a:rPr lang="en-US" sz="1100" dirty="0" smtClean="0">
                <a:solidFill>
                  <a:schemeClr val="bg1">
                    <a:lumMod val="25000"/>
                  </a:schemeClr>
                </a:solidFill>
                <a:latin typeface="Arial" pitchFamily="34" charset="0"/>
                <a:cs typeface="Arial" pitchFamily="34" charset="0"/>
              </a:rPr>
              <a:t>analyses </a:t>
            </a:r>
            <a:r>
              <a:rPr lang="en-US" sz="1100" dirty="0">
                <a:solidFill>
                  <a:schemeClr val="bg1">
                    <a:lumMod val="25000"/>
                  </a:schemeClr>
                </a:solidFill>
                <a:latin typeface="Arial" pitchFamily="34" charset="0"/>
                <a:cs typeface="Arial" pitchFamily="34" charset="0"/>
              </a:rPr>
              <a:t>in real time, based on data </a:t>
            </a:r>
            <a:r>
              <a:rPr lang="en-US" sz="1100" dirty="0" smtClean="0">
                <a:solidFill>
                  <a:schemeClr val="bg1">
                    <a:lumMod val="25000"/>
                  </a:schemeClr>
                </a:solidFill>
                <a:latin typeface="Arial" pitchFamily="34" charset="0"/>
                <a:cs typeface="Arial" pitchFamily="34" charset="0"/>
              </a:rPr>
              <a:t>sequencing</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A web-based </a:t>
            </a:r>
            <a:r>
              <a:rPr lang="en-US" sz="1100" dirty="0">
                <a:solidFill>
                  <a:schemeClr val="bg1">
                    <a:lumMod val="25000"/>
                  </a:schemeClr>
                </a:solidFill>
                <a:latin typeface="Arial" pitchFamily="34" charset="0"/>
                <a:cs typeface="Arial" pitchFamily="34" charset="0"/>
              </a:rPr>
              <a:t>application will help you choose the best method </a:t>
            </a:r>
            <a:r>
              <a:rPr lang="en-US" sz="1100" dirty="0" smtClean="0">
                <a:solidFill>
                  <a:schemeClr val="bg1">
                    <a:lumMod val="25000"/>
                  </a:schemeClr>
                </a:solidFill>
                <a:latin typeface="Arial" pitchFamily="34" charset="0"/>
                <a:cs typeface="Arial" pitchFamily="34" charset="0"/>
              </a:rPr>
              <a:t>for genetic diagnostics in </a:t>
            </a:r>
            <a:r>
              <a:rPr lang="en-US" sz="1100" dirty="0">
                <a:solidFill>
                  <a:schemeClr val="bg1">
                    <a:lumMod val="25000"/>
                  </a:schemeClr>
                </a:solidFill>
                <a:latin typeface="Arial" pitchFamily="34" charset="0"/>
                <a:cs typeface="Arial" pitchFamily="34" charset="0"/>
              </a:rPr>
              <a:t>each case and </a:t>
            </a:r>
            <a:r>
              <a:rPr lang="en-US" sz="1100" dirty="0" smtClean="0">
                <a:solidFill>
                  <a:schemeClr val="bg1">
                    <a:lumMod val="25000"/>
                  </a:schemeClr>
                </a:solidFill>
                <a:latin typeface="Arial" pitchFamily="34" charset="0"/>
                <a:cs typeface="Arial" pitchFamily="34" charset="0"/>
              </a:rPr>
              <a:t>to get the test results as </a:t>
            </a:r>
            <a:r>
              <a:rPr lang="en-US" sz="1100" dirty="0">
                <a:solidFill>
                  <a:schemeClr val="bg1">
                    <a:lumMod val="25000"/>
                  </a:schemeClr>
                </a:solidFill>
                <a:latin typeface="Arial" pitchFamily="34" charset="0"/>
                <a:cs typeface="Arial" pitchFamily="34" charset="0"/>
              </a:rPr>
              <a:t>soon as </a:t>
            </a:r>
            <a:r>
              <a:rPr lang="en-US" sz="1100" dirty="0" smtClean="0">
                <a:solidFill>
                  <a:schemeClr val="bg1">
                    <a:lumMod val="25000"/>
                  </a:schemeClr>
                </a:solidFill>
                <a:latin typeface="Arial" pitchFamily="34" charset="0"/>
                <a:cs typeface="Arial" pitchFamily="34" charset="0"/>
              </a:rPr>
              <a:t>possible</a:t>
            </a:r>
            <a:endParaRPr lang="ru-RU" sz="1100" dirty="0">
              <a:solidFill>
                <a:schemeClr val="bg1">
                  <a:lumMod val="25000"/>
                </a:schemeClr>
              </a:solidFill>
              <a:latin typeface="Arial" pitchFamily="34" charset="0"/>
              <a:cs typeface="Arial" pitchFamily="34" charset="0"/>
            </a:endParaRPr>
          </a:p>
        </p:txBody>
      </p:sp>
      <p:sp>
        <p:nvSpPr>
          <p:cNvPr id="25" name="Rectangle 10"/>
          <p:cNvSpPr/>
          <p:nvPr/>
        </p:nvSpPr>
        <p:spPr>
          <a:xfrm>
            <a:off x="880737" y="5220116"/>
            <a:ext cx="7818322" cy="1277273"/>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project developed a universal "autopilot for transport robots" </a:t>
            </a:r>
            <a:r>
              <a:rPr lang="en-US" sz="1100" dirty="0" smtClean="0">
                <a:solidFill>
                  <a:schemeClr val="bg1">
                    <a:lumMod val="25000"/>
                  </a:schemeClr>
                </a:solidFill>
                <a:latin typeface="Arial" pitchFamily="34" charset="0"/>
                <a:cs typeface="Arial" pitchFamily="34" charset="0"/>
              </a:rPr>
              <a:t>navigation </a:t>
            </a:r>
            <a:r>
              <a:rPr lang="en-US" sz="1100" dirty="0">
                <a:solidFill>
                  <a:schemeClr val="bg1">
                    <a:lumMod val="25000"/>
                  </a:schemeClr>
                </a:solidFill>
                <a:latin typeface="Arial" pitchFamily="34" charset="0"/>
                <a:cs typeface="Arial" pitchFamily="34" charset="0"/>
              </a:rPr>
              <a:t>system </a:t>
            </a:r>
            <a:r>
              <a:rPr lang="en-US" sz="1100" dirty="0" smtClean="0">
                <a:solidFill>
                  <a:schemeClr val="bg1">
                    <a:lumMod val="25000"/>
                  </a:schemeClr>
                </a:solidFill>
                <a:latin typeface="Arial" pitchFamily="34" charset="0"/>
                <a:cs typeface="Arial" pitchFamily="34" charset="0"/>
              </a:rPr>
              <a:t>that </a:t>
            </a:r>
            <a:r>
              <a:rPr lang="en-US" sz="1100" dirty="0">
                <a:solidFill>
                  <a:schemeClr val="bg1">
                    <a:lumMod val="25000"/>
                  </a:schemeClr>
                </a:solidFill>
                <a:latin typeface="Arial" pitchFamily="34" charset="0"/>
                <a:cs typeface="Arial" pitchFamily="34" charset="0"/>
              </a:rPr>
              <a:t>can work </a:t>
            </a:r>
            <a:r>
              <a:rPr lang="en-US" sz="1100" dirty="0" smtClean="0">
                <a:solidFill>
                  <a:schemeClr val="bg1">
                    <a:lumMod val="25000"/>
                  </a:schemeClr>
                </a:solidFill>
                <a:latin typeface="Arial" pitchFamily="34" charset="0"/>
                <a:cs typeface="Arial" pitchFamily="34" charset="0"/>
              </a:rPr>
              <a:t>with land </a:t>
            </a:r>
            <a:r>
              <a:rPr lang="en-US" sz="1100" dirty="0">
                <a:solidFill>
                  <a:schemeClr val="bg1">
                    <a:lumMod val="25000"/>
                  </a:schemeClr>
                </a:solidFill>
                <a:latin typeface="Arial" pitchFamily="34" charset="0"/>
                <a:cs typeface="Arial" pitchFamily="34" charset="0"/>
              </a:rPr>
              <a:t>or water transport robots, </a:t>
            </a:r>
            <a:r>
              <a:rPr lang="en-US" sz="1100" dirty="0" smtClean="0">
                <a:solidFill>
                  <a:schemeClr val="bg1">
                    <a:lumMod val="25000"/>
                  </a:schemeClr>
                </a:solidFill>
                <a:latin typeface="Arial" pitchFamily="34" charset="0"/>
                <a:cs typeface="Arial" pitchFamily="34" charset="0"/>
              </a:rPr>
              <a:t>drones and autonomous </a:t>
            </a:r>
            <a:r>
              <a:rPr lang="en-US" sz="1100" dirty="0">
                <a:solidFill>
                  <a:schemeClr val="bg1">
                    <a:lumMod val="25000"/>
                  </a:schemeClr>
                </a:solidFill>
                <a:latin typeface="Arial" pitchFamily="34" charset="0"/>
                <a:cs typeface="Arial" pitchFamily="34" charset="0"/>
              </a:rPr>
              <a:t>planetary robots</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The </a:t>
            </a:r>
            <a:r>
              <a:rPr lang="en-US" sz="1100" dirty="0">
                <a:solidFill>
                  <a:schemeClr val="bg1">
                    <a:lumMod val="25000"/>
                  </a:schemeClr>
                </a:solidFill>
                <a:latin typeface="Arial" pitchFamily="34" charset="0"/>
                <a:cs typeface="Arial" pitchFamily="34" charset="0"/>
              </a:rPr>
              <a:t>complex is created based on SINS and GLONASS / </a:t>
            </a:r>
            <a:r>
              <a:rPr lang="en-US" sz="1100" dirty="0" smtClean="0">
                <a:solidFill>
                  <a:schemeClr val="bg1">
                    <a:lumMod val="25000"/>
                  </a:schemeClr>
                </a:solidFill>
                <a:latin typeface="Arial" pitchFamily="34" charset="0"/>
                <a:cs typeface="Arial" pitchFamily="34" charset="0"/>
              </a:rPr>
              <a:t>GPS technical  </a:t>
            </a:r>
            <a:r>
              <a:rPr lang="en-US" sz="1100" dirty="0">
                <a:solidFill>
                  <a:schemeClr val="bg1">
                    <a:lumMod val="25000"/>
                  </a:schemeClr>
                </a:solidFill>
                <a:latin typeface="Arial" pitchFamily="34" charset="0"/>
                <a:cs typeface="Arial" pitchFamily="34" charset="0"/>
              </a:rPr>
              <a:t>vision </a:t>
            </a:r>
            <a:r>
              <a:rPr lang="en-US" sz="1100" dirty="0" smtClean="0">
                <a:solidFill>
                  <a:schemeClr val="bg1">
                    <a:lumMod val="25000"/>
                  </a:schemeClr>
                </a:solidFill>
                <a:latin typeface="Arial" pitchFamily="34" charset="0"/>
                <a:cs typeface="Arial" pitchFamily="34" charset="0"/>
              </a:rPr>
              <a:t>technology </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a:t>
            </a:r>
            <a:r>
              <a:rPr lang="en-US" sz="1100" dirty="0">
                <a:solidFill>
                  <a:schemeClr val="bg1">
                    <a:lumMod val="25000"/>
                  </a:schemeClr>
                </a:solidFill>
                <a:latin typeface="Arial" pitchFamily="34" charset="0"/>
                <a:cs typeface="Arial" pitchFamily="34" charset="0"/>
              </a:rPr>
              <a:t>Autopilot" will allow the mobile robot to always know </a:t>
            </a:r>
            <a:r>
              <a:rPr lang="en-US" sz="1100" dirty="0" smtClean="0">
                <a:solidFill>
                  <a:schemeClr val="bg1">
                    <a:lumMod val="25000"/>
                  </a:schemeClr>
                </a:solidFill>
                <a:latin typeface="Arial" pitchFamily="34" charset="0"/>
                <a:cs typeface="Arial" pitchFamily="34" charset="0"/>
              </a:rPr>
              <a:t>its location </a:t>
            </a:r>
            <a:r>
              <a:rPr lang="en-US" sz="1100" dirty="0">
                <a:solidFill>
                  <a:schemeClr val="bg1">
                    <a:lumMod val="25000"/>
                  </a:schemeClr>
                </a:solidFill>
                <a:latin typeface="Arial" pitchFamily="34" charset="0"/>
                <a:cs typeface="Arial" pitchFamily="34" charset="0"/>
              </a:rPr>
              <a:t>and surroundings, as well as calculate the route to a given </a:t>
            </a:r>
            <a:r>
              <a:rPr lang="en-US" sz="1100" dirty="0" smtClean="0">
                <a:solidFill>
                  <a:schemeClr val="bg1">
                    <a:lumMod val="25000"/>
                  </a:schemeClr>
                </a:solidFill>
                <a:latin typeface="Arial" pitchFamily="34" charset="0"/>
                <a:cs typeface="Arial" pitchFamily="34" charset="0"/>
              </a:rPr>
              <a:t>point taking into account static </a:t>
            </a:r>
            <a:r>
              <a:rPr lang="en-US" sz="1100" dirty="0">
                <a:solidFill>
                  <a:schemeClr val="bg1">
                    <a:lumMod val="25000"/>
                  </a:schemeClr>
                </a:solidFill>
                <a:latin typeface="Arial" pitchFamily="34" charset="0"/>
                <a:cs typeface="Arial" pitchFamily="34" charset="0"/>
              </a:rPr>
              <a:t>and dynamic obstacles</a:t>
            </a: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The project uses the achievements of its founders in the field of </a:t>
            </a:r>
            <a:r>
              <a:rPr lang="en-US" sz="1100" dirty="0" smtClean="0">
                <a:solidFill>
                  <a:schemeClr val="bg1">
                    <a:lumMod val="25000"/>
                  </a:schemeClr>
                </a:solidFill>
                <a:latin typeface="Arial" pitchFamily="34" charset="0"/>
                <a:cs typeface="Arial" pitchFamily="34" charset="0"/>
              </a:rPr>
              <a:t>technical vision </a:t>
            </a:r>
            <a:r>
              <a:rPr lang="en-US" sz="1100" dirty="0">
                <a:solidFill>
                  <a:schemeClr val="bg1">
                    <a:lumMod val="25000"/>
                  </a:schemeClr>
                </a:solidFill>
                <a:latin typeface="Arial" pitchFamily="34" charset="0"/>
                <a:cs typeface="Arial" pitchFamily="34" charset="0"/>
              </a:rPr>
              <a:t>and pattern </a:t>
            </a:r>
            <a:r>
              <a:rPr lang="en-US" sz="1100" dirty="0" smtClean="0">
                <a:solidFill>
                  <a:schemeClr val="bg1">
                    <a:lumMod val="25000"/>
                  </a:schemeClr>
                </a:solidFill>
                <a:latin typeface="Arial" pitchFamily="34" charset="0"/>
                <a:cs typeface="Arial" pitchFamily="34" charset="0"/>
              </a:rPr>
              <a:t>recognition in building </a:t>
            </a:r>
            <a:r>
              <a:rPr lang="en-US" sz="1100" dirty="0">
                <a:solidFill>
                  <a:schemeClr val="bg1">
                    <a:lumMod val="25000"/>
                  </a:schemeClr>
                </a:solidFill>
                <a:latin typeface="Arial" pitchFamily="34" charset="0"/>
                <a:cs typeface="Arial" pitchFamily="34" charset="0"/>
              </a:rPr>
              <a:t>telemetry and autonomous computing systems</a:t>
            </a:r>
            <a:endParaRPr lang="ru-RU" sz="1100" dirty="0">
              <a:solidFill>
                <a:schemeClr val="bg1">
                  <a:lumMod val="25000"/>
                </a:schemeClr>
              </a:solidFill>
              <a:latin typeface="Arial" pitchFamily="34" charset="0"/>
              <a:cs typeface="Arial" pitchFamily="34" charset="0"/>
            </a:endParaRPr>
          </a:p>
        </p:txBody>
      </p:sp>
      <p:sp>
        <p:nvSpPr>
          <p:cNvPr id="28" name="Rectangle 9"/>
          <p:cNvSpPr/>
          <p:nvPr/>
        </p:nvSpPr>
        <p:spPr>
          <a:xfrm>
            <a:off x="1522744" y="4194182"/>
            <a:ext cx="5203877" cy="430887"/>
          </a:xfrm>
          <a:prstGeom prst="rect">
            <a:avLst/>
          </a:prstGeom>
        </p:spPr>
        <p:txBody>
          <a:bodyPr wrap="square">
            <a:spAutoFit/>
          </a:bodyPr>
          <a:lstStyle/>
          <a:p>
            <a:r>
              <a:rPr lang="en-US" sz="1100" b="1" i="1" dirty="0" err="1">
                <a:solidFill>
                  <a:schemeClr val="bg1">
                    <a:lumMod val="25000"/>
                  </a:schemeClr>
                </a:solidFill>
                <a:latin typeface="Arial" pitchFamily="34" charset="0"/>
                <a:cs typeface="Arial" pitchFamily="34" charset="0"/>
              </a:rPr>
              <a:t>RoboCV</a:t>
            </a:r>
            <a:r>
              <a:rPr lang="en-US" sz="1100" b="1" i="1" dirty="0">
                <a:solidFill>
                  <a:schemeClr val="bg1">
                    <a:lumMod val="25000"/>
                  </a:schemeClr>
                </a:solidFill>
                <a:latin typeface="Arial" pitchFamily="34" charset="0"/>
                <a:cs typeface="Arial" pitchFamily="34" charset="0"/>
              </a:rPr>
              <a:t> </a:t>
            </a:r>
            <a:r>
              <a:rPr lang="en-US" sz="1100" b="1" i="1" dirty="0" smtClean="0">
                <a:solidFill>
                  <a:schemeClr val="bg1">
                    <a:lumMod val="25000"/>
                  </a:schemeClr>
                </a:solidFill>
                <a:latin typeface="Arial" pitchFamily="34" charset="0"/>
                <a:cs typeface="Arial" pitchFamily="34" charset="0"/>
              </a:rPr>
              <a:t>was </a:t>
            </a:r>
            <a:r>
              <a:rPr lang="en-US" sz="1100" b="1" i="1" dirty="0">
                <a:solidFill>
                  <a:schemeClr val="bg1">
                    <a:lumMod val="25000"/>
                  </a:schemeClr>
                </a:solidFill>
                <a:latin typeface="Arial" pitchFamily="34" charset="0"/>
                <a:cs typeface="Arial" pitchFamily="34" charset="0"/>
              </a:rPr>
              <a:t>assigned an </a:t>
            </a:r>
            <a:r>
              <a:rPr lang="en-US" sz="1100" b="1" i="1" dirty="0" smtClean="0">
                <a:solidFill>
                  <a:schemeClr val="bg1">
                    <a:lumMod val="25000"/>
                  </a:schemeClr>
                </a:solidFill>
                <a:latin typeface="Arial" pitchFamily="34" charset="0"/>
                <a:cs typeface="Arial" pitchFamily="34" charset="0"/>
              </a:rPr>
              <a:t>investment </a:t>
            </a:r>
            <a:r>
              <a:rPr lang="en-US" sz="1100" b="1" i="1" dirty="0">
                <a:solidFill>
                  <a:schemeClr val="bg1">
                    <a:lumMod val="25000"/>
                  </a:schemeClr>
                </a:solidFill>
                <a:latin typeface="Arial" pitchFamily="34" charset="0"/>
                <a:cs typeface="Arial" pitchFamily="34" charset="0"/>
              </a:rPr>
              <a:t>attractiveness </a:t>
            </a:r>
            <a:r>
              <a:rPr lang="en-US" sz="1100" b="1" i="1" dirty="0" smtClean="0">
                <a:solidFill>
                  <a:schemeClr val="bg1">
                    <a:lumMod val="25000"/>
                  </a:schemeClr>
                </a:solidFill>
                <a:latin typeface="Arial" pitchFamily="34" charset="0"/>
                <a:cs typeface="Arial" pitchFamily="34" charset="0"/>
              </a:rPr>
              <a:t>rating of </a:t>
            </a:r>
            <a:r>
              <a:rPr lang="en-US" sz="1100" b="1" i="1" dirty="0">
                <a:solidFill>
                  <a:schemeClr val="bg1">
                    <a:lumMod val="25000"/>
                  </a:schemeClr>
                </a:solidFill>
                <a:latin typeface="Arial" pitchFamily="34" charset="0"/>
                <a:cs typeface="Arial" pitchFamily="34" charset="0"/>
              </a:rPr>
              <a:t>"BBB" by the Russian Startup Index in the </a:t>
            </a:r>
            <a:r>
              <a:rPr lang="en-US" sz="1100" b="1" i="1" dirty="0" smtClean="0">
                <a:solidFill>
                  <a:schemeClr val="bg1">
                    <a:lumMod val="25000"/>
                  </a:schemeClr>
                </a:solidFill>
                <a:latin typeface="Arial" pitchFamily="34" charset="0"/>
                <a:cs typeface="Arial" pitchFamily="34" charset="0"/>
              </a:rPr>
              <a:t>Hi-tech division</a:t>
            </a:r>
            <a:endParaRPr lang="ru-RU" sz="1100" b="1" i="1" dirty="0">
              <a:solidFill>
                <a:schemeClr val="bg1">
                  <a:lumMod val="25000"/>
                </a:schemeClr>
              </a:solidFill>
              <a:latin typeface="Arial" pitchFamily="34" charset="0"/>
              <a:cs typeface="Arial" pitchFamily="34" charset="0"/>
            </a:endParaRPr>
          </a:p>
        </p:txBody>
      </p:sp>
      <p:sp>
        <p:nvSpPr>
          <p:cNvPr id="29" name="TextBox 28"/>
          <p:cNvSpPr txBox="1"/>
          <p:nvPr/>
        </p:nvSpPr>
        <p:spPr>
          <a:xfrm>
            <a:off x="861001" y="4912339"/>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pic>
        <p:nvPicPr>
          <p:cNvPr id="18" name="Picture 3"/>
          <p:cNvPicPr>
            <a:picLocks noChangeAspect="1"/>
          </p:cNvPicPr>
          <p:nvPr>
            <p:custDataLst>
              <p:tags r:id="rId2"/>
            </p:custDataLst>
          </p:nvPr>
        </p:nvPicPr>
        <p:blipFill>
          <a:blip r:embed="rId7"/>
          <a:srcRect/>
          <a:stretch>
            <a:fillRect/>
          </a:stretch>
        </p:blipFill>
        <p:spPr bwMode="auto">
          <a:xfrm>
            <a:off x="861001" y="1380776"/>
            <a:ext cx="624334" cy="432048"/>
          </a:xfrm>
          <a:prstGeom prst="rect">
            <a:avLst/>
          </a:prstGeom>
          <a:noFill/>
          <a:ln w="9525">
            <a:noFill/>
            <a:miter lim="800000"/>
            <a:headEnd/>
            <a:tailEnd/>
          </a:ln>
        </p:spPr>
      </p:pic>
      <p:pic>
        <p:nvPicPr>
          <p:cNvPr id="19" name="Picture 5"/>
          <p:cNvPicPr>
            <a:picLocks noChangeAspect="1"/>
          </p:cNvPicPr>
          <p:nvPr>
            <p:custDataLst>
              <p:tags r:id="rId3"/>
            </p:custDataLst>
          </p:nvPr>
        </p:nvPicPr>
        <p:blipFill>
          <a:blip r:embed="rId8"/>
          <a:srcRect/>
          <a:stretch>
            <a:fillRect/>
          </a:stretch>
        </p:blipFill>
        <p:spPr bwMode="auto">
          <a:xfrm>
            <a:off x="858628" y="1380776"/>
            <a:ext cx="624332" cy="432048"/>
          </a:xfrm>
          <a:prstGeom prst="rect">
            <a:avLst/>
          </a:prstGeom>
          <a:noFill/>
          <a:ln w="9525">
            <a:noFill/>
            <a:miter lim="800000"/>
            <a:headEnd/>
            <a:tailEnd/>
          </a:ln>
        </p:spPr>
      </p:pic>
      <p:pic>
        <p:nvPicPr>
          <p:cNvPr id="2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92701" y="1403867"/>
            <a:ext cx="1813842" cy="6941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1" name="Pictur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bwMode="auto">
          <a:xfrm>
            <a:off x="838605" y="4194182"/>
            <a:ext cx="602248" cy="432048"/>
          </a:xfrm>
          <a:prstGeom prst="rect">
            <a:avLst/>
          </a:prstGeom>
          <a:noFill/>
          <a:ln w="9525">
            <a:noFill/>
            <a:miter lim="800000"/>
            <a:headEnd/>
            <a:tailEnd/>
          </a:ln>
        </p:spPr>
      </p:pic>
      <p:pic>
        <p:nvPicPr>
          <p:cNvPr id="24"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7211783" y="4194182"/>
            <a:ext cx="1487276" cy="922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5" name="Прямоугольник 14"/>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114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28157" y="1272717"/>
            <a:ext cx="4410640"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Success Stories</a:t>
            </a:r>
            <a:endParaRPr lang="ru-RU" sz="1600" b="1" dirty="0">
              <a:solidFill>
                <a:schemeClr val="bg2"/>
              </a:solidFill>
            </a:endParaRPr>
          </a:p>
        </p:txBody>
      </p:sp>
      <p:sp>
        <p:nvSpPr>
          <p:cNvPr id="22" name="Прямоугольник 5"/>
          <p:cNvSpPr/>
          <p:nvPr/>
        </p:nvSpPr>
        <p:spPr>
          <a:xfrm>
            <a:off x="1212520" y="1601374"/>
            <a:ext cx="4614535" cy="2477601"/>
          </a:xfrm>
          <a:prstGeom prst="rect">
            <a:avLst/>
          </a:prstGeom>
        </p:spPr>
        <p:txBody>
          <a:bodyPr wrap="square">
            <a:spAutoFit/>
          </a:bodyPr>
          <a:lstStyle/>
          <a:p>
            <a:pPr>
              <a:spcBef>
                <a:spcPts val="600"/>
              </a:spcBef>
              <a:defRPr/>
            </a:pPr>
            <a:r>
              <a:rPr lang="en-US" sz="1400" b="1" dirty="0" err="1" smtClean="0">
                <a:solidFill>
                  <a:schemeClr val="bg1">
                    <a:lumMod val="25000"/>
                  </a:schemeClr>
                </a:solidFill>
                <a:latin typeface="Arial" pitchFamily="34" charset="0"/>
                <a:cs typeface="Arial" pitchFamily="34" charset="0"/>
              </a:rPr>
              <a:t>Optogan</a:t>
            </a:r>
            <a:r>
              <a:rPr lang="en-US" sz="1400" b="1" dirty="0" smtClean="0">
                <a:solidFill>
                  <a:schemeClr val="bg1">
                    <a:lumMod val="25000"/>
                  </a:schemeClr>
                </a:solidFill>
                <a:latin typeface="Arial" pitchFamily="34" charset="0"/>
                <a:cs typeface="Arial" pitchFamily="34" charset="0"/>
              </a:rPr>
              <a:t> X10</a:t>
            </a:r>
            <a:r>
              <a:rPr lang="en-US" sz="1400" dirty="0" smtClean="0">
                <a:solidFill>
                  <a:schemeClr val="bg1">
                    <a:lumMod val="25000"/>
                  </a:schemeClr>
                </a:solidFill>
                <a:latin typeface="Arial" pitchFamily="34" charset="0"/>
                <a:cs typeface="Arial" pitchFamily="34" charset="0"/>
              </a:rPr>
              <a:t>’s </a:t>
            </a:r>
            <a:r>
              <a:rPr lang="en-US" sz="1200" dirty="0" smtClean="0">
                <a:solidFill>
                  <a:schemeClr val="bg1">
                    <a:lumMod val="25000"/>
                  </a:schemeClr>
                </a:solidFill>
                <a:latin typeface="Arial" pitchFamily="34" charset="0"/>
                <a:cs typeface="Arial" pitchFamily="34" charset="0"/>
              </a:rPr>
              <a:t>products</a:t>
            </a:r>
            <a:r>
              <a:rPr lang="en-US" sz="1200" b="1"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were awarded </a:t>
            </a:r>
            <a:r>
              <a:rPr lang="en-US" sz="1200" dirty="0">
                <a:solidFill>
                  <a:schemeClr val="bg1">
                    <a:lumMod val="25000"/>
                  </a:schemeClr>
                </a:solidFill>
                <a:latin typeface="Arial" pitchFamily="34" charset="0"/>
                <a:cs typeface="Arial" pitchFamily="34" charset="0"/>
              </a:rPr>
              <a:t>"Product of the Year" by </a:t>
            </a:r>
            <a:r>
              <a:rPr lang="en-US" sz="1200" dirty="0" smtClean="0">
                <a:solidFill>
                  <a:schemeClr val="bg1">
                    <a:lumMod val="25000"/>
                  </a:schemeClr>
                </a:solidFill>
                <a:latin typeface="Arial" pitchFamily="34" charset="0"/>
                <a:cs typeface="Arial" pitchFamily="34" charset="0"/>
              </a:rPr>
              <a:t>German </a:t>
            </a:r>
            <a:r>
              <a:rPr lang="en-US" sz="1200" dirty="0">
                <a:solidFill>
                  <a:schemeClr val="bg1">
                    <a:lumMod val="25000"/>
                  </a:schemeClr>
                </a:solidFill>
                <a:latin typeface="Arial" pitchFamily="34" charset="0"/>
                <a:cs typeface="Arial" pitchFamily="34" charset="0"/>
              </a:rPr>
              <a:t>electronics </a:t>
            </a:r>
            <a:r>
              <a:rPr lang="en-US" sz="1200" dirty="0" smtClean="0">
                <a:solidFill>
                  <a:schemeClr val="bg1">
                    <a:lumMod val="25000"/>
                  </a:schemeClr>
                </a:solidFill>
                <a:latin typeface="Arial" pitchFamily="34" charset="0"/>
                <a:cs typeface="Arial" pitchFamily="34" charset="0"/>
              </a:rPr>
              <a:t>trade </a:t>
            </a:r>
            <a:r>
              <a:rPr lang="en-US" sz="1200" dirty="0">
                <a:solidFill>
                  <a:schemeClr val="bg1">
                    <a:lumMod val="25000"/>
                  </a:schemeClr>
                </a:solidFill>
                <a:latin typeface="Arial" pitchFamily="34" charset="0"/>
                <a:cs typeface="Arial" pitchFamily="34" charset="0"/>
              </a:rPr>
              <a:t>magazine </a:t>
            </a:r>
            <a:r>
              <a:rPr lang="en-US" sz="1200" dirty="0" err="1" smtClean="0">
                <a:solidFill>
                  <a:schemeClr val="bg1">
                    <a:lumMod val="25000"/>
                  </a:schemeClr>
                </a:solidFill>
                <a:latin typeface="Arial" pitchFamily="34" charset="0"/>
                <a:cs typeface="Arial" pitchFamily="34" charset="0"/>
              </a:rPr>
              <a:t>Elektronik</a:t>
            </a:r>
            <a:r>
              <a:rPr lang="en-US" sz="1200" dirty="0">
                <a:solidFill>
                  <a:schemeClr val="bg1">
                    <a:lumMod val="25000"/>
                  </a:schemeClr>
                </a:solidFill>
                <a:latin typeface="Arial" pitchFamily="34" charset="0"/>
                <a:cs typeface="Arial" pitchFamily="34" charset="0"/>
              </a:rPr>
              <a:t>;</a:t>
            </a:r>
          </a:p>
          <a:p>
            <a:pPr>
              <a:spcBef>
                <a:spcPts val="600"/>
              </a:spcBef>
              <a:defRPr/>
            </a:pPr>
            <a:r>
              <a:rPr lang="en-US" sz="1200" dirty="0">
                <a:solidFill>
                  <a:schemeClr val="bg1">
                    <a:lumMod val="25000"/>
                  </a:schemeClr>
                </a:solidFill>
                <a:latin typeface="Arial" pitchFamily="34" charset="0"/>
                <a:cs typeface="Arial" pitchFamily="34" charset="0"/>
              </a:rPr>
              <a:t>Medical Genetics Research </a:t>
            </a:r>
            <a:r>
              <a:rPr lang="en-US" sz="1200" dirty="0" smtClean="0">
                <a:solidFill>
                  <a:schemeClr val="bg1">
                    <a:lumMod val="25000"/>
                  </a:schemeClr>
                </a:solidFill>
                <a:latin typeface="Arial" pitchFamily="34" charset="0"/>
                <a:cs typeface="Arial" pitchFamily="34" charset="0"/>
              </a:rPr>
              <a:t>Center at </a:t>
            </a:r>
            <a:r>
              <a:rPr lang="en-US" sz="1200" dirty="0">
                <a:solidFill>
                  <a:schemeClr val="bg1">
                    <a:lumMod val="25000"/>
                  </a:schemeClr>
                </a:solidFill>
                <a:latin typeface="Arial" pitchFamily="34" charset="0"/>
                <a:cs typeface="Arial" pitchFamily="34" charset="0"/>
              </a:rPr>
              <a:t>RAMS and </a:t>
            </a:r>
            <a:r>
              <a:rPr lang="en-US" sz="1400" b="1" dirty="0">
                <a:solidFill>
                  <a:schemeClr val="bg1">
                    <a:lumMod val="25000"/>
                  </a:schemeClr>
                </a:solidFill>
                <a:latin typeface="Arial" pitchFamily="34" charset="0"/>
                <a:cs typeface="Arial" pitchFamily="34" charset="0"/>
              </a:rPr>
              <a:t>Sequoia genetics </a:t>
            </a:r>
            <a:r>
              <a:rPr lang="en-US" sz="1200" dirty="0">
                <a:solidFill>
                  <a:schemeClr val="bg1">
                    <a:lumMod val="25000"/>
                  </a:schemeClr>
                </a:solidFill>
                <a:latin typeface="Arial" pitchFamily="34" charset="0"/>
                <a:cs typeface="Arial" pitchFamily="34" charset="0"/>
              </a:rPr>
              <a:t>signed an agreement on scientific and technical cooperation;</a:t>
            </a:r>
          </a:p>
          <a:p>
            <a:pPr>
              <a:spcBef>
                <a:spcPts val="600"/>
              </a:spcBef>
              <a:defRPr/>
            </a:pPr>
            <a:r>
              <a:rPr lang="en-US" sz="1200" b="1" dirty="0" err="1">
                <a:solidFill>
                  <a:schemeClr val="bg1">
                    <a:lumMod val="25000"/>
                  </a:schemeClr>
                </a:solidFill>
                <a:latin typeface="Arial" pitchFamily="34" charset="0"/>
                <a:cs typeface="Arial" pitchFamily="34" charset="0"/>
              </a:rPr>
              <a:t>RoboCV</a:t>
            </a:r>
            <a:r>
              <a:rPr lang="en-US" sz="1200" b="1" dirty="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was given an investment </a:t>
            </a:r>
            <a:r>
              <a:rPr lang="en-US" sz="1200" dirty="0">
                <a:solidFill>
                  <a:schemeClr val="bg1">
                    <a:lumMod val="25000"/>
                  </a:schemeClr>
                </a:solidFill>
                <a:latin typeface="Arial" pitchFamily="34" charset="0"/>
                <a:cs typeface="Arial" pitchFamily="34" charset="0"/>
              </a:rPr>
              <a:t>attractiveness </a:t>
            </a:r>
            <a:r>
              <a:rPr lang="en-US" sz="1200" dirty="0" smtClean="0">
                <a:solidFill>
                  <a:schemeClr val="bg1">
                    <a:lumMod val="25000"/>
                  </a:schemeClr>
                </a:solidFill>
                <a:latin typeface="Arial" pitchFamily="34" charset="0"/>
                <a:cs typeface="Arial" pitchFamily="34" charset="0"/>
              </a:rPr>
              <a:t>rating of </a:t>
            </a:r>
            <a:r>
              <a:rPr lang="en-US" sz="1200" dirty="0">
                <a:solidFill>
                  <a:schemeClr val="bg1">
                    <a:lumMod val="25000"/>
                  </a:schemeClr>
                </a:solidFill>
                <a:latin typeface="Arial" pitchFamily="34" charset="0"/>
                <a:cs typeface="Arial" pitchFamily="34" charset="0"/>
              </a:rPr>
              <a:t>"BBB" by the Russian Startup Index in the </a:t>
            </a:r>
            <a:r>
              <a:rPr lang="en-US" sz="1200" dirty="0" smtClean="0">
                <a:solidFill>
                  <a:schemeClr val="bg1">
                    <a:lumMod val="25000"/>
                  </a:schemeClr>
                </a:solidFill>
                <a:latin typeface="Arial" pitchFamily="34" charset="0"/>
                <a:cs typeface="Arial" pitchFamily="34" charset="0"/>
              </a:rPr>
              <a:t>Hi-tech category;</a:t>
            </a:r>
            <a:endParaRPr lang="en-US" sz="1200" dirty="0">
              <a:solidFill>
                <a:schemeClr val="bg1">
                  <a:lumMod val="25000"/>
                </a:schemeClr>
              </a:solidFill>
              <a:latin typeface="Arial" pitchFamily="34" charset="0"/>
              <a:cs typeface="Arial" pitchFamily="34" charset="0"/>
            </a:endParaRPr>
          </a:p>
          <a:p>
            <a:pPr>
              <a:spcBef>
                <a:spcPts val="600"/>
              </a:spcBef>
              <a:defRPr/>
            </a:pPr>
            <a:r>
              <a:rPr lang="en-US" sz="1200" dirty="0" smtClean="0">
                <a:solidFill>
                  <a:schemeClr val="bg1">
                    <a:lumMod val="25000"/>
                  </a:schemeClr>
                </a:solidFill>
                <a:latin typeface="Arial" pitchFamily="34" charset="0"/>
                <a:cs typeface="Arial" pitchFamily="34" charset="0"/>
              </a:rPr>
              <a:t>Russian Railways </a:t>
            </a:r>
            <a:r>
              <a:rPr lang="en-US" sz="1200" dirty="0">
                <a:solidFill>
                  <a:schemeClr val="bg1">
                    <a:lumMod val="25000"/>
                  </a:schemeClr>
                </a:solidFill>
                <a:latin typeface="Arial" pitchFamily="34" charset="0"/>
                <a:cs typeface="Arial" pitchFamily="34" charset="0"/>
              </a:rPr>
              <a:t>received </a:t>
            </a:r>
            <a:r>
              <a:rPr lang="en-US" sz="1200" dirty="0" smtClean="0">
                <a:solidFill>
                  <a:schemeClr val="bg1">
                    <a:lumMod val="25000"/>
                  </a:schemeClr>
                </a:solidFill>
                <a:latin typeface="Arial" pitchFamily="34" charset="0"/>
                <a:cs typeface="Arial" pitchFamily="34" charset="0"/>
              </a:rPr>
              <a:t>two </a:t>
            </a:r>
            <a:r>
              <a:rPr lang="en-US" sz="1200" dirty="0">
                <a:solidFill>
                  <a:schemeClr val="bg1">
                    <a:lumMod val="25000"/>
                  </a:schemeClr>
                </a:solidFill>
                <a:latin typeface="Arial" pitchFamily="34" charset="0"/>
                <a:cs typeface="Arial" pitchFamily="34" charset="0"/>
              </a:rPr>
              <a:t>innovative </a:t>
            </a:r>
            <a:r>
              <a:rPr lang="en-US" sz="1200" dirty="0" smtClean="0">
                <a:solidFill>
                  <a:schemeClr val="bg1">
                    <a:lumMod val="25000"/>
                  </a:schemeClr>
                </a:solidFill>
                <a:latin typeface="Arial" pitchFamily="34" charset="0"/>
                <a:cs typeface="Arial" pitchFamily="34" charset="0"/>
              </a:rPr>
              <a:t>TEM14 locomotives </a:t>
            </a:r>
            <a:r>
              <a:rPr lang="en-US" sz="1200" dirty="0">
                <a:solidFill>
                  <a:schemeClr val="bg1">
                    <a:lumMod val="25000"/>
                  </a:schemeClr>
                </a:solidFill>
                <a:latin typeface="Arial" pitchFamily="34" charset="0"/>
                <a:cs typeface="Arial" pitchFamily="34" charset="0"/>
              </a:rPr>
              <a:t>from the </a:t>
            </a:r>
            <a:r>
              <a:rPr lang="en-US" sz="1400" b="1" dirty="0" err="1" smtClean="0">
                <a:solidFill>
                  <a:schemeClr val="bg1">
                    <a:lumMod val="25000"/>
                  </a:schemeClr>
                </a:solidFill>
                <a:latin typeface="Arial" pitchFamily="34" charset="0"/>
                <a:cs typeface="Arial" pitchFamily="34" charset="0"/>
              </a:rPr>
              <a:t>Sinara</a:t>
            </a:r>
            <a:r>
              <a:rPr lang="en-US" sz="1400" b="1" dirty="0" smtClean="0">
                <a:solidFill>
                  <a:schemeClr val="bg1">
                    <a:lumMod val="25000"/>
                  </a:schemeClr>
                </a:solidFill>
                <a:latin typeface="Arial" pitchFamily="34" charset="0"/>
                <a:cs typeface="Arial" pitchFamily="34" charset="0"/>
              </a:rPr>
              <a:t>-Transport Machines</a:t>
            </a:r>
            <a:r>
              <a:rPr lang="en-US" sz="1400" dirty="0" smtClean="0">
                <a:solidFill>
                  <a:schemeClr val="bg1">
                    <a:lumMod val="25000"/>
                  </a:schemeClr>
                </a:solidFill>
                <a:latin typeface="Arial" pitchFamily="34" charset="0"/>
                <a:cs typeface="Arial" pitchFamily="34" charset="0"/>
              </a:rPr>
              <a:t> </a:t>
            </a:r>
            <a:r>
              <a:rPr lang="en-US" sz="1200" dirty="0" smtClean="0">
                <a:solidFill>
                  <a:schemeClr val="bg1">
                    <a:lumMod val="25000"/>
                  </a:schemeClr>
                </a:solidFill>
                <a:latin typeface="Arial" pitchFamily="34" charset="0"/>
                <a:cs typeface="Arial" pitchFamily="34" charset="0"/>
              </a:rPr>
              <a:t>holding. It </a:t>
            </a:r>
            <a:r>
              <a:rPr lang="en-US" sz="1200" dirty="0">
                <a:solidFill>
                  <a:schemeClr val="bg1">
                    <a:lumMod val="25000"/>
                  </a:schemeClr>
                </a:solidFill>
                <a:latin typeface="Arial" pitchFamily="34" charset="0"/>
                <a:cs typeface="Arial" pitchFamily="34" charset="0"/>
              </a:rPr>
              <a:t>is the first of </a:t>
            </a:r>
            <a:r>
              <a:rPr lang="en-US" sz="1200" dirty="0" smtClean="0">
                <a:solidFill>
                  <a:schemeClr val="bg1">
                    <a:lumMod val="25000"/>
                  </a:schemeClr>
                </a:solidFill>
                <a:latin typeface="Arial" pitchFamily="34" charset="0"/>
                <a:cs typeface="Arial" pitchFamily="34" charset="0"/>
              </a:rPr>
              <a:t>54 locomotives </a:t>
            </a:r>
            <a:r>
              <a:rPr lang="en-US" sz="1200" dirty="0">
                <a:solidFill>
                  <a:schemeClr val="bg1">
                    <a:lumMod val="25000"/>
                  </a:schemeClr>
                </a:solidFill>
                <a:latin typeface="Arial" pitchFamily="34" charset="0"/>
                <a:cs typeface="Arial" pitchFamily="34" charset="0"/>
              </a:rPr>
              <a:t>that </a:t>
            </a:r>
            <a:r>
              <a:rPr lang="en-US" sz="1200" dirty="0" smtClean="0">
                <a:solidFill>
                  <a:schemeClr val="bg1">
                    <a:lumMod val="25000"/>
                  </a:schemeClr>
                </a:solidFill>
                <a:latin typeface="Arial" pitchFamily="34" charset="0"/>
                <a:cs typeface="Arial" pitchFamily="34" charset="0"/>
              </a:rPr>
              <a:t>the company will </a:t>
            </a:r>
            <a:r>
              <a:rPr lang="en-US" sz="1200" dirty="0">
                <a:solidFill>
                  <a:schemeClr val="bg1">
                    <a:lumMod val="25000"/>
                  </a:schemeClr>
                </a:solidFill>
                <a:latin typeface="Arial" pitchFamily="34" charset="0"/>
                <a:cs typeface="Arial" pitchFamily="34" charset="0"/>
              </a:rPr>
              <a:t>supply </a:t>
            </a:r>
            <a:r>
              <a:rPr lang="en-US" sz="1200" dirty="0" smtClean="0">
                <a:solidFill>
                  <a:schemeClr val="bg1">
                    <a:lumMod val="25000"/>
                  </a:schemeClr>
                </a:solidFill>
                <a:latin typeface="Arial" pitchFamily="34" charset="0"/>
                <a:cs typeface="Arial" pitchFamily="34" charset="0"/>
              </a:rPr>
              <a:t>to Russian Railways </a:t>
            </a:r>
            <a:r>
              <a:rPr lang="en-US" sz="1200" dirty="0">
                <a:solidFill>
                  <a:schemeClr val="bg1">
                    <a:lumMod val="25000"/>
                  </a:schemeClr>
                </a:solidFill>
                <a:latin typeface="Arial" pitchFamily="34" charset="0"/>
                <a:cs typeface="Arial" pitchFamily="34" charset="0"/>
              </a:rPr>
              <a:t>to 2014</a:t>
            </a:r>
            <a:endParaRPr lang="ru-RU" sz="1200" dirty="0">
              <a:solidFill>
                <a:schemeClr val="bg1">
                  <a:lumMod val="25000"/>
                </a:schemeClr>
              </a:solidFill>
              <a:latin typeface="Arial" pitchFamily="34" charset="0"/>
              <a:cs typeface="Arial" pitchFamily="34" charset="0"/>
            </a:endParaRPr>
          </a:p>
        </p:txBody>
      </p:sp>
      <p:sp>
        <p:nvSpPr>
          <p:cNvPr id="19" name="TextBox 18"/>
          <p:cNvSpPr txBox="1"/>
          <p:nvPr/>
        </p:nvSpPr>
        <p:spPr>
          <a:xfrm>
            <a:off x="5851760" y="1272717"/>
            <a:ext cx="2996400"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New Participants of </a:t>
            </a:r>
            <a:r>
              <a:rPr lang="en-US" sz="1600" b="1" dirty="0" err="1" smtClean="0">
                <a:solidFill>
                  <a:schemeClr val="bg2"/>
                </a:solidFill>
              </a:rPr>
              <a:t>Skolkovo</a:t>
            </a:r>
            <a:endParaRPr lang="ru-RU" sz="1600" b="1" dirty="0">
              <a:solidFill>
                <a:schemeClr val="bg2"/>
              </a:solidFill>
            </a:endParaRPr>
          </a:p>
        </p:txBody>
      </p:sp>
      <p:sp>
        <p:nvSpPr>
          <p:cNvPr id="23" name="Прямоугольник 5"/>
          <p:cNvSpPr/>
          <p:nvPr/>
        </p:nvSpPr>
        <p:spPr>
          <a:xfrm>
            <a:off x="5847989" y="1649070"/>
            <a:ext cx="3000171" cy="707886"/>
          </a:xfrm>
          <a:prstGeom prst="rect">
            <a:avLst/>
          </a:prstGeom>
        </p:spPr>
        <p:txBody>
          <a:bodyPr wrap="square">
            <a:spAutoFit/>
          </a:bodyPr>
          <a:lstStyle/>
          <a:p>
            <a:pPr eaLnBrk="1" fontAlgn="auto" hangingPunct="1">
              <a:spcBef>
                <a:spcPts val="600"/>
              </a:spcBef>
              <a:spcAft>
                <a:spcPts val="0"/>
              </a:spcAft>
              <a:defRPr/>
            </a:pPr>
            <a:r>
              <a:rPr lang="en-US" sz="1200" b="0" dirty="0" smtClean="0">
                <a:solidFill>
                  <a:schemeClr val="bg1">
                    <a:lumMod val="25000"/>
                  </a:schemeClr>
                </a:solidFill>
                <a:latin typeface="Arial" pitchFamily="34" charset="0"/>
                <a:cs typeface="Arial" pitchFamily="34" charset="0"/>
              </a:rPr>
              <a:t>In March 2013 </a:t>
            </a:r>
            <a:r>
              <a:rPr lang="en-US" sz="1400" b="1" dirty="0" smtClean="0">
                <a:solidFill>
                  <a:schemeClr val="bg1">
                    <a:lumMod val="25000"/>
                  </a:schemeClr>
                </a:solidFill>
                <a:latin typeface="Arial" pitchFamily="34" charset="0"/>
                <a:cs typeface="Arial" pitchFamily="34" charset="0"/>
              </a:rPr>
              <a:t>25 </a:t>
            </a:r>
            <a:r>
              <a:rPr lang="en-US" sz="1200" b="0" dirty="0" smtClean="0">
                <a:solidFill>
                  <a:schemeClr val="bg1">
                    <a:lumMod val="25000"/>
                  </a:schemeClr>
                </a:solidFill>
                <a:latin typeface="Arial" pitchFamily="34" charset="0"/>
                <a:cs typeface="Arial" pitchFamily="34" charset="0"/>
              </a:rPr>
              <a:t>companies received participant status; the total number of project participants has reached </a:t>
            </a:r>
            <a:r>
              <a:rPr lang="en-US" sz="1400" b="1" dirty="0" smtClean="0">
                <a:solidFill>
                  <a:schemeClr val="bg1">
                    <a:lumMod val="25000"/>
                  </a:schemeClr>
                </a:solidFill>
                <a:latin typeface="Arial" pitchFamily="34" charset="0"/>
                <a:cs typeface="Arial" pitchFamily="34" charset="0"/>
              </a:rPr>
              <a:t>882</a:t>
            </a:r>
            <a:r>
              <a:rPr lang="en-US" sz="1200" b="1" dirty="0" smtClean="0">
                <a:solidFill>
                  <a:schemeClr val="bg1">
                    <a:lumMod val="25000"/>
                  </a:schemeClr>
                </a:solidFill>
                <a:latin typeface="Arial" pitchFamily="34" charset="0"/>
                <a:cs typeface="Arial" pitchFamily="34" charset="0"/>
              </a:rPr>
              <a:t>.</a:t>
            </a:r>
            <a:endParaRPr lang="ru-RU" sz="1200" b="1" dirty="0">
              <a:solidFill>
                <a:schemeClr val="bg1">
                  <a:lumMod val="25000"/>
                </a:schemeClr>
              </a:solidFill>
              <a:latin typeface="Arial" pitchFamily="34" charset="0"/>
              <a:cs typeface="Arial" pitchFamily="34" charset="0"/>
            </a:endParaRPr>
          </a:p>
        </p:txBody>
      </p:sp>
      <p:sp>
        <p:nvSpPr>
          <p:cNvPr id="24" name="TextBox 23"/>
          <p:cNvSpPr txBox="1"/>
          <p:nvPr/>
        </p:nvSpPr>
        <p:spPr>
          <a:xfrm>
            <a:off x="5847989" y="2546345"/>
            <a:ext cx="3000171"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Project Financing</a:t>
            </a:r>
            <a:endParaRPr lang="ru-RU" sz="1600" b="1" dirty="0">
              <a:solidFill>
                <a:schemeClr val="bg2"/>
              </a:solidFill>
            </a:endParaRPr>
          </a:p>
        </p:txBody>
      </p:sp>
      <p:sp>
        <p:nvSpPr>
          <p:cNvPr id="32" name="Прямоугольник 5"/>
          <p:cNvSpPr/>
          <p:nvPr/>
        </p:nvSpPr>
        <p:spPr>
          <a:xfrm>
            <a:off x="5847989" y="3006408"/>
            <a:ext cx="3161542" cy="892552"/>
          </a:xfrm>
          <a:prstGeom prst="rect">
            <a:avLst/>
          </a:prstGeom>
        </p:spPr>
        <p:txBody>
          <a:bodyPr wrap="square">
            <a:spAutoFit/>
          </a:bodyPr>
          <a:lstStyle/>
          <a:p>
            <a:pPr eaLnBrk="1" fontAlgn="auto" hangingPunct="1">
              <a:spcBef>
                <a:spcPts val="600"/>
              </a:spcBef>
              <a:spcAft>
                <a:spcPts val="0"/>
              </a:spcAft>
              <a:defRPr/>
            </a:pPr>
            <a:r>
              <a:rPr lang="en-US" sz="1200" b="0" dirty="0" smtClean="0">
                <a:solidFill>
                  <a:schemeClr val="bg1">
                    <a:lumMod val="25000"/>
                  </a:schemeClr>
                </a:solidFill>
                <a:latin typeface="Arial" pitchFamily="34" charset="0"/>
                <a:cs typeface="Arial" pitchFamily="34" charset="0"/>
              </a:rPr>
              <a:t>In 2013 the </a:t>
            </a:r>
            <a:r>
              <a:rPr lang="en-US" sz="1200" b="0" dirty="0" err="1" smtClean="0">
                <a:solidFill>
                  <a:schemeClr val="bg1">
                    <a:lumMod val="25000"/>
                  </a:schemeClr>
                </a:solidFill>
                <a:latin typeface="Arial" pitchFamily="34" charset="0"/>
                <a:cs typeface="Arial" pitchFamily="34" charset="0"/>
              </a:rPr>
              <a:t>Skolkovo</a:t>
            </a:r>
            <a:r>
              <a:rPr lang="en-US" sz="1200" b="0" dirty="0" smtClean="0">
                <a:solidFill>
                  <a:schemeClr val="bg1">
                    <a:lumMod val="25000"/>
                  </a:schemeClr>
                </a:solidFill>
                <a:latin typeface="Arial" pitchFamily="34" charset="0"/>
                <a:cs typeface="Arial" pitchFamily="34" charset="0"/>
              </a:rPr>
              <a:t> Foundation approved the issuance of grants to companies totaling </a:t>
            </a:r>
            <a:r>
              <a:rPr lang="ru-RU" sz="1400" b="1" dirty="0" smtClean="0">
                <a:solidFill>
                  <a:schemeClr val="bg1">
                    <a:lumMod val="25000"/>
                  </a:schemeClr>
                </a:solidFill>
                <a:latin typeface="Arial" pitchFamily="34" charset="0"/>
                <a:cs typeface="Arial" pitchFamily="34" charset="0"/>
              </a:rPr>
              <a:t>375 </a:t>
            </a:r>
            <a:r>
              <a:rPr lang="en-US" sz="1400" b="1" dirty="0" smtClean="0">
                <a:solidFill>
                  <a:schemeClr val="bg1">
                    <a:lumMod val="25000"/>
                  </a:schemeClr>
                </a:solidFill>
                <a:latin typeface="Arial" pitchFamily="34" charset="0"/>
                <a:cs typeface="Arial" pitchFamily="34" charset="0"/>
              </a:rPr>
              <a:t>million rubles</a:t>
            </a:r>
            <a:r>
              <a:rPr lang="ru-RU" sz="1200" b="0" dirty="0" smtClean="0">
                <a:solidFill>
                  <a:schemeClr val="bg1">
                    <a:lumMod val="25000"/>
                  </a:schemeClr>
                </a:solidFill>
                <a:latin typeface="Arial" pitchFamily="34" charset="0"/>
                <a:cs typeface="Arial" pitchFamily="34" charset="0"/>
              </a:rPr>
              <a:t>; </a:t>
            </a:r>
            <a:r>
              <a:rPr lang="en-US" sz="1200" b="0" dirty="0" smtClean="0">
                <a:solidFill>
                  <a:schemeClr val="bg1">
                    <a:lumMod val="25000"/>
                  </a:schemeClr>
                </a:solidFill>
                <a:latin typeface="Arial" pitchFamily="34" charset="0"/>
                <a:cs typeface="Arial" pitchFamily="34" charset="0"/>
              </a:rPr>
              <a:t>the total sum of approved grants is </a:t>
            </a:r>
            <a:r>
              <a:rPr lang="ru-RU" sz="1400" b="1" dirty="0" smtClean="0">
                <a:solidFill>
                  <a:schemeClr val="bg1">
                    <a:lumMod val="25000"/>
                  </a:schemeClr>
                </a:solidFill>
                <a:latin typeface="Arial" pitchFamily="34" charset="0"/>
                <a:cs typeface="Arial" pitchFamily="34" charset="0"/>
              </a:rPr>
              <a:t>9</a:t>
            </a:r>
            <a:r>
              <a:rPr lang="en-US" sz="1400" b="1" dirty="0" smtClean="0">
                <a:solidFill>
                  <a:schemeClr val="bg1">
                    <a:lumMod val="25000"/>
                  </a:schemeClr>
                </a:solidFill>
                <a:latin typeface="Arial" pitchFamily="34" charset="0"/>
                <a:cs typeface="Arial" pitchFamily="34" charset="0"/>
              </a:rPr>
              <a:t>.</a:t>
            </a:r>
            <a:r>
              <a:rPr lang="ru-RU" sz="1400" b="1" dirty="0" smtClean="0">
                <a:solidFill>
                  <a:schemeClr val="bg1">
                    <a:lumMod val="25000"/>
                  </a:schemeClr>
                </a:solidFill>
                <a:latin typeface="Arial" pitchFamily="34" charset="0"/>
                <a:cs typeface="Arial" pitchFamily="34" charset="0"/>
              </a:rPr>
              <a:t>3 </a:t>
            </a:r>
            <a:r>
              <a:rPr lang="en-US" sz="1400" b="1" dirty="0" smtClean="0">
                <a:solidFill>
                  <a:schemeClr val="bg1">
                    <a:lumMod val="25000"/>
                  </a:schemeClr>
                </a:solidFill>
                <a:latin typeface="Arial" pitchFamily="34" charset="0"/>
                <a:cs typeface="Arial" pitchFamily="34" charset="0"/>
              </a:rPr>
              <a:t>billion rubles</a:t>
            </a:r>
            <a:r>
              <a:rPr lang="ru-RU" sz="1400" b="1" dirty="0" smtClean="0">
                <a:solidFill>
                  <a:schemeClr val="bg1">
                    <a:lumMod val="25000"/>
                  </a:schemeClr>
                </a:solidFill>
                <a:latin typeface="Arial" pitchFamily="34" charset="0"/>
                <a:cs typeface="Arial" pitchFamily="34" charset="0"/>
              </a:rPr>
              <a:t>.</a:t>
            </a:r>
            <a:endParaRPr lang="ru-RU" sz="1400" b="1" dirty="0">
              <a:solidFill>
                <a:schemeClr val="bg1">
                  <a:lumMod val="25000"/>
                </a:schemeClr>
              </a:solidFill>
              <a:latin typeface="Arial" pitchFamily="34" charset="0"/>
              <a:cs typeface="Arial" pitchFamily="34" charset="0"/>
            </a:endParaRPr>
          </a:p>
        </p:txBody>
      </p:sp>
      <p:sp>
        <p:nvSpPr>
          <p:cNvPr id="28" name="Title 1"/>
          <p:cNvSpPr txBox="1">
            <a:spLocks/>
          </p:cNvSpPr>
          <p:nvPr/>
        </p:nvSpPr>
        <p:spPr>
          <a:xfrm>
            <a:off x="2174724" y="397315"/>
            <a:ext cx="5840388" cy="631386"/>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en-US" sz="2400" dirty="0" smtClean="0">
                <a:solidFill>
                  <a:schemeClr val="bg1">
                    <a:lumMod val="50000"/>
                  </a:schemeClr>
                </a:solidFill>
                <a:latin typeface="Arial" pitchFamily="34" charset="0"/>
                <a:cs typeface="Arial" pitchFamily="34" charset="0"/>
              </a:rPr>
              <a:t>Main Results of </a:t>
            </a:r>
            <a:r>
              <a:rPr lang="en-US" sz="2400" dirty="0" err="1" smtClean="0">
                <a:solidFill>
                  <a:schemeClr val="bg1">
                    <a:lumMod val="50000"/>
                  </a:schemeClr>
                </a:solidFill>
                <a:latin typeface="Arial" pitchFamily="34" charset="0"/>
                <a:cs typeface="Arial" pitchFamily="34" charset="0"/>
              </a:rPr>
              <a:t>Skolkovo</a:t>
            </a:r>
            <a:r>
              <a:rPr lang="en-US" sz="2400" dirty="0" smtClean="0">
                <a:solidFill>
                  <a:schemeClr val="bg1">
                    <a:lumMod val="50000"/>
                  </a:schemeClr>
                </a:solidFill>
                <a:latin typeface="Arial" pitchFamily="34" charset="0"/>
                <a:cs typeface="Arial" pitchFamily="34" charset="0"/>
              </a:rPr>
              <a:t> Foundation Activities</a:t>
            </a:r>
            <a:endParaRPr lang="ru-RU" sz="2400" dirty="0">
              <a:solidFill>
                <a:schemeClr val="bg1">
                  <a:lumMod val="50000"/>
                </a:schemeClr>
              </a:solidFill>
              <a:latin typeface="Arial" pitchFamily="34" charset="0"/>
              <a:cs typeface="Arial" pitchFamily="34" charset="0"/>
            </a:endParaRPr>
          </a:p>
        </p:txBody>
      </p:sp>
      <p:grpSp>
        <p:nvGrpSpPr>
          <p:cNvPr id="5" name="Группа 4"/>
          <p:cNvGrpSpPr/>
          <p:nvPr/>
        </p:nvGrpSpPr>
        <p:grpSpPr>
          <a:xfrm>
            <a:off x="432076" y="1877299"/>
            <a:ext cx="821594" cy="1925331"/>
            <a:chOff x="-1987045" y="2648100"/>
            <a:chExt cx="821594" cy="1925331"/>
          </a:xfrm>
        </p:grpSpPr>
        <p:sp>
          <p:nvSpPr>
            <p:cNvPr id="2" name="Прямоугольник 1"/>
            <p:cNvSpPr/>
            <p:nvPr/>
          </p:nvSpPr>
          <p:spPr>
            <a:xfrm>
              <a:off x="-1921706" y="2648100"/>
              <a:ext cx="504170" cy="383730"/>
            </a:xfrm>
            <a:prstGeom prst="rect">
              <a:avLst/>
            </a:prstGeom>
            <a:solidFill>
              <a:srgbClr val="3366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0" name="Прямоугольник 29"/>
            <p:cNvSpPr/>
            <p:nvPr/>
          </p:nvSpPr>
          <p:spPr>
            <a:xfrm>
              <a:off x="-1669621" y="3031830"/>
              <a:ext cx="504170" cy="383730"/>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6" name="Прямоугольник 35"/>
            <p:cNvSpPr/>
            <p:nvPr/>
          </p:nvSpPr>
          <p:spPr>
            <a:xfrm>
              <a:off x="-1669621" y="3771060"/>
              <a:ext cx="504170" cy="383730"/>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7" name="Прямоугольник 36"/>
            <p:cNvSpPr/>
            <p:nvPr/>
          </p:nvSpPr>
          <p:spPr>
            <a:xfrm>
              <a:off x="-1921706" y="3390100"/>
              <a:ext cx="504170" cy="383730"/>
            </a:xfrm>
            <a:prstGeom prst="rect">
              <a:avLst/>
            </a:prstGeom>
            <a:solidFill>
              <a:srgbClr val="F6E8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8" name="Прямоугольник 37"/>
            <p:cNvSpPr/>
            <p:nvPr/>
          </p:nvSpPr>
          <p:spPr>
            <a:xfrm>
              <a:off x="-1921706" y="4154790"/>
              <a:ext cx="504170" cy="38373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 name="TextBox 2"/>
            <p:cNvSpPr txBox="1"/>
            <p:nvPr/>
          </p:nvSpPr>
          <p:spPr>
            <a:xfrm>
              <a:off x="-1972989" y="2852537"/>
              <a:ext cx="303288" cy="215444"/>
            </a:xfrm>
            <a:prstGeom prst="rect">
              <a:avLst/>
            </a:prstGeom>
            <a:noFill/>
          </p:spPr>
          <p:txBody>
            <a:bodyPr wrap="none" rtlCol="0">
              <a:spAutoFit/>
            </a:bodyPr>
            <a:lstStyle/>
            <a:p>
              <a:r>
                <a:rPr lang="ru-RU" sz="800" b="1" dirty="0" smtClean="0">
                  <a:solidFill>
                    <a:schemeClr val="bg2"/>
                  </a:solidFill>
                </a:rPr>
                <a:t>ИТ</a:t>
              </a:r>
              <a:endParaRPr lang="ru-RU" sz="800" b="1" dirty="0">
                <a:solidFill>
                  <a:schemeClr val="bg2"/>
                </a:solidFill>
              </a:endParaRPr>
            </a:p>
          </p:txBody>
        </p:sp>
        <p:sp>
          <p:nvSpPr>
            <p:cNvPr id="39" name="TextBox 38"/>
            <p:cNvSpPr txBox="1"/>
            <p:nvPr/>
          </p:nvSpPr>
          <p:spPr>
            <a:xfrm>
              <a:off x="-1984461" y="3578367"/>
              <a:ext cx="630301" cy="215444"/>
            </a:xfrm>
            <a:prstGeom prst="rect">
              <a:avLst/>
            </a:prstGeom>
            <a:noFill/>
          </p:spPr>
          <p:txBody>
            <a:bodyPr wrap="none" rtlCol="0">
              <a:spAutoFit/>
            </a:bodyPr>
            <a:lstStyle/>
            <a:p>
              <a:r>
                <a:rPr lang="ru-RU" sz="800" b="1" dirty="0" smtClean="0">
                  <a:solidFill>
                    <a:schemeClr val="bg1">
                      <a:lumMod val="25000"/>
                    </a:schemeClr>
                  </a:solidFill>
                </a:rPr>
                <a:t>Энерготех</a:t>
              </a:r>
              <a:endParaRPr lang="ru-RU" sz="800" b="1" dirty="0">
                <a:solidFill>
                  <a:schemeClr val="bg1">
                    <a:lumMod val="25000"/>
                  </a:schemeClr>
                </a:solidFill>
              </a:endParaRPr>
            </a:p>
          </p:txBody>
        </p:sp>
        <p:sp>
          <p:nvSpPr>
            <p:cNvPr id="40" name="TextBox 39"/>
            <p:cNvSpPr txBox="1"/>
            <p:nvPr/>
          </p:nvSpPr>
          <p:spPr>
            <a:xfrm>
              <a:off x="-1986968" y="4357987"/>
              <a:ext cx="511679" cy="215444"/>
            </a:xfrm>
            <a:prstGeom prst="rect">
              <a:avLst/>
            </a:prstGeom>
            <a:noFill/>
          </p:spPr>
          <p:txBody>
            <a:bodyPr wrap="none" rtlCol="0">
              <a:spAutoFit/>
            </a:bodyPr>
            <a:lstStyle/>
            <a:p>
              <a:r>
                <a:rPr lang="ru-RU" sz="800" b="1" dirty="0" smtClean="0">
                  <a:solidFill>
                    <a:schemeClr val="bg2"/>
                  </a:solidFill>
                </a:rPr>
                <a:t>Космос</a:t>
              </a:r>
              <a:endParaRPr lang="ru-RU" sz="800" b="1" dirty="0">
                <a:solidFill>
                  <a:schemeClr val="bg2"/>
                </a:solidFill>
              </a:endParaRPr>
            </a:p>
          </p:txBody>
        </p:sp>
        <p:sp>
          <p:nvSpPr>
            <p:cNvPr id="41" name="TextBox 40"/>
            <p:cNvSpPr txBox="1"/>
            <p:nvPr/>
          </p:nvSpPr>
          <p:spPr>
            <a:xfrm>
              <a:off x="-1729922" y="3223505"/>
              <a:ext cx="538930" cy="215444"/>
            </a:xfrm>
            <a:prstGeom prst="rect">
              <a:avLst/>
            </a:prstGeom>
            <a:noFill/>
          </p:spPr>
          <p:txBody>
            <a:bodyPr wrap="none" rtlCol="0">
              <a:spAutoFit/>
            </a:bodyPr>
            <a:lstStyle/>
            <a:p>
              <a:r>
                <a:rPr lang="ru-RU" sz="800" b="1" dirty="0" smtClean="0">
                  <a:solidFill>
                    <a:schemeClr val="bg2"/>
                  </a:solidFill>
                </a:rPr>
                <a:t>Биомед</a:t>
              </a:r>
              <a:endParaRPr lang="ru-RU" sz="800" b="1" dirty="0">
                <a:solidFill>
                  <a:schemeClr val="bg2"/>
                </a:solidFill>
              </a:endParaRPr>
            </a:p>
          </p:txBody>
        </p:sp>
        <p:sp>
          <p:nvSpPr>
            <p:cNvPr id="42" name="TextBox 41"/>
            <p:cNvSpPr txBox="1"/>
            <p:nvPr/>
          </p:nvSpPr>
          <p:spPr>
            <a:xfrm>
              <a:off x="-1740094" y="3962843"/>
              <a:ext cx="546945" cy="215444"/>
            </a:xfrm>
            <a:prstGeom prst="rect">
              <a:avLst/>
            </a:prstGeom>
            <a:noFill/>
          </p:spPr>
          <p:txBody>
            <a:bodyPr wrap="none" rtlCol="0">
              <a:spAutoFit/>
            </a:bodyPr>
            <a:lstStyle/>
            <a:p>
              <a:r>
                <a:rPr lang="ru-RU" sz="800" b="1" dirty="0" smtClean="0">
                  <a:solidFill>
                    <a:schemeClr val="bg2"/>
                  </a:solidFill>
                </a:rPr>
                <a:t>Ядертех</a:t>
              </a:r>
              <a:endParaRPr lang="ru-RU" sz="800" b="1" dirty="0">
                <a:solidFill>
                  <a:schemeClr val="bg2"/>
                </a:solidFill>
              </a:endParaRPr>
            </a:p>
          </p:txBody>
        </p:sp>
        <p:sp>
          <p:nvSpPr>
            <p:cNvPr id="4" name="TextBox 3"/>
            <p:cNvSpPr txBox="1"/>
            <p:nvPr/>
          </p:nvSpPr>
          <p:spPr>
            <a:xfrm>
              <a:off x="-1987045" y="2650704"/>
              <a:ext cx="420308" cy="276999"/>
            </a:xfrm>
            <a:prstGeom prst="rect">
              <a:avLst/>
            </a:prstGeom>
            <a:noFill/>
          </p:spPr>
          <p:txBody>
            <a:bodyPr wrap="none" rtlCol="0">
              <a:spAutoFit/>
            </a:bodyPr>
            <a:lstStyle/>
            <a:p>
              <a:r>
                <a:rPr lang="ru-RU" sz="1200" b="1" dirty="0" smtClean="0">
                  <a:solidFill>
                    <a:schemeClr val="bg2"/>
                  </a:solidFill>
                </a:rPr>
                <a:t>281</a:t>
              </a:r>
              <a:endParaRPr lang="ru-RU" sz="1200" b="1" dirty="0">
                <a:solidFill>
                  <a:schemeClr val="bg2"/>
                </a:solidFill>
              </a:endParaRPr>
            </a:p>
          </p:txBody>
        </p:sp>
        <p:sp>
          <p:nvSpPr>
            <p:cNvPr id="43" name="TextBox 42"/>
            <p:cNvSpPr txBox="1"/>
            <p:nvPr/>
          </p:nvSpPr>
          <p:spPr>
            <a:xfrm>
              <a:off x="-1981954" y="3390100"/>
              <a:ext cx="420308" cy="276999"/>
            </a:xfrm>
            <a:prstGeom prst="rect">
              <a:avLst/>
            </a:prstGeom>
            <a:noFill/>
          </p:spPr>
          <p:txBody>
            <a:bodyPr wrap="none" rtlCol="0">
              <a:spAutoFit/>
            </a:bodyPr>
            <a:lstStyle/>
            <a:p>
              <a:r>
                <a:rPr lang="ru-RU" sz="1200" b="1" dirty="0" smtClean="0">
                  <a:solidFill>
                    <a:schemeClr val="bg1">
                      <a:lumMod val="25000"/>
                    </a:schemeClr>
                  </a:solidFill>
                </a:rPr>
                <a:t>236</a:t>
              </a:r>
              <a:endParaRPr lang="ru-RU" sz="1200" b="1" dirty="0">
                <a:solidFill>
                  <a:schemeClr val="bg1">
                    <a:lumMod val="25000"/>
                  </a:schemeClr>
                </a:solidFill>
              </a:endParaRPr>
            </a:p>
          </p:txBody>
        </p:sp>
        <p:sp>
          <p:nvSpPr>
            <p:cNvPr id="44" name="TextBox 43"/>
            <p:cNvSpPr txBox="1"/>
            <p:nvPr/>
          </p:nvSpPr>
          <p:spPr>
            <a:xfrm>
              <a:off x="-1976863" y="4156391"/>
              <a:ext cx="341760" cy="276999"/>
            </a:xfrm>
            <a:prstGeom prst="rect">
              <a:avLst/>
            </a:prstGeom>
            <a:noFill/>
          </p:spPr>
          <p:txBody>
            <a:bodyPr wrap="none" rtlCol="0">
              <a:spAutoFit/>
            </a:bodyPr>
            <a:lstStyle/>
            <a:p>
              <a:r>
                <a:rPr lang="ru-RU" sz="1200" b="1" dirty="0" smtClean="0">
                  <a:solidFill>
                    <a:schemeClr val="bg2"/>
                  </a:solidFill>
                </a:rPr>
                <a:t>87</a:t>
              </a:r>
              <a:endParaRPr lang="ru-RU" sz="1200" b="1" dirty="0">
                <a:solidFill>
                  <a:schemeClr val="bg2"/>
                </a:solidFill>
              </a:endParaRPr>
            </a:p>
          </p:txBody>
        </p:sp>
        <p:sp>
          <p:nvSpPr>
            <p:cNvPr id="45" name="TextBox 44"/>
            <p:cNvSpPr txBox="1"/>
            <p:nvPr/>
          </p:nvSpPr>
          <p:spPr>
            <a:xfrm>
              <a:off x="-1722548" y="3031982"/>
              <a:ext cx="420308" cy="276999"/>
            </a:xfrm>
            <a:prstGeom prst="rect">
              <a:avLst/>
            </a:prstGeom>
            <a:noFill/>
          </p:spPr>
          <p:txBody>
            <a:bodyPr wrap="none" rtlCol="0">
              <a:spAutoFit/>
            </a:bodyPr>
            <a:lstStyle/>
            <a:p>
              <a:r>
                <a:rPr lang="ru-RU" sz="1200" b="1" dirty="0" smtClean="0">
                  <a:solidFill>
                    <a:schemeClr val="bg2"/>
                  </a:solidFill>
                </a:rPr>
                <a:t>208</a:t>
              </a:r>
              <a:endParaRPr lang="ru-RU" sz="1200" b="1" dirty="0">
                <a:solidFill>
                  <a:schemeClr val="bg2"/>
                </a:solidFill>
              </a:endParaRPr>
            </a:p>
          </p:txBody>
        </p:sp>
        <p:sp>
          <p:nvSpPr>
            <p:cNvPr id="46" name="TextBox 45"/>
            <p:cNvSpPr txBox="1"/>
            <p:nvPr/>
          </p:nvSpPr>
          <p:spPr>
            <a:xfrm>
              <a:off x="-1721303" y="3777209"/>
              <a:ext cx="341760" cy="276999"/>
            </a:xfrm>
            <a:prstGeom prst="rect">
              <a:avLst/>
            </a:prstGeom>
            <a:noFill/>
          </p:spPr>
          <p:txBody>
            <a:bodyPr wrap="none" rtlCol="0">
              <a:spAutoFit/>
            </a:bodyPr>
            <a:lstStyle/>
            <a:p>
              <a:r>
                <a:rPr lang="ru-RU" sz="1200" b="1" dirty="0" smtClean="0">
                  <a:solidFill>
                    <a:schemeClr val="bg2"/>
                  </a:solidFill>
                </a:rPr>
                <a:t>70</a:t>
              </a:r>
              <a:endParaRPr lang="ru-RU" sz="1200" b="1" dirty="0">
                <a:solidFill>
                  <a:schemeClr val="bg2"/>
                </a:solidFill>
              </a:endParaRPr>
            </a:p>
          </p:txBody>
        </p:sp>
      </p:grpSp>
      <p:sp>
        <p:nvSpPr>
          <p:cNvPr id="33" name="TextBox 32"/>
          <p:cNvSpPr txBox="1"/>
          <p:nvPr/>
        </p:nvSpPr>
        <p:spPr>
          <a:xfrm>
            <a:off x="1228156" y="4294419"/>
            <a:ext cx="7620004" cy="338554"/>
          </a:xfrm>
          <a:prstGeom prst="rect">
            <a:avLst/>
          </a:prstGeom>
          <a:solidFill>
            <a:schemeClr val="tx2">
              <a:lumMod val="40000"/>
              <a:lumOff val="60000"/>
            </a:schemeClr>
          </a:solidFill>
        </p:spPr>
        <p:txBody>
          <a:bodyPr wrap="square" rtlCol="0">
            <a:spAutoFit/>
          </a:bodyPr>
          <a:lstStyle/>
          <a:p>
            <a:r>
              <a:rPr lang="en-US" sz="1600" b="1" dirty="0" smtClean="0">
                <a:solidFill>
                  <a:schemeClr val="bg2"/>
                </a:solidFill>
              </a:rPr>
              <a:t>Popularizing Entrepreneurship</a:t>
            </a:r>
            <a:endParaRPr lang="ru-RU" sz="1600" b="1" dirty="0">
              <a:solidFill>
                <a:schemeClr val="bg2"/>
              </a:solidFill>
            </a:endParaRPr>
          </a:p>
        </p:txBody>
      </p:sp>
      <p:sp>
        <p:nvSpPr>
          <p:cNvPr id="34" name="Прямоугольник 5"/>
          <p:cNvSpPr/>
          <p:nvPr/>
        </p:nvSpPr>
        <p:spPr>
          <a:xfrm>
            <a:off x="1167694" y="4632247"/>
            <a:ext cx="5083702" cy="2015936"/>
          </a:xfrm>
          <a:prstGeom prst="rect">
            <a:avLst/>
          </a:prstGeom>
          <a:ln>
            <a:noFill/>
          </a:ln>
        </p:spPr>
        <p:txBody>
          <a:bodyPr wrap="square">
            <a:spAutoFit/>
          </a:bodyPr>
          <a:lstStyle/>
          <a:p>
            <a:pPr>
              <a:spcBef>
                <a:spcPts val="600"/>
              </a:spcBef>
              <a:defRPr/>
            </a:pPr>
            <a:r>
              <a:rPr lang="en-US" sz="1400" b="1" dirty="0" smtClean="0">
                <a:solidFill>
                  <a:schemeClr val="bg1">
                    <a:lumMod val="25000"/>
                  </a:schemeClr>
                </a:solidFill>
                <a:latin typeface="Arial" pitchFamily="34" charset="0"/>
                <a:cs typeface="Arial" pitchFamily="34" charset="0"/>
              </a:rPr>
              <a:t>March </a:t>
            </a:r>
            <a:r>
              <a:rPr lang="ru-RU" sz="1400" b="1" dirty="0" smtClean="0">
                <a:solidFill>
                  <a:schemeClr val="bg1">
                    <a:lumMod val="25000"/>
                  </a:schemeClr>
                </a:solidFill>
                <a:latin typeface="Arial" pitchFamily="34" charset="0"/>
                <a:cs typeface="Arial" pitchFamily="34" charset="0"/>
              </a:rPr>
              <a:t>1 </a:t>
            </a:r>
            <a:r>
              <a:rPr lang="en-US" sz="1200" dirty="0" smtClean="0">
                <a:solidFill>
                  <a:schemeClr val="bg1">
                    <a:lumMod val="25000"/>
                  </a:schemeClr>
                </a:solidFill>
                <a:latin typeface="Arial" pitchFamily="34" charset="0"/>
                <a:cs typeface="Arial" pitchFamily="34" charset="0"/>
              </a:rPr>
              <a:t>the road show project started in tandem with </a:t>
            </a:r>
            <a:r>
              <a:rPr lang="en-US" sz="1400" b="1" dirty="0" smtClean="0">
                <a:solidFill>
                  <a:schemeClr val="bg1">
                    <a:lumMod val="25000"/>
                  </a:schemeClr>
                </a:solidFill>
                <a:latin typeface="Arial" pitchFamily="34" charset="0"/>
                <a:cs typeface="Arial" pitchFamily="34" charset="0"/>
              </a:rPr>
              <a:t>development institutions </a:t>
            </a:r>
            <a:r>
              <a:rPr lang="ru-RU" sz="1400" b="1" dirty="0" smtClean="0">
                <a:solidFill>
                  <a:schemeClr val="bg1">
                    <a:lumMod val="25000"/>
                  </a:schemeClr>
                </a:solidFill>
                <a:latin typeface="Arial" pitchFamily="34" charset="0"/>
                <a:cs typeface="Arial" pitchFamily="34" charset="0"/>
              </a:rPr>
              <a:t>(</a:t>
            </a:r>
            <a:r>
              <a:rPr lang="pl-PL" sz="1400" b="1" dirty="0">
                <a:solidFill>
                  <a:schemeClr val="bg1">
                    <a:lumMod val="25000"/>
                  </a:schemeClr>
                </a:solidFill>
                <a:latin typeface="Arial" pitchFamily="34" charset="0"/>
                <a:cs typeface="Arial" pitchFamily="34" charset="0"/>
              </a:rPr>
              <a:t>Rusian Startup </a:t>
            </a:r>
            <a:r>
              <a:rPr lang="pl-PL" sz="1400" b="1" dirty="0" smtClean="0">
                <a:solidFill>
                  <a:schemeClr val="bg1">
                    <a:lumMod val="25000"/>
                  </a:schemeClr>
                </a:solidFill>
                <a:latin typeface="Arial" pitchFamily="34" charset="0"/>
                <a:cs typeface="Arial" pitchFamily="34" charset="0"/>
              </a:rPr>
              <a:t>Tour</a:t>
            </a:r>
            <a:r>
              <a:rPr lang="ru-RU" sz="1400" b="1" dirty="0" smtClean="0">
                <a:solidFill>
                  <a:schemeClr val="bg1">
                    <a:lumMod val="25000"/>
                  </a:schemeClr>
                </a:solidFill>
                <a:latin typeface="Arial" pitchFamily="34" charset="0"/>
                <a:cs typeface="Arial" pitchFamily="34" charset="0"/>
              </a:rPr>
              <a:t>)</a:t>
            </a:r>
            <a:r>
              <a:rPr lang="en-US" sz="1200" dirty="0" smtClean="0">
                <a:solidFill>
                  <a:schemeClr val="bg1">
                    <a:lumMod val="25000"/>
                  </a:schemeClr>
                </a:solidFill>
                <a:latin typeface="Arial" pitchFamily="34" charset="0"/>
                <a:cs typeface="Arial" pitchFamily="34" charset="0"/>
              </a:rPr>
              <a:t>. The goals of the project were: </a:t>
            </a:r>
            <a:endParaRPr lang="ru-RU" sz="1200" dirty="0" smtClean="0">
              <a:solidFill>
                <a:schemeClr val="bg1">
                  <a:lumMod val="25000"/>
                </a:schemeClr>
              </a:solidFill>
              <a:latin typeface="Arial" pitchFamily="34" charset="0"/>
              <a:cs typeface="Arial" pitchFamily="34" charset="0"/>
            </a:endParaRPr>
          </a:p>
          <a:p>
            <a:pPr marL="285750" indent="-285750">
              <a:spcBef>
                <a:spcPts val="600"/>
              </a:spcBef>
              <a:buFont typeface="Arial" pitchFamily="34" charset="0"/>
              <a:buChar char="•"/>
              <a:defRPr/>
            </a:pPr>
            <a:r>
              <a:rPr lang="en-US" sz="1200" dirty="0" smtClean="0">
                <a:solidFill>
                  <a:schemeClr val="bg1">
                    <a:lumMod val="25000"/>
                  </a:schemeClr>
                </a:solidFill>
                <a:latin typeface="Arial" pitchFamily="34" charset="0"/>
                <a:cs typeface="Arial" pitchFamily="34" charset="0"/>
              </a:rPr>
              <a:t>Searching for active </a:t>
            </a:r>
            <a:r>
              <a:rPr lang="en-US" sz="1200" dirty="0">
                <a:solidFill>
                  <a:schemeClr val="bg1">
                    <a:lumMod val="25000"/>
                  </a:schemeClr>
                </a:solidFill>
                <a:latin typeface="Arial" pitchFamily="34" charset="0"/>
                <a:cs typeface="Arial" pitchFamily="34" charset="0"/>
              </a:rPr>
              <a:t>leaders </a:t>
            </a:r>
            <a:r>
              <a:rPr lang="en-US" sz="1200" dirty="0" smtClean="0">
                <a:solidFill>
                  <a:schemeClr val="bg1">
                    <a:lumMod val="25000"/>
                  </a:schemeClr>
                </a:solidFill>
                <a:latin typeface="Arial" pitchFamily="34" charset="0"/>
                <a:cs typeface="Arial" pitchFamily="34" charset="0"/>
              </a:rPr>
              <a:t>for building communication</a:t>
            </a:r>
            <a:endParaRPr lang="en-US" sz="1200" dirty="0">
              <a:solidFill>
                <a:schemeClr val="bg1">
                  <a:lumMod val="25000"/>
                </a:schemeClr>
              </a:solidFill>
              <a:latin typeface="Arial" pitchFamily="34" charset="0"/>
              <a:cs typeface="Arial" pitchFamily="34" charset="0"/>
            </a:endParaRP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Combining talent and resources from different cities</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Promoting entrepreneurship in the regions</a:t>
            </a:r>
          </a:p>
          <a:p>
            <a:pPr marL="285750" indent="-285750">
              <a:spcBef>
                <a:spcPts val="600"/>
              </a:spcBef>
              <a:buFont typeface="Arial" pitchFamily="34" charset="0"/>
              <a:buChar char="•"/>
              <a:defRPr/>
            </a:pPr>
            <a:r>
              <a:rPr lang="en-US" sz="1200" dirty="0" smtClean="0">
                <a:solidFill>
                  <a:schemeClr val="bg1">
                    <a:lumMod val="25000"/>
                  </a:schemeClr>
                </a:solidFill>
                <a:latin typeface="Arial" pitchFamily="34" charset="0"/>
                <a:cs typeface="Arial" pitchFamily="34" charset="0"/>
              </a:rPr>
              <a:t>Promotion of </a:t>
            </a:r>
            <a:r>
              <a:rPr lang="en-US" sz="1200" dirty="0">
                <a:solidFill>
                  <a:schemeClr val="bg1">
                    <a:lumMod val="25000"/>
                  </a:schemeClr>
                </a:solidFill>
                <a:latin typeface="Arial" pitchFamily="34" charset="0"/>
                <a:cs typeface="Arial" pitchFamily="34" charset="0"/>
              </a:rPr>
              <a:t>projects </a:t>
            </a:r>
            <a:r>
              <a:rPr lang="en-US" sz="1200" dirty="0" smtClean="0">
                <a:solidFill>
                  <a:schemeClr val="bg1">
                    <a:lumMod val="25000"/>
                  </a:schemeClr>
                </a:solidFill>
                <a:latin typeface="Arial" pitchFamily="34" charset="0"/>
                <a:cs typeface="Arial" pitchFamily="34" charset="0"/>
              </a:rPr>
              <a:t>for foreign </a:t>
            </a:r>
            <a:r>
              <a:rPr lang="en-US" sz="1200" dirty="0">
                <a:solidFill>
                  <a:schemeClr val="bg1">
                    <a:lumMod val="25000"/>
                  </a:schemeClr>
                </a:solidFill>
                <a:latin typeface="Arial" pitchFamily="34" charset="0"/>
                <a:cs typeface="Arial" pitchFamily="34" charset="0"/>
              </a:rPr>
              <a:t>investors</a:t>
            </a:r>
          </a:p>
          <a:p>
            <a:pPr marL="285750" indent="-285750">
              <a:spcBef>
                <a:spcPts val="600"/>
              </a:spcBef>
              <a:buFont typeface="Arial" pitchFamily="34" charset="0"/>
              <a:buChar char="•"/>
              <a:defRPr/>
            </a:pPr>
            <a:r>
              <a:rPr lang="en-US" sz="1200" dirty="0">
                <a:solidFill>
                  <a:schemeClr val="bg1">
                    <a:lumMod val="25000"/>
                  </a:schemeClr>
                </a:solidFill>
                <a:latin typeface="Arial" pitchFamily="34" charset="0"/>
                <a:cs typeface="Arial" pitchFamily="34" charset="0"/>
              </a:rPr>
              <a:t>Involvement in the startup community of at least 500 participants in each </a:t>
            </a:r>
            <a:r>
              <a:rPr lang="en-US" sz="1200" dirty="0" smtClean="0">
                <a:solidFill>
                  <a:schemeClr val="bg1">
                    <a:lumMod val="25000"/>
                  </a:schemeClr>
                </a:solidFill>
                <a:latin typeface="Arial" pitchFamily="34" charset="0"/>
                <a:cs typeface="Arial" pitchFamily="34" charset="0"/>
              </a:rPr>
              <a:t>city</a:t>
            </a:r>
            <a:endParaRPr lang="ru-RU" sz="1200" b="0" dirty="0" smtClean="0">
              <a:solidFill>
                <a:schemeClr val="bg1">
                  <a:lumMod val="25000"/>
                </a:schemeClr>
              </a:solidFill>
              <a:latin typeface="Arial" pitchFamily="34" charset="0"/>
              <a:cs typeface="Arial" pitchFamily="34" charset="0"/>
            </a:endParaRPr>
          </a:p>
        </p:txBody>
      </p:sp>
      <p:sp>
        <p:nvSpPr>
          <p:cNvPr id="35" name="Прямоугольник 5"/>
          <p:cNvSpPr/>
          <p:nvPr/>
        </p:nvSpPr>
        <p:spPr>
          <a:xfrm>
            <a:off x="6251396" y="4627235"/>
            <a:ext cx="2596764" cy="2015936"/>
          </a:xfrm>
          <a:prstGeom prst="rect">
            <a:avLst/>
          </a:prstGeom>
          <a:ln>
            <a:noFill/>
          </a:ln>
        </p:spPr>
        <p:txBody>
          <a:bodyPr wrap="square">
            <a:spAutoFit/>
          </a:bodyPr>
          <a:lstStyle/>
          <a:p>
            <a:pPr>
              <a:spcBef>
                <a:spcPts val="600"/>
              </a:spcBef>
              <a:defRPr/>
            </a:pPr>
            <a:r>
              <a:rPr lang="en-US" sz="1200" b="0" dirty="0" smtClean="0">
                <a:solidFill>
                  <a:schemeClr val="bg1">
                    <a:lumMod val="25000"/>
                  </a:schemeClr>
                </a:solidFill>
                <a:latin typeface="Arial" pitchFamily="34" charset="0"/>
                <a:cs typeface="Arial" pitchFamily="34" charset="0"/>
              </a:rPr>
              <a:t>The Road Show visited the following cities in Russia</a:t>
            </a:r>
            <a:endParaRPr lang="ru-RU" sz="1200" b="0" dirty="0" smtClean="0">
              <a:solidFill>
                <a:schemeClr val="bg1">
                  <a:lumMod val="25000"/>
                </a:schemeClr>
              </a:solidFill>
              <a:latin typeface="Arial" pitchFamily="34" charset="0"/>
              <a:cs typeface="Arial" pitchFamily="34" charset="0"/>
            </a:endParaRPr>
          </a:p>
          <a:p>
            <a:endParaRPr lang="pl-PL" sz="1200" b="1" dirty="0">
              <a:solidFill>
                <a:schemeClr val="bg1">
                  <a:lumMod val="25000"/>
                </a:schemeClr>
              </a:solidFill>
              <a:latin typeface="Arial"/>
              <a:cs typeface="Arial"/>
            </a:endParaRPr>
          </a:p>
          <a:p>
            <a:r>
              <a:rPr lang="en-US" sz="1200" dirty="0" smtClean="0">
                <a:solidFill>
                  <a:schemeClr val="bg1">
                    <a:lumMod val="25000"/>
                  </a:schemeClr>
                </a:solidFill>
                <a:latin typeface="Arial"/>
                <a:cs typeface="Arial"/>
              </a:rPr>
              <a:t>March 1 </a:t>
            </a:r>
            <a:r>
              <a:rPr lang="ru-RU" sz="1200" dirty="0" smtClean="0">
                <a:solidFill>
                  <a:schemeClr val="bg1">
                    <a:lumMod val="25000"/>
                  </a:schemeClr>
                </a:solidFill>
                <a:latin typeface="Arial"/>
                <a:cs typeface="Arial"/>
              </a:rPr>
              <a:t>— </a:t>
            </a:r>
            <a:r>
              <a:rPr lang="en-US" sz="1200" dirty="0" err="1" smtClean="0">
                <a:solidFill>
                  <a:schemeClr val="bg1">
                    <a:lumMod val="25000"/>
                  </a:schemeClr>
                </a:solidFill>
                <a:latin typeface="Arial"/>
                <a:cs typeface="Arial"/>
              </a:rPr>
              <a:t>Ekaterinburg</a:t>
            </a:r>
            <a:endParaRPr lang="ru-RU" sz="1200" dirty="0" smtClean="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smtClean="0">
                <a:solidFill>
                  <a:schemeClr val="bg1">
                    <a:lumMod val="25000"/>
                  </a:schemeClr>
                </a:solidFill>
                <a:latin typeface="Arial"/>
                <a:cs typeface="Arial"/>
              </a:rPr>
              <a:t>18</a:t>
            </a:r>
            <a:r>
              <a:rPr lang="en-US" sz="1200" dirty="0" smtClean="0">
                <a:solidFill>
                  <a:schemeClr val="bg1">
                    <a:lumMod val="25000"/>
                  </a:schemeClr>
                </a:solidFill>
                <a:latin typeface="Arial"/>
                <a:cs typeface="Arial"/>
              </a:rPr>
              <a:t> </a:t>
            </a:r>
            <a:r>
              <a:rPr lang="ru-RU" sz="1200" dirty="0">
                <a:solidFill>
                  <a:schemeClr val="bg1">
                    <a:lumMod val="25000"/>
                  </a:schemeClr>
                </a:solidFill>
                <a:latin typeface="Arial"/>
                <a:cs typeface="Arial"/>
              </a:rPr>
              <a:t>— </a:t>
            </a:r>
            <a:r>
              <a:rPr lang="en-US" sz="1200" dirty="0" err="1">
                <a:solidFill>
                  <a:schemeClr val="bg1">
                    <a:lumMod val="25000"/>
                  </a:schemeClr>
                </a:solidFill>
                <a:latin typeface="Arial"/>
                <a:cs typeface="Arial"/>
              </a:rPr>
              <a:t>Naberezhnye</a:t>
            </a:r>
            <a:r>
              <a:rPr lang="en-US" sz="1200" dirty="0">
                <a:solidFill>
                  <a:schemeClr val="bg1">
                    <a:lumMod val="25000"/>
                  </a:schemeClr>
                </a:solidFill>
                <a:latin typeface="Arial"/>
                <a:cs typeface="Arial"/>
              </a:rPr>
              <a:t> </a:t>
            </a:r>
            <a:r>
              <a:rPr lang="en-US" sz="1200" dirty="0" err="1" smtClean="0">
                <a:solidFill>
                  <a:schemeClr val="bg1">
                    <a:lumMod val="25000"/>
                  </a:schemeClr>
                </a:solidFill>
                <a:latin typeface="Arial"/>
                <a:cs typeface="Arial"/>
              </a:rPr>
              <a:t>Chelny</a:t>
            </a:r>
            <a:r>
              <a:rPr lang="en-US" sz="1200" dirty="0" smtClean="0">
                <a:solidFill>
                  <a:schemeClr val="bg1">
                    <a:lumMod val="25000"/>
                  </a:schemeClr>
                </a:solidFill>
                <a:latin typeface="Arial"/>
                <a:cs typeface="Arial"/>
              </a:rPr>
              <a:t> March </a:t>
            </a:r>
            <a:r>
              <a:rPr lang="ru-RU" sz="1200" dirty="0" smtClean="0">
                <a:solidFill>
                  <a:schemeClr val="bg1">
                    <a:lumMod val="25000"/>
                  </a:schemeClr>
                </a:solidFill>
                <a:latin typeface="Arial"/>
                <a:cs typeface="Arial"/>
              </a:rPr>
              <a:t>19</a:t>
            </a:r>
            <a:r>
              <a:rPr lang="en-US" sz="1200" dirty="0" smtClean="0">
                <a:solidFill>
                  <a:schemeClr val="bg1">
                    <a:lumMod val="25000"/>
                  </a:schemeClr>
                </a:solidFill>
                <a:latin typeface="Arial"/>
                <a:cs typeface="Arial"/>
              </a:rPr>
              <a:t> </a:t>
            </a:r>
            <a:r>
              <a:rPr lang="ru-RU" sz="1200" dirty="0" smtClean="0">
                <a:solidFill>
                  <a:schemeClr val="bg1">
                    <a:lumMod val="25000"/>
                  </a:schemeClr>
                </a:solidFill>
                <a:latin typeface="Arial"/>
                <a:cs typeface="Arial"/>
              </a:rPr>
              <a:t>— </a:t>
            </a:r>
            <a:r>
              <a:rPr lang="en-US" sz="1200" dirty="0" smtClean="0">
                <a:solidFill>
                  <a:schemeClr val="bg1">
                    <a:lumMod val="25000"/>
                  </a:schemeClr>
                </a:solidFill>
                <a:latin typeface="Arial"/>
                <a:cs typeface="Arial"/>
              </a:rPr>
              <a:t>Ufa</a:t>
            </a:r>
            <a:endParaRPr lang="ru-RU" sz="1200" dirty="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smtClean="0">
                <a:solidFill>
                  <a:schemeClr val="bg1">
                    <a:lumMod val="25000"/>
                  </a:schemeClr>
                </a:solidFill>
                <a:latin typeface="Arial"/>
                <a:cs typeface="Arial"/>
              </a:rPr>
              <a:t>20</a:t>
            </a:r>
            <a:r>
              <a:rPr lang="en-US" sz="1200" dirty="0" smtClean="0">
                <a:solidFill>
                  <a:schemeClr val="bg1">
                    <a:lumMod val="25000"/>
                  </a:schemeClr>
                </a:solidFill>
                <a:latin typeface="Arial"/>
                <a:cs typeface="Arial"/>
              </a:rPr>
              <a:t> </a:t>
            </a:r>
            <a:r>
              <a:rPr lang="ru-RU" sz="1200" dirty="0" smtClean="0">
                <a:solidFill>
                  <a:schemeClr val="bg1">
                    <a:lumMod val="25000"/>
                  </a:schemeClr>
                </a:solidFill>
                <a:latin typeface="Arial"/>
                <a:cs typeface="Arial"/>
              </a:rPr>
              <a:t>— </a:t>
            </a:r>
            <a:r>
              <a:rPr lang="en-US" sz="1200" dirty="0" smtClean="0">
                <a:solidFill>
                  <a:schemeClr val="bg1">
                    <a:lumMod val="25000"/>
                  </a:schemeClr>
                </a:solidFill>
                <a:latin typeface="Arial"/>
                <a:cs typeface="Arial"/>
              </a:rPr>
              <a:t>Tyumen</a:t>
            </a:r>
            <a:endParaRPr lang="ru-RU" sz="1200" dirty="0" smtClean="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smtClean="0">
                <a:solidFill>
                  <a:schemeClr val="bg1">
                    <a:lumMod val="25000"/>
                  </a:schemeClr>
                </a:solidFill>
                <a:latin typeface="Arial"/>
                <a:cs typeface="Arial"/>
              </a:rPr>
              <a:t>21</a:t>
            </a:r>
            <a:r>
              <a:rPr lang="en-US" sz="1200" dirty="0" smtClean="0">
                <a:solidFill>
                  <a:schemeClr val="bg1">
                    <a:lumMod val="25000"/>
                  </a:schemeClr>
                </a:solidFill>
                <a:latin typeface="Arial"/>
                <a:cs typeface="Arial"/>
              </a:rPr>
              <a:t> </a:t>
            </a:r>
            <a:r>
              <a:rPr lang="ru-RU" sz="1200" dirty="0" smtClean="0">
                <a:solidFill>
                  <a:schemeClr val="bg1">
                    <a:lumMod val="25000"/>
                  </a:schemeClr>
                </a:solidFill>
                <a:latin typeface="Arial"/>
                <a:cs typeface="Arial"/>
              </a:rPr>
              <a:t>— </a:t>
            </a:r>
            <a:r>
              <a:rPr lang="en-US" sz="1200" dirty="0" smtClean="0">
                <a:solidFill>
                  <a:schemeClr val="bg1">
                    <a:lumMod val="25000"/>
                  </a:schemeClr>
                </a:solidFill>
                <a:latin typeface="Arial"/>
                <a:cs typeface="Arial"/>
              </a:rPr>
              <a:t>Omsk</a:t>
            </a:r>
            <a:endParaRPr lang="ru-RU" sz="1200" dirty="0" smtClean="0">
              <a:solidFill>
                <a:schemeClr val="bg1">
                  <a:lumMod val="25000"/>
                </a:schemeClr>
              </a:solidFill>
              <a:latin typeface="Arial"/>
              <a:cs typeface="Arial"/>
            </a:endParaRPr>
          </a:p>
          <a:p>
            <a:r>
              <a:rPr lang="en-US" sz="1200" dirty="0">
                <a:solidFill>
                  <a:schemeClr val="bg1">
                    <a:lumMod val="25000"/>
                  </a:schemeClr>
                </a:solidFill>
                <a:latin typeface="Arial"/>
                <a:cs typeface="Arial"/>
              </a:rPr>
              <a:t>March </a:t>
            </a:r>
            <a:r>
              <a:rPr lang="ru-RU" sz="1200" dirty="0" smtClean="0">
                <a:solidFill>
                  <a:schemeClr val="bg1">
                    <a:lumMod val="25000"/>
                  </a:schemeClr>
                </a:solidFill>
                <a:latin typeface="Arial"/>
                <a:cs typeface="Arial"/>
              </a:rPr>
              <a:t>28</a:t>
            </a:r>
            <a:r>
              <a:rPr lang="en-US" sz="1200" dirty="0" smtClean="0">
                <a:solidFill>
                  <a:schemeClr val="bg1">
                    <a:lumMod val="25000"/>
                  </a:schemeClr>
                </a:solidFill>
                <a:latin typeface="Arial"/>
                <a:cs typeface="Arial"/>
              </a:rPr>
              <a:t> </a:t>
            </a:r>
            <a:r>
              <a:rPr lang="ru-RU" sz="1200" dirty="0" smtClean="0">
                <a:solidFill>
                  <a:schemeClr val="bg1">
                    <a:lumMod val="25000"/>
                  </a:schemeClr>
                </a:solidFill>
                <a:latin typeface="Arial"/>
                <a:cs typeface="Arial"/>
              </a:rPr>
              <a:t>— </a:t>
            </a:r>
            <a:r>
              <a:rPr lang="en-US" sz="1200" dirty="0" smtClean="0">
                <a:solidFill>
                  <a:schemeClr val="bg1">
                    <a:lumMod val="25000"/>
                  </a:schemeClr>
                </a:solidFill>
                <a:latin typeface="Arial"/>
                <a:cs typeface="Arial"/>
              </a:rPr>
              <a:t>Samara</a:t>
            </a:r>
            <a:r>
              <a:rPr lang="ru-RU" sz="1200" dirty="0" smtClean="0">
                <a:solidFill>
                  <a:schemeClr val="bg1">
                    <a:lumMod val="25000"/>
                  </a:schemeClr>
                </a:solidFill>
                <a:latin typeface="Arial"/>
                <a:cs typeface="Arial"/>
              </a:rPr>
              <a:t>, </a:t>
            </a:r>
            <a:r>
              <a:rPr lang="en-US" sz="1200" dirty="0" smtClean="0">
                <a:solidFill>
                  <a:schemeClr val="bg1">
                    <a:lumMod val="25000"/>
                  </a:schemeClr>
                </a:solidFill>
                <a:latin typeface="Arial"/>
                <a:cs typeface="Arial"/>
              </a:rPr>
              <a:t>Tolyatti</a:t>
            </a:r>
          </a:p>
          <a:p>
            <a:pPr>
              <a:spcBef>
                <a:spcPts val="600"/>
              </a:spcBef>
              <a:defRPr/>
            </a:pPr>
            <a:endParaRPr lang="ru-RU" sz="1200" b="0" dirty="0" smtClean="0">
              <a:solidFill>
                <a:schemeClr val="bg1">
                  <a:lumMod val="25000"/>
                </a:schemeClr>
              </a:solidFill>
              <a:latin typeface="Arial" pitchFamily="34" charset="0"/>
              <a:cs typeface="Arial" pitchFamily="34" charset="0"/>
            </a:endParaRPr>
          </a:p>
        </p:txBody>
      </p:sp>
      <p:sp>
        <p:nvSpPr>
          <p:cNvPr id="6" name="Прямоугольник 5"/>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19352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3" y="397314"/>
            <a:ext cx="6265084" cy="796399"/>
          </a:xfrm>
          <a:prstGeom prst="rect">
            <a:avLst/>
          </a:prstGeom>
        </p:spPr>
        <p:txBody>
          <a:bodyPr>
            <a:normAutofit fontScale="90000"/>
          </a:bodyPr>
          <a:lstStyle/>
          <a:p>
            <a:r>
              <a:rPr lang="en-US" sz="2400" dirty="0">
                <a:solidFill>
                  <a:schemeClr val="bg1">
                    <a:lumMod val="50000"/>
                  </a:schemeClr>
                </a:solidFill>
                <a:latin typeface="Arial" pitchFamily="34" charset="0"/>
                <a:cs typeface="Arial" pitchFamily="34" charset="0"/>
              </a:rPr>
              <a:t>Appendix </a:t>
            </a:r>
            <a:r>
              <a:rPr lang="ru-RU" sz="2400" dirty="0" smtClean="0">
                <a:solidFill>
                  <a:schemeClr val="bg1">
                    <a:lumMod val="50000"/>
                  </a:schemeClr>
                </a:solidFill>
                <a:latin typeface="Arial" pitchFamily="34" charset="0"/>
                <a:cs typeface="Arial" pitchFamily="34" charset="0"/>
              </a:rPr>
              <a:t>8. </a:t>
            </a:r>
            <a:r>
              <a:rPr lang="en-US" sz="2400" dirty="0" smtClean="0">
                <a:solidFill>
                  <a:schemeClr val="bg1">
                    <a:lumMod val="50000"/>
                  </a:schemeClr>
                </a:solidFill>
                <a:latin typeface="Arial" pitchFamily="34" charset="0"/>
                <a:cs typeface="Arial" pitchFamily="34" charset="0"/>
              </a:rPr>
              <a:t>Success Stories from Project Participants</a:t>
            </a:r>
            <a:r>
              <a:rPr lang="ru-RU" sz="2400" dirty="0" smtClean="0">
                <a:solidFill>
                  <a:schemeClr val="bg1">
                    <a:lumMod val="50000"/>
                  </a:schemeClr>
                </a:solidFill>
                <a:latin typeface="Arial" pitchFamily="34" charset="0"/>
                <a:cs typeface="Arial" pitchFamily="34" charset="0"/>
              </a:rPr>
              <a:t>					</a:t>
            </a:r>
            <a:r>
              <a:rPr lang="ru-RU" sz="2000" i="1" dirty="0" smtClean="0">
                <a:solidFill>
                  <a:schemeClr val="bg1">
                    <a:lumMod val="50000"/>
                  </a:schemeClr>
                </a:solidFill>
                <a:latin typeface="Arial" pitchFamily="34" charset="0"/>
                <a:cs typeface="Arial" pitchFamily="34" charset="0"/>
              </a:rPr>
              <a:t>(3/3)</a:t>
            </a:r>
            <a:endParaRPr lang="en-US" sz="2000" i="1" dirty="0">
              <a:solidFill>
                <a:schemeClr val="bg1">
                  <a:lumMod val="50000"/>
                </a:schemeClr>
              </a:solidFill>
              <a:latin typeface="Arial" pitchFamily="34" charset="0"/>
              <a:cs typeface="Arial" pitchFamily="34" charset="0"/>
            </a:endParaRPr>
          </a:p>
        </p:txBody>
      </p:sp>
      <p:sp>
        <p:nvSpPr>
          <p:cNvPr id="12" name="Rectangle 9"/>
          <p:cNvSpPr/>
          <p:nvPr/>
        </p:nvSpPr>
        <p:spPr>
          <a:xfrm>
            <a:off x="1522745" y="1380776"/>
            <a:ext cx="4955174" cy="600164"/>
          </a:xfrm>
          <a:prstGeom prst="rect">
            <a:avLst/>
          </a:prstGeom>
        </p:spPr>
        <p:txBody>
          <a:bodyPr wrap="square">
            <a:spAutoFit/>
          </a:bodyPr>
          <a:lstStyle/>
          <a:p>
            <a:r>
              <a:rPr lang="en-US" sz="1100" b="1" i="1" dirty="0" err="1">
                <a:solidFill>
                  <a:schemeClr val="bg1">
                    <a:lumMod val="25000"/>
                  </a:schemeClr>
                </a:solidFill>
                <a:latin typeface="Arial" pitchFamily="34" charset="0"/>
                <a:cs typeface="Arial" pitchFamily="34" charset="0"/>
              </a:rPr>
              <a:t>Displair</a:t>
            </a:r>
            <a:r>
              <a:rPr lang="en-US" sz="1100" b="1" i="1" dirty="0">
                <a:solidFill>
                  <a:schemeClr val="bg1">
                    <a:lumMod val="25000"/>
                  </a:schemeClr>
                </a:solidFill>
                <a:latin typeface="Arial" pitchFamily="34" charset="0"/>
                <a:cs typeface="Arial" pitchFamily="34" charset="0"/>
              </a:rPr>
              <a:t> </a:t>
            </a:r>
            <a:r>
              <a:rPr lang="en-US" sz="1100" b="1" i="1" dirty="0" smtClean="0">
                <a:solidFill>
                  <a:schemeClr val="bg1">
                    <a:lumMod val="25000"/>
                  </a:schemeClr>
                </a:solidFill>
                <a:latin typeface="Arial" pitchFamily="34" charset="0"/>
                <a:cs typeface="Arial" pitchFamily="34" charset="0"/>
              </a:rPr>
              <a:t>has </a:t>
            </a:r>
            <a:r>
              <a:rPr lang="en-US" sz="1100" b="1" i="1" dirty="0">
                <a:solidFill>
                  <a:schemeClr val="bg1">
                    <a:lumMod val="25000"/>
                  </a:schemeClr>
                </a:solidFill>
                <a:latin typeface="Arial" pitchFamily="34" charset="0"/>
                <a:cs typeface="Arial" pitchFamily="34" charset="0"/>
              </a:rPr>
              <a:t>announced the launch of </a:t>
            </a:r>
            <a:r>
              <a:rPr lang="en-US" sz="1100" b="1" i="1" dirty="0" smtClean="0">
                <a:solidFill>
                  <a:schemeClr val="bg1">
                    <a:lumMod val="25000"/>
                  </a:schemeClr>
                </a:solidFill>
                <a:latin typeface="Arial" pitchFamily="34" charset="0"/>
                <a:cs typeface="Arial" pitchFamily="34" charset="0"/>
              </a:rPr>
              <a:t>global sales </a:t>
            </a:r>
            <a:r>
              <a:rPr lang="en-US" sz="1100" b="1" i="1" dirty="0">
                <a:solidFill>
                  <a:schemeClr val="bg1">
                    <a:lumMod val="25000"/>
                  </a:schemeClr>
                </a:solidFill>
                <a:latin typeface="Arial" pitchFamily="34" charset="0"/>
                <a:cs typeface="Arial" pitchFamily="34" charset="0"/>
              </a:rPr>
              <a:t>of </a:t>
            </a:r>
            <a:r>
              <a:rPr lang="en-US" sz="1100" b="1" i="1" dirty="0" smtClean="0">
                <a:solidFill>
                  <a:schemeClr val="bg1">
                    <a:lumMod val="25000"/>
                  </a:schemeClr>
                </a:solidFill>
                <a:latin typeface="Arial" pitchFamily="34" charset="0"/>
                <a:cs typeface="Arial" pitchFamily="34" charset="0"/>
              </a:rPr>
              <a:t>its first </a:t>
            </a:r>
            <a:r>
              <a:rPr lang="en-US" sz="1100" b="1" i="1" dirty="0">
                <a:solidFill>
                  <a:schemeClr val="bg1">
                    <a:lumMod val="25000"/>
                  </a:schemeClr>
                </a:solidFill>
                <a:latin typeface="Arial" pitchFamily="34" charset="0"/>
                <a:cs typeface="Arial" pitchFamily="34" charset="0"/>
              </a:rPr>
              <a:t>production model </a:t>
            </a:r>
            <a:r>
              <a:rPr lang="en-US" sz="1100" b="1" i="1" dirty="0" smtClean="0">
                <a:solidFill>
                  <a:schemeClr val="bg1">
                    <a:lumMod val="25000"/>
                  </a:schemeClr>
                </a:solidFill>
                <a:latin typeface="Arial" pitchFamily="34" charset="0"/>
                <a:cs typeface="Arial" pitchFamily="34" charset="0"/>
              </a:rPr>
              <a:t>of aircraft displays with multi-touch </a:t>
            </a:r>
            <a:r>
              <a:rPr lang="en-US" sz="1100" b="1" i="1" dirty="0">
                <a:solidFill>
                  <a:schemeClr val="bg1">
                    <a:lumMod val="25000"/>
                  </a:schemeClr>
                </a:solidFill>
                <a:latin typeface="Arial" pitchFamily="34" charset="0"/>
                <a:cs typeface="Arial" pitchFamily="34" charset="0"/>
              </a:rPr>
              <a:t>(Base price per unit is </a:t>
            </a:r>
            <a:r>
              <a:rPr lang="en-US" sz="1100" b="1" i="1" dirty="0" smtClean="0">
                <a:solidFill>
                  <a:schemeClr val="bg1">
                    <a:lumMod val="25000"/>
                  </a:schemeClr>
                </a:solidFill>
                <a:latin typeface="Arial" pitchFamily="34" charset="0"/>
                <a:cs typeface="Arial" pitchFamily="34" charset="0"/>
              </a:rPr>
              <a:t>$13,254</a:t>
            </a:r>
            <a:r>
              <a:rPr lang="en-US" sz="1100" b="1" i="1" dirty="0">
                <a:solidFill>
                  <a:schemeClr val="bg1">
                    <a:lumMod val="25000"/>
                  </a:schemeClr>
                </a:solidFill>
                <a:latin typeface="Arial" pitchFamily="34" charset="0"/>
                <a:cs typeface="Arial" pitchFamily="34" charset="0"/>
              </a:rPr>
              <a:t>)</a:t>
            </a:r>
            <a:endParaRPr lang="ru-RU" sz="1100" b="1" i="1" dirty="0">
              <a:solidFill>
                <a:schemeClr val="bg1">
                  <a:lumMod val="25000"/>
                </a:schemeClr>
              </a:solidFill>
              <a:latin typeface="Arial" pitchFamily="34" charset="0"/>
              <a:cs typeface="Arial" pitchFamily="34" charset="0"/>
            </a:endParaRPr>
          </a:p>
        </p:txBody>
      </p:sp>
      <p:pic>
        <p:nvPicPr>
          <p:cNvPr id="16" name="Picture 4"/>
          <p:cNvPicPr>
            <a:picLocks noChangeAspect="1"/>
          </p:cNvPicPr>
          <p:nvPr>
            <p:custDataLst>
              <p:tags r:id="rId1"/>
            </p:custDataLst>
          </p:nvPr>
        </p:nvPicPr>
        <p:blipFill>
          <a:blip r:embed="rId8"/>
          <a:srcRect/>
          <a:stretch>
            <a:fillRect/>
          </a:stretch>
        </p:blipFill>
        <p:spPr bwMode="auto">
          <a:xfrm>
            <a:off x="861001" y="1380776"/>
            <a:ext cx="621959" cy="432048"/>
          </a:xfrm>
          <a:prstGeom prst="rect">
            <a:avLst/>
          </a:prstGeom>
          <a:noFill/>
          <a:ln w="9525">
            <a:noFill/>
            <a:miter lim="800000"/>
            <a:headEnd/>
            <a:tailEnd/>
          </a:ln>
        </p:spPr>
      </p:pic>
      <p:sp>
        <p:nvSpPr>
          <p:cNvPr id="22" name="TextBox 21"/>
          <p:cNvSpPr txBox="1"/>
          <p:nvPr/>
        </p:nvSpPr>
        <p:spPr>
          <a:xfrm>
            <a:off x="861001" y="2045407"/>
            <a:ext cx="5960292"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sp>
        <p:nvSpPr>
          <p:cNvPr id="23" name="Rectangle 10"/>
          <p:cNvSpPr/>
          <p:nvPr/>
        </p:nvSpPr>
        <p:spPr>
          <a:xfrm>
            <a:off x="880737" y="2348411"/>
            <a:ext cx="7921880" cy="1446550"/>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err="1">
                <a:solidFill>
                  <a:schemeClr val="bg1">
                    <a:lumMod val="25000"/>
                  </a:schemeClr>
                </a:solidFill>
                <a:latin typeface="Arial" pitchFamily="34" charset="0"/>
                <a:cs typeface="Arial" pitchFamily="34" charset="0"/>
              </a:rPr>
              <a:t>DisplAir</a:t>
            </a:r>
            <a:r>
              <a:rPr lang="en-US" sz="1100" dirty="0">
                <a:solidFill>
                  <a:schemeClr val="bg1">
                    <a:lumMod val="25000"/>
                  </a:schemeClr>
                </a:solidFill>
                <a:latin typeface="Arial" pitchFamily="34" charset="0"/>
                <a:cs typeface="Arial" pitchFamily="34" charset="0"/>
              </a:rPr>
              <a:t> </a:t>
            </a:r>
            <a:r>
              <a:rPr lang="en-US" sz="1100" dirty="0" smtClean="0">
                <a:solidFill>
                  <a:schemeClr val="bg1">
                    <a:lumMod val="25000"/>
                  </a:schemeClr>
                </a:solidFill>
                <a:latin typeface="Arial" pitchFamily="34" charset="0"/>
                <a:cs typeface="Arial" pitchFamily="34" charset="0"/>
              </a:rPr>
              <a:t>is an interactive </a:t>
            </a:r>
            <a:r>
              <a:rPr lang="en-US" sz="1100" dirty="0" err="1" smtClean="0">
                <a:solidFill>
                  <a:schemeClr val="bg1">
                    <a:lumMod val="25000"/>
                  </a:schemeClr>
                </a:solidFill>
                <a:latin typeface="Arial" pitchFamily="34" charset="0"/>
                <a:cs typeface="Arial" pitchFamily="34" charset="0"/>
              </a:rPr>
              <a:t>screenless</a:t>
            </a:r>
            <a:r>
              <a:rPr lang="en-US" sz="1100" dirty="0" smtClean="0">
                <a:solidFill>
                  <a:schemeClr val="bg1">
                    <a:lumMod val="25000"/>
                  </a:schemeClr>
                </a:solidFill>
                <a:latin typeface="Arial" pitchFamily="34" charset="0"/>
                <a:cs typeface="Arial" pitchFamily="34" charset="0"/>
              </a:rPr>
              <a:t> display</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The </a:t>
            </a:r>
            <a:r>
              <a:rPr lang="en-US" sz="1100" dirty="0">
                <a:solidFill>
                  <a:schemeClr val="bg1">
                    <a:lumMod val="25000"/>
                  </a:schemeClr>
                </a:solidFill>
                <a:latin typeface="Arial" pitchFamily="34" charset="0"/>
                <a:cs typeface="Arial" pitchFamily="34" charset="0"/>
              </a:rPr>
              <a:t>product: a device that creates an image in the air (static images or videos) and allows users to manage the content in the air with his hands</a:t>
            </a:r>
          </a:p>
          <a:p>
            <a:pPr marL="171450" indent="-171450">
              <a:buFont typeface="Arial" pitchFamily="34" charset="0"/>
              <a:buChar char="•"/>
            </a:pPr>
            <a:r>
              <a:rPr lang="en-US" sz="1100" dirty="0" err="1" smtClean="0">
                <a:solidFill>
                  <a:schemeClr val="bg1">
                    <a:lumMod val="25000"/>
                  </a:schemeClr>
                </a:solidFill>
                <a:latin typeface="Arial" pitchFamily="34" charset="0"/>
                <a:cs typeface="Arial" pitchFamily="34" charset="0"/>
              </a:rPr>
              <a:t>Displair’s</a:t>
            </a:r>
            <a:r>
              <a:rPr lang="en-US" sz="1100" dirty="0" smtClean="0">
                <a:solidFill>
                  <a:schemeClr val="bg1">
                    <a:lumMod val="25000"/>
                  </a:schemeClr>
                </a:solidFill>
                <a:latin typeface="Arial" pitchFamily="34" charset="0"/>
                <a:cs typeface="Arial" pitchFamily="34" charset="0"/>
              </a:rPr>
              <a:t> </a:t>
            </a:r>
            <a:r>
              <a:rPr lang="en-US" sz="1100" dirty="0">
                <a:solidFill>
                  <a:schemeClr val="bg1">
                    <a:lumMod val="25000"/>
                  </a:schemeClr>
                </a:solidFill>
                <a:latin typeface="Arial" pitchFamily="34" charset="0"/>
                <a:cs typeface="Arial" pitchFamily="34" charset="0"/>
              </a:rPr>
              <a:t>Innovative technology</a:t>
            </a:r>
            <a:r>
              <a:rPr lang="en-US" sz="1100" dirty="0" smtClean="0">
                <a:solidFill>
                  <a:schemeClr val="bg1">
                    <a:lumMod val="25000"/>
                  </a:schemeClr>
                </a:solidFill>
                <a:latin typeface="Arial" pitchFamily="34" charset="0"/>
                <a:cs typeface="Arial" pitchFamily="34" charset="0"/>
              </a:rPr>
              <a:t> uses fundamentally </a:t>
            </a:r>
            <a:r>
              <a:rPr lang="en-US" sz="1100" dirty="0">
                <a:solidFill>
                  <a:schemeClr val="bg1">
                    <a:lumMod val="25000"/>
                  </a:schemeClr>
                </a:solidFill>
                <a:latin typeface="Arial" pitchFamily="34" charset="0"/>
                <a:cs typeface="Arial" pitchFamily="34" charset="0"/>
              </a:rPr>
              <a:t>new way of </a:t>
            </a:r>
            <a:r>
              <a:rPr lang="en-US" sz="1100" dirty="0" smtClean="0">
                <a:solidFill>
                  <a:schemeClr val="bg1">
                    <a:lumMod val="25000"/>
                  </a:schemeClr>
                </a:solidFill>
                <a:latin typeface="Arial" pitchFamily="34" charset="0"/>
                <a:cs typeface="Arial" pitchFamily="34" charset="0"/>
              </a:rPr>
              <a:t>creating an image that allows </a:t>
            </a:r>
            <a:r>
              <a:rPr lang="en-US" sz="1100" dirty="0">
                <a:solidFill>
                  <a:schemeClr val="bg1">
                    <a:lumMod val="25000"/>
                  </a:schemeClr>
                </a:solidFill>
                <a:latin typeface="Arial" pitchFamily="34" charset="0"/>
                <a:cs typeface="Arial" pitchFamily="34" charset="0"/>
              </a:rPr>
              <a:t>for </a:t>
            </a:r>
            <a:r>
              <a:rPr lang="en-US" sz="1100" dirty="0" err="1">
                <a:solidFill>
                  <a:schemeClr val="bg1">
                    <a:lumMod val="25000"/>
                  </a:schemeClr>
                </a:solidFill>
                <a:latin typeface="Arial" pitchFamily="34" charset="0"/>
                <a:cs typeface="Arial" pitchFamily="34" charset="0"/>
              </a:rPr>
              <a:t>multitouch</a:t>
            </a:r>
            <a:r>
              <a:rPr lang="en-US" sz="1100" dirty="0">
                <a:solidFill>
                  <a:schemeClr val="bg1">
                    <a:lumMod val="25000"/>
                  </a:schemeClr>
                </a:solidFill>
                <a:latin typeface="Arial" pitchFamily="34" charset="0"/>
                <a:cs typeface="Arial" pitchFamily="34" charset="0"/>
              </a:rPr>
              <a:t>-content management</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The </a:t>
            </a:r>
            <a:r>
              <a:rPr lang="en-US" sz="1100" dirty="0" err="1" smtClean="0">
                <a:solidFill>
                  <a:schemeClr val="bg1">
                    <a:lumMod val="25000"/>
                  </a:schemeClr>
                </a:solidFill>
                <a:latin typeface="Arial" pitchFamily="34" charset="0"/>
                <a:cs typeface="Arial" pitchFamily="34" charset="0"/>
              </a:rPr>
              <a:t>Displair</a:t>
            </a:r>
            <a:r>
              <a:rPr lang="en-US" sz="1100" dirty="0" smtClean="0">
                <a:solidFill>
                  <a:schemeClr val="bg1">
                    <a:lumMod val="25000"/>
                  </a:schemeClr>
                </a:solidFill>
                <a:latin typeface="Arial" pitchFamily="34" charset="0"/>
                <a:cs typeface="Arial" pitchFamily="34" charset="0"/>
              </a:rPr>
              <a:t> display is </a:t>
            </a:r>
            <a:r>
              <a:rPr lang="en-US" sz="1100" dirty="0">
                <a:solidFill>
                  <a:schemeClr val="bg1">
                    <a:lumMod val="25000"/>
                  </a:schemeClr>
                </a:solidFill>
                <a:latin typeface="Arial" pitchFamily="34" charset="0"/>
                <a:cs typeface="Arial" pitchFamily="34" charset="0"/>
              </a:rPr>
              <a:t>protected from </a:t>
            </a:r>
            <a:r>
              <a:rPr lang="en-US" sz="1100" dirty="0" smtClean="0">
                <a:solidFill>
                  <a:schemeClr val="bg1">
                    <a:lumMod val="25000"/>
                  </a:schemeClr>
                </a:solidFill>
                <a:latin typeface="Arial" pitchFamily="34" charset="0"/>
                <a:cs typeface="Arial" pitchFamily="34" charset="0"/>
              </a:rPr>
              <a:t>wind with </a:t>
            </a:r>
            <a:r>
              <a:rPr lang="en-US" sz="1100" dirty="0">
                <a:solidFill>
                  <a:schemeClr val="bg1">
                    <a:lumMod val="25000"/>
                  </a:schemeClr>
                </a:solidFill>
                <a:latin typeface="Arial" pitchFamily="34" charset="0"/>
                <a:cs typeface="Arial" pitchFamily="34" charset="0"/>
              </a:rPr>
              <a:t>tiny particles of water</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Because of the properties </a:t>
            </a:r>
            <a:r>
              <a:rPr lang="en-US" sz="1100" dirty="0">
                <a:solidFill>
                  <a:schemeClr val="bg1">
                    <a:lumMod val="25000"/>
                  </a:schemeClr>
                </a:solidFill>
                <a:latin typeface="Arial" pitchFamily="34" charset="0"/>
                <a:cs typeface="Arial" pitchFamily="34" charset="0"/>
              </a:rPr>
              <a:t>of the water particles and </a:t>
            </a:r>
            <a:r>
              <a:rPr lang="en-US" sz="1100" dirty="0" smtClean="0">
                <a:solidFill>
                  <a:schemeClr val="bg1">
                    <a:lumMod val="25000"/>
                  </a:schemeClr>
                </a:solidFill>
                <a:latin typeface="Arial" pitchFamily="34" charset="0"/>
                <a:cs typeface="Arial" pitchFamily="34" charset="0"/>
              </a:rPr>
              <a:t>aerodynamics, the display </a:t>
            </a:r>
            <a:r>
              <a:rPr lang="en-US" sz="1100" dirty="0">
                <a:solidFill>
                  <a:schemeClr val="bg1">
                    <a:lumMod val="25000"/>
                  </a:schemeClr>
                </a:solidFill>
                <a:latin typeface="Arial" pitchFamily="34" charset="0"/>
                <a:cs typeface="Arial" pitchFamily="34" charset="0"/>
              </a:rPr>
              <a:t>can maintain its integrity and stability of the image even if </a:t>
            </a:r>
            <a:r>
              <a:rPr lang="en-US" sz="1100" dirty="0" smtClean="0">
                <a:solidFill>
                  <a:schemeClr val="bg1">
                    <a:lumMod val="25000"/>
                  </a:schemeClr>
                </a:solidFill>
                <a:latin typeface="Arial" pitchFamily="34" charset="0"/>
                <a:cs typeface="Arial" pitchFamily="34" charset="0"/>
              </a:rPr>
              <a:t>foreign </a:t>
            </a:r>
            <a:r>
              <a:rPr lang="en-US" sz="1100" dirty="0">
                <a:solidFill>
                  <a:schemeClr val="bg1">
                    <a:lumMod val="25000"/>
                  </a:schemeClr>
                </a:solidFill>
                <a:latin typeface="Arial" pitchFamily="34" charset="0"/>
                <a:cs typeface="Arial" pitchFamily="34" charset="0"/>
              </a:rPr>
              <a:t>objects (fingers, objects, </a:t>
            </a:r>
            <a:r>
              <a:rPr lang="en-US" sz="1100" dirty="0" err="1">
                <a:solidFill>
                  <a:schemeClr val="bg1">
                    <a:lumMod val="25000"/>
                  </a:schemeClr>
                </a:solidFill>
                <a:latin typeface="Arial" pitchFamily="34" charset="0"/>
                <a:cs typeface="Arial" pitchFamily="34" charset="0"/>
              </a:rPr>
              <a:t>etc</a:t>
            </a:r>
            <a:r>
              <a:rPr lang="en-US" sz="1100" dirty="0" smtClean="0">
                <a:solidFill>
                  <a:schemeClr val="bg1">
                    <a:lumMod val="25000"/>
                  </a:schemeClr>
                </a:solidFill>
                <a:latin typeface="Arial" pitchFamily="34" charset="0"/>
                <a:cs typeface="Arial" pitchFamily="34" charset="0"/>
              </a:rPr>
              <a:t>) are inserted</a:t>
            </a:r>
            <a:endParaRPr lang="ru-RU" sz="1100" dirty="0">
              <a:solidFill>
                <a:schemeClr val="bg1">
                  <a:lumMod val="25000"/>
                </a:schemeClr>
              </a:solidFill>
              <a:latin typeface="Arial" pitchFamily="34" charset="0"/>
              <a:cs typeface="Arial" pitchFamily="34" charset="0"/>
            </a:endParaRPr>
          </a:p>
        </p:txBody>
      </p:sp>
      <p:sp>
        <p:nvSpPr>
          <p:cNvPr id="25" name="Rectangle 10"/>
          <p:cNvSpPr/>
          <p:nvPr/>
        </p:nvSpPr>
        <p:spPr>
          <a:xfrm>
            <a:off x="880737" y="5220116"/>
            <a:ext cx="7818322" cy="1107996"/>
          </a:xfrm>
          <a:prstGeom prst="rect">
            <a:avLst/>
          </a:prstGeom>
          <a:noFill/>
          <a:ln>
            <a:solidFill>
              <a:schemeClr val="bg2">
                <a:lumMod val="85000"/>
              </a:schemeClr>
            </a:solidFill>
          </a:ln>
        </p:spPr>
        <p:txBody>
          <a:bodyPr wrap="square">
            <a:spAutoFit/>
          </a:bodyPr>
          <a:lstStyle/>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The </a:t>
            </a:r>
            <a:r>
              <a:rPr lang="en-US" sz="1100" dirty="0" err="1">
                <a:solidFill>
                  <a:schemeClr val="bg1">
                    <a:lumMod val="25000"/>
                  </a:schemeClr>
                </a:solidFill>
                <a:latin typeface="Arial" pitchFamily="34" charset="0"/>
                <a:cs typeface="Arial" pitchFamily="34" charset="0"/>
              </a:rPr>
              <a:t>SinaraHybrid</a:t>
            </a:r>
            <a:r>
              <a:rPr lang="en-US" sz="1100" dirty="0">
                <a:solidFill>
                  <a:schemeClr val="bg1">
                    <a:lumMod val="25000"/>
                  </a:schemeClr>
                </a:solidFill>
                <a:latin typeface="Arial" pitchFamily="34" charset="0"/>
                <a:cs typeface="Arial" pitchFamily="34" charset="0"/>
              </a:rPr>
              <a:t> </a:t>
            </a:r>
            <a:r>
              <a:rPr lang="en-US" sz="1100" dirty="0" smtClean="0">
                <a:solidFill>
                  <a:schemeClr val="bg1">
                    <a:lumMod val="25000"/>
                  </a:schemeClr>
                </a:solidFill>
                <a:latin typeface="Arial" pitchFamily="34" charset="0"/>
                <a:cs typeface="Arial" pitchFamily="34" charset="0"/>
              </a:rPr>
              <a:t>locomotive uses </a:t>
            </a:r>
            <a:r>
              <a:rPr lang="en-US" sz="1100" dirty="0">
                <a:solidFill>
                  <a:schemeClr val="bg1">
                    <a:lumMod val="25000"/>
                  </a:schemeClr>
                </a:solidFill>
                <a:latin typeface="Arial" pitchFamily="34" charset="0"/>
                <a:cs typeface="Arial" pitchFamily="34" charset="0"/>
              </a:rPr>
              <a:t>30% less diesel </a:t>
            </a:r>
            <a:r>
              <a:rPr lang="en-US" sz="1100" dirty="0" smtClean="0">
                <a:solidFill>
                  <a:schemeClr val="bg1">
                    <a:lumMod val="25000"/>
                  </a:schemeClr>
                </a:solidFill>
                <a:latin typeface="Arial" pitchFamily="34" charset="0"/>
                <a:cs typeface="Arial" pitchFamily="34" charset="0"/>
              </a:rPr>
              <a:t>fuel, or </a:t>
            </a:r>
            <a:r>
              <a:rPr lang="en-US" sz="1100" dirty="0">
                <a:solidFill>
                  <a:schemeClr val="bg1">
                    <a:lumMod val="25000"/>
                  </a:schemeClr>
                </a:solidFill>
                <a:latin typeface="Arial" pitchFamily="34" charset="0"/>
                <a:cs typeface="Arial" pitchFamily="34" charset="0"/>
              </a:rPr>
              <a:t>about 60 tons per </a:t>
            </a:r>
            <a:r>
              <a:rPr lang="en-US" sz="1100" dirty="0" smtClean="0">
                <a:solidFill>
                  <a:schemeClr val="bg1">
                    <a:lumMod val="25000"/>
                  </a:schemeClr>
                </a:solidFill>
                <a:latin typeface="Arial" pitchFamily="34" charset="0"/>
                <a:cs typeface="Arial" pitchFamily="34" charset="0"/>
              </a:rPr>
              <a:t>year, </a:t>
            </a:r>
            <a:r>
              <a:rPr lang="en-US" sz="1100" dirty="0">
                <a:solidFill>
                  <a:schemeClr val="bg1">
                    <a:lumMod val="25000"/>
                  </a:schemeClr>
                </a:solidFill>
                <a:latin typeface="Arial" pitchFamily="34" charset="0"/>
                <a:cs typeface="Arial" pitchFamily="34" charset="0"/>
              </a:rPr>
              <a:t>through the use of </a:t>
            </a:r>
            <a:r>
              <a:rPr lang="en-US" sz="1100" dirty="0" smtClean="0">
                <a:solidFill>
                  <a:schemeClr val="bg1">
                    <a:lumMod val="25000"/>
                  </a:schemeClr>
                </a:solidFill>
                <a:latin typeface="Arial" pitchFamily="34" charset="0"/>
                <a:cs typeface="Arial" pitchFamily="34" charset="0"/>
              </a:rPr>
              <a:t>a hybrid powertrain</a:t>
            </a:r>
            <a:endParaRPr lang="en-US" sz="1100" dirty="0">
              <a:solidFill>
                <a:schemeClr val="bg1">
                  <a:lumMod val="25000"/>
                </a:schemeClr>
              </a:solidFill>
              <a:latin typeface="Arial" pitchFamily="34" charset="0"/>
              <a:cs typeface="Arial" pitchFamily="34" charset="0"/>
            </a:endParaRPr>
          </a:p>
          <a:p>
            <a:pPr marL="171450" indent="-171450">
              <a:buFont typeface="Arial" pitchFamily="34" charset="0"/>
              <a:buChar char="•"/>
            </a:pPr>
            <a:r>
              <a:rPr lang="en-US" sz="1100" dirty="0">
                <a:solidFill>
                  <a:schemeClr val="bg1">
                    <a:lumMod val="25000"/>
                  </a:schemeClr>
                </a:solidFill>
                <a:latin typeface="Arial" pitchFamily="34" charset="0"/>
                <a:cs typeface="Arial" pitchFamily="34" charset="0"/>
              </a:rPr>
              <a:t>Technical solutions provide the ability to store energy </a:t>
            </a:r>
            <a:r>
              <a:rPr lang="en-US" sz="1100" dirty="0" smtClean="0">
                <a:solidFill>
                  <a:schemeClr val="bg1">
                    <a:lumMod val="25000"/>
                  </a:schemeClr>
                </a:solidFill>
                <a:latin typeface="Arial" pitchFamily="34" charset="0"/>
                <a:cs typeface="Arial" pitchFamily="34" charset="0"/>
              </a:rPr>
              <a:t>from barking in </a:t>
            </a:r>
            <a:r>
              <a:rPr lang="en-US" sz="1100" dirty="0">
                <a:solidFill>
                  <a:schemeClr val="bg1">
                    <a:lumMod val="25000"/>
                  </a:schemeClr>
                </a:solidFill>
                <a:latin typeface="Arial" pitchFamily="34" charset="0"/>
                <a:cs typeface="Arial" pitchFamily="34" charset="0"/>
              </a:rPr>
              <a:t>its rolling stock </a:t>
            </a:r>
            <a:r>
              <a:rPr lang="en-US" sz="1100" dirty="0" smtClean="0">
                <a:solidFill>
                  <a:schemeClr val="bg1">
                    <a:lumMod val="25000"/>
                  </a:schemeClr>
                </a:solidFill>
                <a:latin typeface="Arial" pitchFamily="34" charset="0"/>
                <a:cs typeface="Arial" pitchFamily="34" charset="0"/>
              </a:rPr>
              <a:t>and </a:t>
            </a:r>
            <a:r>
              <a:rPr lang="en-US" sz="1100" dirty="0">
                <a:solidFill>
                  <a:schemeClr val="bg1">
                    <a:lumMod val="25000"/>
                  </a:schemeClr>
                </a:solidFill>
                <a:latin typeface="Arial" pitchFamily="34" charset="0"/>
                <a:cs typeface="Arial" pitchFamily="34" charset="0"/>
              </a:rPr>
              <a:t>use it in </a:t>
            </a:r>
            <a:r>
              <a:rPr lang="en-US" sz="1100" dirty="0" smtClean="0">
                <a:solidFill>
                  <a:schemeClr val="bg1">
                    <a:lumMod val="25000"/>
                  </a:schemeClr>
                </a:solidFill>
                <a:latin typeface="Arial" pitchFamily="34" charset="0"/>
                <a:cs typeface="Arial" pitchFamily="34" charset="0"/>
              </a:rPr>
              <a:t>traction, </a:t>
            </a:r>
            <a:r>
              <a:rPr lang="en-US" sz="1100" dirty="0">
                <a:solidFill>
                  <a:schemeClr val="bg1">
                    <a:lumMod val="25000"/>
                  </a:schemeClr>
                </a:solidFill>
                <a:latin typeface="Arial" pitchFamily="34" charset="0"/>
                <a:cs typeface="Arial" pitchFamily="34" charset="0"/>
              </a:rPr>
              <a:t>reducing the depth and intensity of </a:t>
            </a:r>
            <a:r>
              <a:rPr lang="en-US" sz="1100" dirty="0" smtClean="0">
                <a:solidFill>
                  <a:schemeClr val="bg1">
                    <a:lumMod val="25000"/>
                  </a:schemeClr>
                </a:solidFill>
                <a:latin typeface="Arial" pitchFamily="34" charset="0"/>
                <a:cs typeface="Arial" pitchFamily="34" charset="0"/>
              </a:rPr>
              <a:t>the transition modes of the diesel </a:t>
            </a:r>
            <a:r>
              <a:rPr lang="en-US" sz="1100" dirty="0">
                <a:solidFill>
                  <a:schemeClr val="bg1">
                    <a:lumMod val="25000"/>
                  </a:schemeClr>
                </a:solidFill>
                <a:latin typeface="Arial" pitchFamily="34" charset="0"/>
                <a:cs typeface="Arial" pitchFamily="34" charset="0"/>
              </a:rPr>
              <a:t>engine, which can significantly reduce the consumption of diesel fuel and </a:t>
            </a:r>
            <a:r>
              <a:rPr lang="en-US" sz="1100" dirty="0" smtClean="0">
                <a:solidFill>
                  <a:schemeClr val="bg1">
                    <a:lumMod val="25000"/>
                  </a:schemeClr>
                </a:solidFill>
                <a:latin typeface="Arial" pitchFamily="34" charset="0"/>
                <a:cs typeface="Arial" pitchFamily="34" charset="0"/>
              </a:rPr>
              <a:t>improve environmental </a:t>
            </a:r>
            <a:r>
              <a:rPr lang="en-US" sz="1100" dirty="0">
                <a:solidFill>
                  <a:schemeClr val="bg1">
                    <a:lumMod val="25000"/>
                  </a:schemeClr>
                </a:solidFill>
                <a:latin typeface="Arial" pitchFamily="34" charset="0"/>
                <a:cs typeface="Arial" pitchFamily="34" charset="0"/>
              </a:rPr>
              <a:t>performance</a:t>
            </a:r>
          </a:p>
          <a:p>
            <a:pPr marL="171450" indent="-171450">
              <a:buFont typeface="Arial" pitchFamily="34" charset="0"/>
              <a:buChar char="•"/>
            </a:pPr>
            <a:r>
              <a:rPr lang="en-US" sz="1100" dirty="0" smtClean="0">
                <a:solidFill>
                  <a:schemeClr val="bg1">
                    <a:lumMod val="25000"/>
                  </a:schemeClr>
                </a:solidFill>
                <a:latin typeface="Arial" pitchFamily="34" charset="0"/>
                <a:cs typeface="Arial" pitchFamily="34" charset="0"/>
              </a:rPr>
              <a:t>Russian Railways’ need for hybrid </a:t>
            </a:r>
            <a:r>
              <a:rPr lang="en-US" sz="1100" dirty="0">
                <a:solidFill>
                  <a:schemeClr val="bg1">
                    <a:lumMod val="25000"/>
                  </a:schemeClr>
                </a:solidFill>
                <a:latin typeface="Arial" pitchFamily="34" charset="0"/>
                <a:cs typeface="Arial" pitchFamily="34" charset="0"/>
              </a:rPr>
              <a:t>shunting </a:t>
            </a:r>
            <a:r>
              <a:rPr lang="en-US" sz="1100" dirty="0" smtClean="0">
                <a:solidFill>
                  <a:schemeClr val="bg1">
                    <a:lumMod val="25000"/>
                  </a:schemeClr>
                </a:solidFill>
                <a:latin typeface="Arial" pitchFamily="34" charset="0"/>
                <a:cs typeface="Arial" pitchFamily="34" charset="0"/>
              </a:rPr>
              <a:t>locomotives was </a:t>
            </a:r>
            <a:r>
              <a:rPr lang="en-US" sz="1100" dirty="0">
                <a:solidFill>
                  <a:schemeClr val="bg1">
                    <a:lumMod val="25000"/>
                  </a:schemeClr>
                </a:solidFill>
                <a:latin typeface="Arial" pitchFamily="34" charset="0"/>
                <a:cs typeface="Arial" pitchFamily="34" charset="0"/>
              </a:rPr>
              <a:t>previously confirmed </a:t>
            </a:r>
            <a:r>
              <a:rPr lang="en-US" sz="1100" dirty="0" smtClean="0">
                <a:solidFill>
                  <a:schemeClr val="bg1">
                    <a:lumMod val="25000"/>
                  </a:schemeClr>
                </a:solidFill>
                <a:latin typeface="Arial" pitchFamily="34" charset="0"/>
                <a:cs typeface="Arial" pitchFamily="34" charset="0"/>
              </a:rPr>
              <a:t>as </a:t>
            </a:r>
            <a:r>
              <a:rPr lang="en-US" sz="1100" dirty="0">
                <a:solidFill>
                  <a:schemeClr val="bg1">
                    <a:lumMod val="25000"/>
                  </a:schemeClr>
                </a:solidFill>
                <a:latin typeface="Arial" pitchFamily="34" charset="0"/>
                <a:cs typeface="Arial" pitchFamily="34" charset="0"/>
              </a:rPr>
              <a:t>not less than 120 locomotives </a:t>
            </a:r>
            <a:r>
              <a:rPr lang="en-US" sz="1100" dirty="0" smtClean="0">
                <a:solidFill>
                  <a:schemeClr val="bg1">
                    <a:lumMod val="25000"/>
                  </a:schemeClr>
                </a:solidFill>
                <a:latin typeface="Arial" pitchFamily="34" charset="0"/>
                <a:cs typeface="Arial" pitchFamily="34" charset="0"/>
              </a:rPr>
              <a:t>over 5 </a:t>
            </a:r>
            <a:r>
              <a:rPr lang="en-US" sz="1100" dirty="0">
                <a:solidFill>
                  <a:schemeClr val="bg1">
                    <a:lumMod val="25000"/>
                  </a:schemeClr>
                </a:solidFill>
                <a:latin typeface="Arial" pitchFamily="34" charset="0"/>
                <a:cs typeface="Arial" pitchFamily="34" charset="0"/>
              </a:rPr>
              <a:t>years</a:t>
            </a:r>
            <a:endParaRPr lang="ru-RU" sz="1100" dirty="0">
              <a:solidFill>
                <a:schemeClr val="bg1">
                  <a:lumMod val="25000"/>
                </a:schemeClr>
              </a:solidFill>
              <a:latin typeface="Arial" pitchFamily="34" charset="0"/>
              <a:cs typeface="Arial" pitchFamily="34" charset="0"/>
            </a:endParaRPr>
          </a:p>
        </p:txBody>
      </p:sp>
      <p:sp>
        <p:nvSpPr>
          <p:cNvPr id="28" name="Rectangle 9"/>
          <p:cNvSpPr/>
          <p:nvPr/>
        </p:nvSpPr>
        <p:spPr>
          <a:xfrm>
            <a:off x="1522745" y="4194182"/>
            <a:ext cx="5298548" cy="600164"/>
          </a:xfrm>
          <a:prstGeom prst="rect">
            <a:avLst/>
          </a:prstGeom>
        </p:spPr>
        <p:txBody>
          <a:bodyPr wrap="square">
            <a:spAutoFit/>
          </a:bodyPr>
          <a:lstStyle/>
          <a:p>
            <a:r>
              <a:rPr lang="en-US" sz="1100" b="1" i="1" dirty="0">
                <a:solidFill>
                  <a:schemeClr val="bg1">
                    <a:lumMod val="25000"/>
                  </a:schemeClr>
                </a:solidFill>
                <a:latin typeface="Arial" pitchFamily="34" charset="0"/>
                <a:cs typeface="Arial" pitchFamily="34" charset="0"/>
              </a:rPr>
              <a:t>Russian Railways received two innovative TEM14 locomotives from the </a:t>
            </a:r>
            <a:r>
              <a:rPr lang="en-US" sz="1100" b="1" i="1" dirty="0" err="1">
                <a:solidFill>
                  <a:schemeClr val="bg1">
                    <a:lumMod val="25000"/>
                  </a:schemeClr>
                </a:solidFill>
                <a:latin typeface="Arial" pitchFamily="34" charset="0"/>
                <a:cs typeface="Arial" pitchFamily="34" charset="0"/>
              </a:rPr>
              <a:t>Sinara</a:t>
            </a:r>
            <a:r>
              <a:rPr lang="en-US" sz="1100" b="1" i="1" dirty="0">
                <a:solidFill>
                  <a:schemeClr val="bg1">
                    <a:lumMod val="25000"/>
                  </a:schemeClr>
                </a:solidFill>
                <a:latin typeface="Arial" pitchFamily="34" charset="0"/>
                <a:cs typeface="Arial" pitchFamily="34" charset="0"/>
              </a:rPr>
              <a:t>-Transport Machines holding. It is the first of the 54 locomotives that the company will supply to Russian Railways to 2014</a:t>
            </a:r>
          </a:p>
        </p:txBody>
      </p:sp>
      <p:sp>
        <p:nvSpPr>
          <p:cNvPr id="29" name="TextBox 28"/>
          <p:cNvSpPr txBox="1"/>
          <p:nvPr/>
        </p:nvSpPr>
        <p:spPr>
          <a:xfrm>
            <a:off x="861001" y="4912339"/>
            <a:ext cx="5845884" cy="307777"/>
          </a:xfrm>
          <a:prstGeom prst="rect">
            <a:avLst/>
          </a:prstGeom>
          <a:solidFill>
            <a:schemeClr val="bg2">
              <a:lumMod val="85000"/>
            </a:schemeClr>
          </a:solidFill>
          <a:ln>
            <a:noFill/>
          </a:ln>
        </p:spPr>
        <p:txBody>
          <a:bodyPr wrap="square" rtlCol="0">
            <a:spAutoFit/>
          </a:bodyPr>
          <a:lstStyle/>
          <a:p>
            <a:r>
              <a:rPr lang="en-US" sz="1400" dirty="0">
                <a:solidFill>
                  <a:schemeClr val="bg1">
                    <a:lumMod val="25000"/>
                  </a:schemeClr>
                </a:solidFill>
                <a:latin typeface="Arial" pitchFamily="34" charset="0"/>
                <a:cs typeface="Arial" pitchFamily="34" charset="0"/>
              </a:rPr>
              <a:t>Essence of the Innovation</a:t>
            </a:r>
            <a:endParaRPr lang="ru-RU" sz="1400" dirty="0">
              <a:solidFill>
                <a:schemeClr val="bg1">
                  <a:lumMod val="25000"/>
                </a:schemeClr>
              </a:solidFill>
              <a:latin typeface="Arial" pitchFamily="34" charset="0"/>
              <a:cs typeface="Arial" pitchFamily="34" charset="0"/>
            </a:endParaRPr>
          </a:p>
        </p:txBody>
      </p:sp>
      <p:pic>
        <p:nvPicPr>
          <p:cNvPr id="18" name="Picture 3"/>
          <p:cNvPicPr>
            <a:picLocks noChangeAspect="1"/>
          </p:cNvPicPr>
          <p:nvPr>
            <p:custDataLst>
              <p:tags r:id="rId2"/>
            </p:custDataLst>
          </p:nvPr>
        </p:nvPicPr>
        <p:blipFill>
          <a:blip r:embed="rId9"/>
          <a:srcRect/>
          <a:stretch>
            <a:fillRect/>
          </a:stretch>
        </p:blipFill>
        <p:spPr bwMode="auto">
          <a:xfrm>
            <a:off x="861001" y="1380776"/>
            <a:ext cx="624334" cy="432048"/>
          </a:xfrm>
          <a:prstGeom prst="rect">
            <a:avLst/>
          </a:prstGeom>
          <a:noFill/>
          <a:ln w="9525">
            <a:noFill/>
            <a:miter lim="800000"/>
            <a:headEnd/>
            <a:tailEnd/>
          </a:ln>
        </p:spPr>
      </p:pic>
      <p:pic>
        <p:nvPicPr>
          <p:cNvPr id="19" name="Picture 5"/>
          <p:cNvPicPr>
            <a:picLocks noChangeAspect="1"/>
          </p:cNvPicPr>
          <p:nvPr>
            <p:custDataLst>
              <p:tags r:id="rId3"/>
            </p:custDataLst>
          </p:nvPr>
        </p:nvPicPr>
        <p:blipFill>
          <a:blip r:embed="rId10"/>
          <a:srcRect/>
          <a:stretch>
            <a:fillRect/>
          </a:stretch>
        </p:blipFill>
        <p:spPr bwMode="auto">
          <a:xfrm>
            <a:off x="858628" y="1380776"/>
            <a:ext cx="624332" cy="432048"/>
          </a:xfrm>
          <a:prstGeom prst="rect">
            <a:avLst/>
          </a:prstGeom>
          <a:noFill/>
          <a:ln w="9525">
            <a:noFill/>
            <a:miter lim="800000"/>
            <a:headEnd/>
            <a:tailEnd/>
          </a:ln>
        </p:spPr>
      </p:pic>
      <p:pic>
        <p:nvPicPr>
          <p:cNvPr id="21" name="Picture 4"/>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bwMode="auto">
          <a:xfrm>
            <a:off x="838605" y="4194182"/>
            <a:ext cx="602248" cy="432048"/>
          </a:xfrm>
          <a:prstGeom prst="rect">
            <a:avLst/>
          </a:prstGeom>
          <a:noFill/>
          <a:ln w="9525">
            <a:noFill/>
            <a:miter lim="800000"/>
            <a:headEnd/>
            <a:tailEnd/>
          </a:ln>
        </p:spPr>
      </p:pic>
      <p:pic>
        <p:nvPicPr>
          <p:cNvPr id="15"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873123" y="1284617"/>
            <a:ext cx="1929493" cy="760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7" name="Picture 4"/>
          <p:cNvPicPr>
            <a:picLocks noChangeAspect="1"/>
          </p:cNvPicPr>
          <p:nvPr>
            <p:custDataLst>
              <p:tags r:id="rId5"/>
            </p:custDataLst>
          </p:nvPr>
        </p:nvPicPr>
        <p:blipFill>
          <a:blip r:embed="rId8"/>
          <a:srcRect/>
          <a:stretch>
            <a:fillRect/>
          </a:stretch>
        </p:blipFill>
        <p:spPr bwMode="auto">
          <a:xfrm>
            <a:off x="858628" y="1380776"/>
            <a:ext cx="621959" cy="432048"/>
          </a:xfrm>
          <a:prstGeom prst="rect">
            <a:avLst/>
          </a:prstGeom>
          <a:noFill/>
          <a:ln w="9525">
            <a:noFill/>
            <a:miter lim="800000"/>
            <a:headEnd/>
            <a:tailEnd/>
          </a:ln>
        </p:spPr>
      </p:pic>
      <p:pic>
        <p:nvPicPr>
          <p:cNvPr id="26" name="Picture 3"/>
          <p:cNvPicPr>
            <a:picLocks noChangeAspect="1"/>
          </p:cNvPicPr>
          <p:nvPr>
            <p:custDataLst>
              <p:tags r:id="rId6"/>
            </p:custDataLst>
          </p:nvPr>
        </p:nvPicPr>
        <p:blipFill>
          <a:blip r:embed="rId9"/>
          <a:srcRect/>
          <a:stretch>
            <a:fillRect/>
          </a:stretch>
        </p:blipFill>
        <p:spPr bwMode="auto">
          <a:xfrm>
            <a:off x="836695" y="4194182"/>
            <a:ext cx="624334" cy="432048"/>
          </a:xfrm>
          <a:prstGeom prst="rect">
            <a:avLst/>
          </a:prstGeom>
          <a:noFill/>
          <a:ln w="9525">
            <a:noFill/>
            <a:miter lim="800000"/>
            <a:headEnd/>
            <a:tailEnd/>
          </a:ln>
        </p:spPr>
      </p:pic>
      <p:pic>
        <p:nvPicPr>
          <p:cNvPr id="27"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873124" y="4122873"/>
            <a:ext cx="1825935" cy="83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Прямоугольник 19"/>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534281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normAutofit fontScale="90000"/>
          </a:bodyPr>
          <a:lstStyle/>
          <a:p>
            <a:r>
              <a:rPr lang="ru-RU" sz="2400" dirty="0" smtClean="0">
                <a:solidFill>
                  <a:schemeClr val="bg1">
                    <a:lumMod val="50000"/>
                  </a:schemeClr>
                </a:solidFill>
                <a:latin typeface="Arial" pitchFamily="34" charset="0"/>
                <a:cs typeface="Arial" pitchFamily="34" charset="0"/>
              </a:rPr>
              <a:t>1. </a:t>
            </a:r>
            <a:r>
              <a:rPr lang="en-US" sz="2400" dirty="0" smtClean="0">
                <a:solidFill>
                  <a:schemeClr val="bg1">
                    <a:lumMod val="50000"/>
                  </a:schemeClr>
                </a:solidFill>
                <a:latin typeface="Arial" pitchFamily="34" charset="0"/>
                <a:cs typeface="Arial" pitchFamily="34" charset="0"/>
              </a:rPr>
              <a:t>Participants</a:t>
            </a:r>
            <a:br>
              <a:rPr lang="en-US" sz="2400" dirty="0" smtClean="0">
                <a:solidFill>
                  <a:schemeClr val="bg1">
                    <a:lumMod val="50000"/>
                  </a:schemeClr>
                </a:solidFill>
                <a:latin typeface="Arial" pitchFamily="34" charset="0"/>
                <a:cs typeface="Arial" pitchFamily="34" charset="0"/>
              </a:rPr>
            </a:br>
            <a:endParaRPr lang="ru-RU" sz="2400" dirty="0">
              <a:solidFill>
                <a:schemeClr val="bg1">
                  <a:lumMod val="50000"/>
                </a:schemeClr>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705376900"/>
              </p:ext>
            </p:extLst>
          </p:nvPr>
        </p:nvGraphicFramePr>
        <p:xfrm>
          <a:off x="419100" y="2004461"/>
          <a:ext cx="8662148" cy="4862576"/>
        </p:xfrm>
        <a:graphic>
          <a:graphicData uri="http://schemas.openxmlformats.org/drawingml/2006/table">
            <a:tbl>
              <a:tblPr>
                <a:tableStyleId>{9D7B26C5-4107-4FEC-AEDC-1716B250A1EF}</a:tableStyleId>
              </a:tblPr>
              <a:tblGrid>
                <a:gridCol w="2779533"/>
                <a:gridCol w="1012521"/>
                <a:gridCol w="1221458"/>
                <a:gridCol w="3648636"/>
              </a:tblGrid>
              <a:tr h="332339">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a:t>
                      </a:r>
                      <a:r>
                        <a:rPr lang="en-US" sz="1100" b="1" i="0" u="none" strike="noStrike" baseline="0" dirty="0" smtClean="0">
                          <a:solidFill>
                            <a:schemeClr val="bg1">
                              <a:lumMod val="25000"/>
                            </a:schemeClr>
                          </a:solidFill>
                          <a:effectLst/>
                          <a:latin typeface="Arial" pitchFamily="34" charset="0"/>
                          <a:cs typeface="Arial" pitchFamily="34" charset="0"/>
                        </a:rPr>
                        <a:t> on </a:t>
                      </a:r>
                      <a:r>
                        <a:rPr lang="ru-RU" sz="1100" b="1" i="0" u="none" strike="noStrike" baseline="0" dirty="0" smtClean="0">
                          <a:solidFill>
                            <a:schemeClr val="bg1">
                              <a:lumMod val="25000"/>
                            </a:schemeClr>
                          </a:solidFill>
                          <a:effectLst/>
                          <a:latin typeface="Arial" pitchFamily="34" charset="0"/>
                          <a:cs typeface="Arial" pitchFamily="34" charset="0"/>
                        </a:rPr>
                        <a:t>31.03.2013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147968">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Total number of jobs created in thousands</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7</a:t>
                      </a:r>
                      <a:r>
                        <a:rPr lang="en-US" sz="1100" b="0" i="0" u="none" strike="noStrike" dirty="0" smtClean="0">
                          <a:solidFill>
                            <a:schemeClr val="bg1">
                              <a:lumMod val="25000"/>
                            </a:schemeClr>
                          </a:solidFill>
                          <a:effectLst/>
                          <a:latin typeface="Arial" pitchFamily="34" charset="0"/>
                          <a:cs typeface="Arial" pitchFamily="34" charset="0"/>
                        </a:rPr>
                        <a:t>.</a:t>
                      </a:r>
                      <a:r>
                        <a:rPr lang="ru-RU" sz="1100" b="0" i="0" u="none" strike="noStrike" dirty="0" smtClean="0">
                          <a:solidFill>
                            <a:schemeClr val="bg1">
                              <a:lumMod val="25000"/>
                            </a:schemeClr>
                          </a:solidFill>
                          <a:effectLst/>
                          <a:latin typeface="Arial" pitchFamily="34" charset="0"/>
                          <a:cs typeface="Arial" pitchFamily="34" charset="0"/>
                        </a:rPr>
                        <a:t>4</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0</a:t>
                      </a:r>
                      <a:r>
                        <a:rPr lang="en-US" sz="1100" b="0" i="0" u="none" strike="noStrike" dirty="0" smtClean="0">
                          <a:solidFill>
                            <a:schemeClr val="bg1">
                              <a:lumMod val="25000"/>
                            </a:schemeClr>
                          </a:solidFill>
                          <a:effectLst/>
                          <a:latin typeface="Arial" pitchFamily="34" charset="0"/>
                          <a:cs typeface="Arial" pitchFamily="34" charset="0"/>
                        </a:rPr>
                        <a:t>.</a:t>
                      </a:r>
                      <a:r>
                        <a:rPr lang="ru-RU" sz="1100" b="0" i="0" u="none" strike="noStrike" dirty="0" smtClean="0">
                          <a:solidFill>
                            <a:schemeClr val="bg1">
                              <a:lumMod val="25000"/>
                            </a:schemeClr>
                          </a:solidFill>
                          <a:effectLst/>
                          <a:latin typeface="Arial" pitchFamily="34" charset="0"/>
                          <a:cs typeface="Arial" pitchFamily="34" charset="0"/>
                        </a:rPr>
                        <a:t>5</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l" fontAlgn="b">
                        <a:buFont typeface="Arial" pitchFamily="34" charset="0"/>
                        <a:buNone/>
                      </a:pPr>
                      <a:r>
                        <a:rPr lang="en-US" sz="1100" b="0" i="0" u="none" strike="noStrike" dirty="0" smtClean="0">
                          <a:solidFill>
                            <a:schemeClr val="bg1">
                              <a:lumMod val="25000"/>
                            </a:schemeClr>
                          </a:solidFill>
                          <a:effectLst/>
                          <a:latin typeface="Arial" pitchFamily="34" charset="0"/>
                          <a:cs typeface="Arial" pitchFamily="34" charset="0"/>
                        </a:rPr>
                        <a:t>The number of employees in participant</a:t>
                      </a:r>
                      <a:r>
                        <a:rPr lang="en-US" sz="1100" b="0" i="0" u="none" strike="noStrike" baseline="0" dirty="0" smtClean="0">
                          <a:solidFill>
                            <a:schemeClr val="bg1">
                              <a:lumMod val="25000"/>
                            </a:schemeClr>
                          </a:solidFill>
                          <a:effectLst/>
                          <a:latin typeface="Arial" pitchFamily="34" charset="0"/>
                          <a:cs typeface="Arial" pitchFamily="34" charset="0"/>
                        </a:rPr>
                        <a:t> </a:t>
                      </a:r>
                      <a:r>
                        <a:rPr lang="en-US" sz="1100" b="0" i="0" u="none" strike="noStrike" dirty="0" smtClean="0">
                          <a:solidFill>
                            <a:schemeClr val="bg1">
                              <a:lumMod val="25000"/>
                            </a:schemeClr>
                          </a:solidFill>
                          <a:effectLst/>
                          <a:latin typeface="Arial" pitchFamily="34" charset="0"/>
                          <a:cs typeface="Arial" pitchFamily="34" charset="0"/>
                        </a:rPr>
                        <a:t> companies is 13.5 thousand people. (BMT – 1.5 thousand people., EE - 2.7 thousand, ST – 1,000., IT – 6.7 thousand people., NT – 1.6 thousand people.).</a:t>
                      </a:r>
                    </a:p>
                    <a:p>
                      <a:pPr marL="0" indent="0" algn="l" fontAlgn="b">
                        <a:buFont typeface="Arial" pitchFamily="34" charset="0"/>
                        <a:buNone/>
                      </a:pPr>
                      <a:r>
                        <a:rPr lang="en-US" sz="1100" b="0" i="0" u="none" strike="noStrike" dirty="0" smtClean="0">
                          <a:solidFill>
                            <a:schemeClr val="bg1">
                              <a:lumMod val="25000"/>
                            </a:schemeClr>
                          </a:solidFill>
                          <a:effectLst/>
                          <a:latin typeface="Arial" pitchFamily="34" charset="0"/>
                          <a:cs typeface="Arial" pitchFamily="34" charset="0"/>
                        </a:rPr>
                        <a:t>During the first quarter of 2013, the total number of jobs grew by 505 units. There were 13 thousand jobs at the end of 2012</a:t>
                      </a:r>
                      <a:endParaRPr lang="ru-RU" sz="1100" b="0" i="0" u="none" strike="noStrike" baseline="0"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875029">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number of applications for intellectual property created as a result of innovation at</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(including matter subject to copyright).</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100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17</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l" defTabSz="457200" rtl="0" eaLnBrk="1" fontAlgn="b" latinLnBrk="0" hangingPunct="1">
                        <a:lnSpc>
                          <a:spcPct val="100000"/>
                        </a:lnSpc>
                        <a:spcBef>
                          <a:spcPts val="0"/>
                        </a:spcBef>
                        <a:spcAft>
                          <a:spcPts val="0"/>
                        </a:spcAft>
                        <a:buClrTx/>
                        <a:buSzTx/>
                        <a:buFont typeface="Arial" pitchFamily="34" charset="0"/>
                        <a:buNone/>
                        <a:tabLst/>
                        <a:defRPr/>
                      </a:pPr>
                      <a:r>
                        <a:rPr lang="en-US" sz="1100" b="0" i="0" u="none" strike="noStrike" dirty="0" smtClean="0">
                          <a:solidFill>
                            <a:schemeClr val="bg1">
                              <a:lumMod val="25000"/>
                            </a:schemeClr>
                          </a:solidFill>
                          <a:effectLst/>
                          <a:latin typeface="Arial" pitchFamily="34" charset="0"/>
                          <a:cs typeface="Arial" pitchFamily="34" charset="0"/>
                        </a:rPr>
                        <a:t>In March 5 applications for intellectual property rights were filed. The goal over three months was fulfilled by 17%.</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24733">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share of external co-financing for projects attracted by</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participants, in %</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50%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kern="1200" dirty="0" smtClean="0">
                          <a:solidFill>
                            <a:schemeClr val="bg1">
                              <a:lumMod val="25000"/>
                            </a:schemeClr>
                          </a:solidFill>
                          <a:effectLst/>
                          <a:latin typeface="Arial" pitchFamily="34" charset="0"/>
                          <a:ea typeface="+mn-ea"/>
                          <a:cs typeface="Arial" pitchFamily="34" charset="0"/>
                        </a:rPr>
                        <a:t>46</a:t>
                      </a:r>
                      <a:r>
                        <a:rPr lang="en-US" sz="1100" u="none" strike="noStrike" kern="1200" dirty="0" smtClean="0">
                          <a:solidFill>
                            <a:schemeClr val="bg1">
                              <a:lumMod val="25000"/>
                            </a:schemeClr>
                          </a:solidFill>
                          <a:effectLst/>
                          <a:latin typeface="Arial" pitchFamily="34" charset="0"/>
                          <a:ea typeface="+mn-ea"/>
                          <a:cs typeface="Arial" pitchFamily="34" charset="0"/>
                        </a:rPr>
                        <a:t>.</a:t>
                      </a:r>
                      <a:r>
                        <a:rPr lang="ru-RU" sz="1100" u="none" strike="noStrike" kern="1200" dirty="0" smtClean="0">
                          <a:solidFill>
                            <a:schemeClr val="bg1">
                              <a:lumMod val="25000"/>
                            </a:schemeClr>
                          </a:solidFill>
                          <a:effectLst/>
                          <a:latin typeface="Arial" pitchFamily="34" charset="0"/>
                          <a:ea typeface="+mn-ea"/>
                          <a:cs typeface="Arial" pitchFamily="34" charset="0"/>
                        </a:rPr>
                        <a:t>9 %</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indent="0" algn="l" defTabSz="457200" rtl="0" eaLnBrk="1" fontAlgn="b" latinLnBrk="0" hangingPunct="1"/>
                      <a:r>
                        <a:rPr lang="en-US" sz="1100" u="none" strike="noStrike" kern="1200" dirty="0" smtClean="0">
                          <a:solidFill>
                            <a:schemeClr val="bg1">
                              <a:lumMod val="25000"/>
                            </a:schemeClr>
                          </a:solidFill>
                          <a:effectLst/>
                          <a:latin typeface="Arial" pitchFamily="34" charset="0"/>
                          <a:ea typeface="+mn-ea"/>
                          <a:cs typeface="Arial" pitchFamily="34" charset="0"/>
                        </a:rPr>
                        <a:t>From</a:t>
                      </a:r>
                      <a:r>
                        <a:rPr lang="en-US" sz="1100" u="none" strike="noStrike" kern="1200" baseline="0" dirty="0" smtClean="0">
                          <a:solidFill>
                            <a:schemeClr val="bg1">
                              <a:lumMod val="25000"/>
                            </a:schemeClr>
                          </a:solidFill>
                          <a:effectLst/>
                          <a:latin typeface="Arial" pitchFamily="34" charset="0"/>
                          <a:ea typeface="+mn-ea"/>
                          <a:cs typeface="Arial" pitchFamily="34" charset="0"/>
                        </a:rPr>
                        <a:t> the beginning of the year 13 grants were approved, of these, there were</a:t>
                      </a:r>
                      <a:r>
                        <a:rPr lang="ru-RU" sz="1100" u="none" strike="noStrike" kern="1200" dirty="0" smtClean="0">
                          <a:solidFill>
                            <a:schemeClr val="bg1">
                              <a:lumMod val="25000"/>
                            </a:schemeClr>
                          </a:solidFill>
                          <a:effectLst/>
                          <a:latin typeface="Arial" pitchFamily="34" charset="0"/>
                          <a:ea typeface="+mn-ea"/>
                          <a:cs typeface="Arial" pitchFamily="34" charset="0"/>
                        </a:rPr>
                        <a:t>:</a:t>
                      </a:r>
                    </a:p>
                    <a:p>
                      <a:pPr marL="171450" indent="-171450" algn="l" defTabSz="457200" rtl="0" eaLnBrk="1" fontAlgn="b" latinLnBrk="0" hangingPunct="1">
                        <a:buFont typeface="Arial" pitchFamily="34" charset="0"/>
                        <a:buChar char="•"/>
                      </a:pPr>
                      <a:r>
                        <a:rPr lang="ru-RU" sz="1100" u="none" strike="noStrike" kern="1200" dirty="0" smtClean="0">
                          <a:solidFill>
                            <a:schemeClr val="bg1">
                              <a:lumMod val="25000"/>
                            </a:schemeClr>
                          </a:solidFill>
                          <a:effectLst/>
                          <a:latin typeface="Arial" pitchFamily="34" charset="0"/>
                          <a:ea typeface="+mn-ea"/>
                          <a:cs typeface="Arial" pitchFamily="34" charset="0"/>
                        </a:rPr>
                        <a:t>6 </a:t>
                      </a:r>
                      <a:r>
                        <a:rPr lang="en-US" sz="1100" u="none" strike="noStrike" kern="1200" dirty="0" smtClean="0">
                          <a:solidFill>
                            <a:schemeClr val="bg1">
                              <a:lumMod val="25000"/>
                            </a:schemeClr>
                          </a:solidFill>
                          <a:effectLst/>
                          <a:latin typeface="Arial" pitchFamily="34" charset="0"/>
                          <a:ea typeface="+mn-ea"/>
                          <a:cs typeface="Arial" pitchFamily="34" charset="0"/>
                        </a:rPr>
                        <a:t>stage</a:t>
                      </a:r>
                      <a:r>
                        <a:rPr lang="en-US" sz="1100" u="none" strike="noStrike" kern="1200" baseline="0" dirty="0" smtClean="0">
                          <a:solidFill>
                            <a:schemeClr val="bg1">
                              <a:lumMod val="25000"/>
                            </a:schemeClr>
                          </a:solidFill>
                          <a:effectLst/>
                          <a:latin typeface="Arial" pitchFamily="34" charset="0"/>
                          <a:ea typeface="+mn-ea"/>
                          <a:cs typeface="Arial" pitchFamily="34" charset="0"/>
                        </a:rPr>
                        <a:t> </a:t>
                      </a:r>
                      <a:r>
                        <a:rPr lang="ru-RU" sz="1100" u="none" strike="noStrike" kern="1200" dirty="0" smtClean="0">
                          <a:solidFill>
                            <a:schemeClr val="bg1">
                              <a:lumMod val="25000"/>
                            </a:schemeClr>
                          </a:solidFill>
                          <a:effectLst/>
                          <a:latin typeface="Arial" pitchFamily="34" charset="0"/>
                          <a:ea typeface="+mn-ea"/>
                          <a:cs typeface="Arial" pitchFamily="34" charset="0"/>
                        </a:rPr>
                        <a:t>2</a:t>
                      </a:r>
                      <a:r>
                        <a:rPr lang="ru-RU" sz="1100" u="none" strike="noStrike" kern="1200" baseline="0" dirty="0" smtClean="0">
                          <a:solidFill>
                            <a:schemeClr val="bg1">
                              <a:lumMod val="25000"/>
                            </a:schemeClr>
                          </a:solidFill>
                          <a:effectLst/>
                          <a:latin typeface="Arial" pitchFamily="34" charset="0"/>
                          <a:ea typeface="+mn-ea"/>
                          <a:cs typeface="Arial" pitchFamily="34" charset="0"/>
                        </a:rPr>
                        <a:t> </a:t>
                      </a:r>
                      <a:r>
                        <a:rPr lang="en-US" sz="1100" u="none" strike="noStrike" kern="1200" baseline="0" dirty="0" smtClean="0">
                          <a:solidFill>
                            <a:schemeClr val="bg1">
                              <a:lumMod val="25000"/>
                            </a:schemeClr>
                          </a:solidFill>
                          <a:effectLst/>
                          <a:latin typeface="Arial" pitchFamily="34" charset="0"/>
                          <a:ea typeface="+mn-ea"/>
                          <a:cs typeface="Arial" pitchFamily="34" charset="0"/>
                        </a:rPr>
                        <a:t>grants </a:t>
                      </a:r>
                      <a:r>
                        <a:rPr lang="ru-RU" sz="1100" u="none" strike="noStrike" kern="1200" baseline="0" dirty="0" smtClean="0">
                          <a:solidFill>
                            <a:schemeClr val="bg1">
                              <a:lumMod val="25000"/>
                            </a:schemeClr>
                          </a:solidFill>
                          <a:effectLst/>
                          <a:latin typeface="Arial" pitchFamily="34" charset="0"/>
                          <a:ea typeface="+mn-ea"/>
                          <a:cs typeface="Arial" pitchFamily="34" charset="0"/>
                        </a:rPr>
                        <a:t>(</a:t>
                      </a:r>
                      <a:r>
                        <a:rPr lang="en-US" sz="1100" u="none" strike="noStrike" kern="1200" baseline="0" dirty="0" smtClean="0">
                          <a:solidFill>
                            <a:schemeClr val="bg1">
                              <a:lumMod val="25000"/>
                            </a:schemeClr>
                          </a:solidFill>
                          <a:effectLst/>
                          <a:latin typeface="Arial" pitchFamily="34" charset="0"/>
                          <a:ea typeface="+mn-ea"/>
                          <a:cs typeface="Arial" pitchFamily="34" charset="0"/>
                        </a:rPr>
                        <a:t>co-financing </a:t>
                      </a:r>
                      <a:r>
                        <a:rPr lang="ru-RU" sz="1100" u="none" strike="noStrike" kern="1200" dirty="0" smtClean="0">
                          <a:solidFill>
                            <a:schemeClr val="bg1">
                              <a:lumMod val="25000"/>
                            </a:schemeClr>
                          </a:solidFill>
                          <a:effectLst/>
                          <a:latin typeface="Arial" pitchFamily="34" charset="0"/>
                          <a:ea typeface="+mn-ea"/>
                          <a:cs typeface="Arial" pitchFamily="34" charset="0"/>
                        </a:rPr>
                        <a:t>≥50%)</a:t>
                      </a:r>
                    </a:p>
                    <a:p>
                      <a:pPr marL="171450" indent="-171450" algn="l" defTabSz="457200" rtl="0" eaLnBrk="1" fontAlgn="b" latinLnBrk="0" hangingPunct="1">
                        <a:buFont typeface="Arial" pitchFamily="34" charset="0"/>
                        <a:buChar char="•"/>
                      </a:pPr>
                      <a:r>
                        <a:rPr lang="ru-RU" sz="1100" u="none" strike="noStrike" kern="1200" dirty="0" smtClean="0">
                          <a:solidFill>
                            <a:schemeClr val="bg1">
                              <a:lumMod val="25000"/>
                            </a:schemeClr>
                          </a:solidFill>
                          <a:effectLst/>
                          <a:latin typeface="Arial" pitchFamily="34" charset="0"/>
                          <a:ea typeface="+mn-ea"/>
                          <a:cs typeface="Arial" pitchFamily="34" charset="0"/>
                        </a:rPr>
                        <a:t>4 </a:t>
                      </a:r>
                      <a:r>
                        <a:rPr lang="en-US" sz="1100" u="none" strike="noStrike" kern="1200" dirty="0" smtClean="0">
                          <a:solidFill>
                            <a:schemeClr val="bg1">
                              <a:lumMod val="25000"/>
                            </a:schemeClr>
                          </a:solidFill>
                          <a:effectLst/>
                          <a:latin typeface="Arial" pitchFamily="34" charset="0"/>
                          <a:ea typeface="+mn-ea"/>
                          <a:cs typeface="Arial" pitchFamily="34" charset="0"/>
                        </a:rPr>
                        <a:t>stage </a:t>
                      </a:r>
                      <a:r>
                        <a:rPr lang="ru-RU" sz="1100" u="none" strike="noStrike" kern="1200" dirty="0" smtClean="0">
                          <a:solidFill>
                            <a:schemeClr val="bg1">
                              <a:lumMod val="25000"/>
                            </a:schemeClr>
                          </a:solidFill>
                          <a:effectLst/>
                          <a:latin typeface="Arial" pitchFamily="34" charset="0"/>
                          <a:ea typeface="+mn-ea"/>
                          <a:cs typeface="Arial" pitchFamily="34" charset="0"/>
                        </a:rPr>
                        <a:t>1</a:t>
                      </a:r>
                      <a:r>
                        <a:rPr lang="en-US" sz="1100" u="none" strike="noStrike" kern="1200" dirty="0" smtClean="0">
                          <a:solidFill>
                            <a:schemeClr val="bg1">
                              <a:lumMod val="25000"/>
                            </a:schemeClr>
                          </a:solidFill>
                          <a:effectLst/>
                          <a:latin typeface="Arial" pitchFamily="34" charset="0"/>
                          <a:ea typeface="+mn-ea"/>
                          <a:cs typeface="Arial" pitchFamily="34" charset="0"/>
                        </a:rPr>
                        <a:t> grants</a:t>
                      </a:r>
                      <a:r>
                        <a:rPr lang="ru-RU" sz="1100" u="none" strike="noStrike" kern="1200" dirty="0" smtClean="0">
                          <a:solidFill>
                            <a:schemeClr val="bg1">
                              <a:lumMod val="25000"/>
                            </a:schemeClr>
                          </a:solidFill>
                          <a:effectLst/>
                          <a:latin typeface="Arial" pitchFamily="34" charset="0"/>
                          <a:ea typeface="+mn-ea"/>
                          <a:cs typeface="Arial" pitchFamily="34" charset="0"/>
                        </a:rPr>
                        <a:t>(</a:t>
                      </a:r>
                      <a:r>
                        <a:rPr lang="en-US" sz="1100" u="none" strike="noStrike" kern="1200" baseline="0" dirty="0" smtClean="0">
                          <a:solidFill>
                            <a:schemeClr val="bg1">
                              <a:lumMod val="25000"/>
                            </a:schemeClr>
                          </a:solidFill>
                          <a:effectLst/>
                          <a:latin typeface="Arial" pitchFamily="34" charset="0"/>
                          <a:ea typeface="+mn-ea"/>
                          <a:cs typeface="Arial" pitchFamily="34" charset="0"/>
                        </a:rPr>
                        <a:t>co-financing </a:t>
                      </a:r>
                      <a:r>
                        <a:rPr lang="ru-RU" sz="1100" u="none" strike="noStrike" kern="1200" baseline="0" dirty="0" smtClean="0">
                          <a:solidFill>
                            <a:schemeClr val="bg1">
                              <a:lumMod val="25000"/>
                            </a:schemeClr>
                          </a:solidFill>
                          <a:effectLst/>
                          <a:latin typeface="Arial" pitchFamily="34" charset="0"/>
                          <a:ea typeface="+mn-ea"/>
                          <a:cs typeface="Arial" pitchFamily="34" charset="0"/>
                        </a:rPr>
                        <a:t>≥25%)</a:t>
                      </a:r>
                    </a:p>
                    <a:p>
                      <a:pPr marL="171450" indent="-171450" algn="l" defTabSz="457200" rtl="0" eaLnBrk="1" fontAlgn="b" latinLnBrk="0" hangingPunct="1">
                        <a:buFont typeface="Arial" pitchFamily="34" charset="0"/>
                        <a:buChar char="•"/>
                      </a:pPr>
                      <a:r>
                        <a:rPr lang="ru-RU" sz="1100" u="none" strike="noStrike" kern="1200" baseline="0" dirty="0" smtClean="0">
                          <a:solidFill>
                            <a:schemeClr val="bg1">
                              <a:lumMod val="25000"/>
                            </a:schemeClr>
                          </a:solidFill>
                          <a:effectLst/>
                          <a:latin typeface="Arial" pitchFamily="34" charset="0"/>
                          <a:ea typeface="+mn-ea"/>
                          <a:cs typeface="Arial" pitchFamily="34" charset="0"/>
                        </a:rPr>
                        <a:t>6 </a:t>
                      </a:r>
                      <a:r>
                        <a:rPr lang="en-US" sz="1100" u="none" strike="noStrike" kern="1200" baseline="0" dirty="0" smtClean="0">
                          <a:solidFill>
                            <a:schemeClr val="bg1">
                              <a:lumMod val="25000"/>
                            </a:schemeClr>
                          </a:solidFill>
                          <a:effectLst/>
                          <a:latin typeface="Arial" pitchFamily="34" charset="0"/>
                          <a:ea typeface="+mn-ea"/>
                          <a:cs typeface="Arial" pitchFamily="34" charset="0"/>
                        </a:rPr>
                        <a:t>mini grants</a:t>
                      </a:r>
                      <a:r>
                        <a:rPr lang="ru-RU" sz="1100" u="none" strike="noStrike" kern="1200" baseline="0" dirty="0" smtClean="0">
                          <a:solidFill>
                            <a:schemeClr val="bg1">
                              <a:lumMod val="25000"/>
                            </a:schemeClr>
                          </a:solidFill>
                          <a:effectLst/>
                          <a:latin typeface="Arial" pitchFamily="34" charset="0"/>
                          <a:ea typeface="+mn-ea"/>
                          <a:cs typeface="Arial" pitchFamily="34" charset="0"/>
                        </a:rPr>
                        <a:t>(</a:t>
                      </a:r>
                      <a:r>
                        <a:rPr lang="en-US" sz="1100" u="none" strike="noStrike" kern="1200" baseline="0" dirty="0" smtClean="0">
                          <a:solidFill>
                            <a:schemeClr val="bg1">
                              <a:lumMod val="25000"/>
                            </a:schemeClr>
                          </a:solidFill>
                          <a:effectLst/>
                          <a:latin typeface="Arial" pitchFamily="34" charset="0"/>
                          <a:ea typeface="+mn-ea"/>
                          <a:cs typeface="Arial" pitchFamily="34" charset="0"/>
                        </a:rPr>
                        <a:t>did not require co-financing </a:t>
                      </a:r>
                      <a:r>
                        <a:rPr lang="ru-RU" sz="1100" u="none" strike="noStrike" kern="1200" baseline="0" dirty="0" smtClean="0">
                          <a:solidFill>
                            <a:schemeClr val="bg1">
                              <a:lumMod val="25000"/>
                            </a:schemeClr>
                          </a:solidFill>
                          <a:effectLst/>
                          <a:latin typeface="Arial" pitchFamily="34" charset="0"/>
                          <a:ea typeface="+mn-ea"/>
                          <a:cs typeface="Arial" pitchFamily="34" charset="0"/>
                        </a:rPr>
                        <a:t>) </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23834">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Relevance</a:t>
                      </a:r>
                      <a:r>
                        <a:rPr lang="en-US" sz="1100" u="none" strike="noStrike" baseline="0" dirty="0" smtClean="0">
                          <a:solidFill>
                            <a:schemeClr val="bg1">
                              <a:lumMod val="25000"/>
                            </a:schemeClr>
                          </a:solidFill>
                          <a:effectLst/>
                          <a:latin typeface="Arial" pitchFamily="34" charset="0"/>
                          <a:cs typeface="Arial" pitchFamily="34" charset="0"/>
                        </a:rPr>
                        <a:t> of foresights:</a:t>
                      </a:r>
                      <a:r>
                        <a:rPr lang="ru-RU" sz="1100" u="none" strike="noStrike" dirty="0" smtClean="0">
                          <a:solidFill>
                            <a:schemeClr val="bg1">
                              <a:lumMod val="25000"/>
                            </a:schemeClr>
                          </a:solidFill>
                          <a:effectLst/>
                          <a:latin typeface="Arial" pitchFamily="34" charset="0"/>
                          <a:cs typeface="Arial" pitchFamily="34" charset="0"/>
                        </a:rPr>
                        <a:t>:</a:t>
                      </a:r>
                    </a:p>
                    <a:p>
                      <a:pPr marL="85725" indent="0" algn="l" fontAlgn="b"/>
                      <a:r>
                        <a:rPr lang="en-US" sz="1100" u="none" strike="noStrike" dirty="0" smtClean="0">
                          <a:solidFill>
                            <a:schemeClr val="bg1">
                              <a:lumMod val="25000"/>
                            </a:schemeClr>
                          </a:solidFill>
                          <a:effectLst/>
                          <a:latin typeface="Arial" pitchFamily="34" charset="0"/>
                          <a:cs typeface="Arial" pitchFamily="34" charset="0"/>
                        </a:rPr>
                        <a:t>Number of integrated Foresights to total Foresights, in %</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65%</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86%</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85725"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BMT - 67% NT - 100%, ST - 82%, IT - 100%, EE - 100%. Full integration, which includes work of participants, partners and investors is 42.4%</a:t>
                      </a:r>
                      <a:endParaRPr lang="ru-RU" sz="1100" u="none" strike="noStrike" kern="1200" dirty="0" smtClean="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897010">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Total revenue of </a:t>
                      </a:r>
                      <a:r>
                        <a:rPr lang="en-US" sz="1100" u="none" strike="noStrike" dirty="0" err="1" smtClean="0">
                          <a:solidFill>
                            <a:schemeClr val="bg1">
                              <a:lumMod val="25000"/>
                            </a:schemeClr>
                          </a:solidFill>
                          <a:effectLst/>
                          <a:latin typeface="Arial" pitchFamily="34" charset="0"/>
                          <a:cs typeface="Arial" pitchFamily="34" charset="0"/>
                        </a:rPr>
                        <a:t>Skolkovo</a:t>
                      </a:r>
                      <a:r>
                        <a:rPr lang="en-US" sz="1100" u="none" strike="noStrike" dirty="0" smtClean="0">
                          <a:solidFill>
                            <a:schemeClr val="bg1">
                              <a:lumMod val="25000"/>
                            </a:schemeClr>
                          </a:solidFill>
                          <a:effectLst/>
                          <a:latin typeface="Arial" pitchFamily="34" charset="0"/>
                          <a:cs typeface="Arial" pitchFamily="34" charset="0"/>
                        </a:rPr>
                        <a:t> participants in millions</a:t>
                      </a:r>
                      <a:r>
                        <a:rPr lang="en-US" sz="1100" u="none" strike="noStrike" baseline="0" dirty="0" smtClean="0">
                          <a:solidFill>
                            <a:schemeClr val="bg1">
                              <a:lumMod val="25000"/>
                            </a:schemeClr>
                          </a:solidFill>
                          <a:effectLst/>
                          <a:latin typeface="Arial" pitchFamily="34" charset="0"/>
                          <a:cs typeface="Arial" pitchFamily="34" charset="0"/>
                        </a:rPr>
                        <a:t> of rubles</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1</a:t>
                      </a:r>
                      <a:r>
                        <a:rPr lang="en-US" sz="1100" b="0" i="0" u="none" strike="noStrike" dirty="0" smtClean="0">
                          <a:solidFill>
                            <a:schemeClr val="bg1">
                              <a:lumMod val="25000"/>
                            </a:schemeClr>
                          </a:solidFill>
                          <a:effectLst/>
                          <a:latin typeface="Arial" pitchFamily="34" charset="0"/>
                          <a:cs typeface="Arial" pitchFamily="34" charset="0"/>
                        </a:rPr>
                        <a:t>,</a:t>
                      </a:r>
                      <a:r>
                        <a:rPr lang="ru-RU" sz="1100" b="0" i="0" u="none" strike="noStrike" dirty="0" smtClean="0">
                          <a:solidFill>
                            <a:schemeClr val="bg1">
                              <a:lumMod val="25000"/>
                            </a:schemeClr>
                          </a:solidFill>
                          <a:effectLst/>
                          <a:latin typeface="Arial" pitchFamily="34" charset="0"/>
                          <a:cs typeface="Arial" pitchFamily="34" charset="0"/>
                        </a:rPr>
                        <a:t>000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1</a:t>
                      </a:r>
                      <a:r>
                        <a:rPr lang="en-US" sz="1100" b="0" i="0" u="none" strike="noStrike" dirty="0" smtClean="0">
                          <a:solidFill>
                            <a:schemeClr val="bg1">
                              <a:lumMod val="25000"/>
                            </a:schemeClr>
                          </a:solidFill>
                          <a:effectLst/>
                          <a:latin typeface="Arial" pitchFamily="34" charset="0"/>
                          <a:cs typeface="Arial" pitchFamily="34" charset="0"/>
                        </a:rPr>
                        <a:t>,</a:t>
                      </a:r>
                      <a:r>
                        <a:rPr lang="ru-RU" sz="1100" b="0" i="0" u="none" strike="noStrike" dirty="0" smtClean="0">
                          <a:solidFill>
                            <a:schemeClr val="bg1">
                              <a:lumMod val="25000"/>
                            </a:schemeClr>
                          </a:solidFill>
                          <a:effectLst/>
                          <a:latin typeface="Arial" pitchFamily="34" charset="0"/>
                          <a:cs typeface="Arial" pitchFamily="34" charset="0"/>
                        </a:rPr>
                        <a:t>230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85725" marR="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smtClean="0">
                          <a:solidFill>
                            <a:schemeClr val="bg1">
                              <a:lumMod val="25000"/>
                            </a:schemeClr>
                          </a:solidFill>
                          <a:effectLst/>
                          <a:latin typeface="Arial" pitchFamily="34" charset="0"/>
                          <a:ea typeface="+mn-ea"/>
                          <a:cs typeface="Arial" pitchFamily="34" charset="0"/>
                        </a:rPr>
                        <a:t>Total revenue of the participating companies in the first quarter of 2013 was 1.2 billion rubles. Distribution among the clusters: IT - 604 million (49%), ST - 246 million (20%), EE - 218 million (18%), BMT - 158 million (13 %), NT - 5 million (0.4%)</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186338229"/>
              </p:ext>
            </p:extLst>
          </p:nvPr>
        </p:nvGraphicFramePr>
        <p:xfrm>
          <a:off x="2219327" y="914401"/>
          <a:ext cx="6392110" cy="747651"/>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chemeClr val="bg1">
                              <a:lumMod val="50000"/>
                            </a:schemeClr>
                          </a:solidFill>
                          <a:latin typeface="Arial" pitchFamily="34" charset="0"/>
                          <a:cs typeface="Arial" pitchFamily="34" charset="0"/>
                        </a:rPr>
                        <a:t>Effectively</a:t>
                      </a:r>
                      <a:r>
                        <a:rPr lang="en-US" sz="1100" i="1" baseline="0" dirty="0" smtClean="0">
                          <a:solidFill>
                            <a:schemeClr val="bg1">
                              <a:lumMod val="50000"/>
                            </a:schemeClr>
                          </a:solidFill>
                          <a:latin typeface="Arial" pitchFamily="34" charset="0"/>
                          <a:cs typeface="Arial" pitchFamily="34" charset="0"/>
                        </a:rPr>
                        <a:t> manage the portfolio of innovative projects and guarantee their cooperation with each other and with key elements of the innovation ecosystem</a:t>
                      </a:r>
                      <a:endParaRPr lang="ru-RU" sz="1100" dirty="0">
                        <a:solidFill>
                          <a:schemeClr val="bg1">
                            <a:lumMod val="25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5" name="Прямоугольник 4"/>
          <p:cNvSpPr/>
          <p:nvPr/>
        </p:nvSpPr>
        <p:spPr>
          <a:xfrm>
            <a:off x="0" y="27384"/>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7227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idx="4294967295"/>
          </p:nvPr>
        </p:nvSpPr>
        <p:spPr>
          <a:xfrm>
            <a:off x="2174724" y="397315"/>
            <a:ext cx="5840388" cy="631386"/>
          </a:xfrm>
          <a:prstGeom prst="rect">
            <a:avLst/>
          </a:prstGeom>
        </p:spPr>
        <p:txBody>
          <a:bodyPr/>
          <a:lstStyle/>
          <a:p>
            <a:r>
              <a:rPr lang="ru-RU" sz="2400" dirty="0">
                <a:solidFill>
                  <a:schemeClr val="bg1">
                    <a:lumMod val="50000"/>
                  </a:schemeClr>
                </a:solidFill>
                <a:latin typeface="Arial" pitchFamily="34" charset="0"/>
                <a:cs typeface="Arial" pitchFamily="34" charset="0"/>
              </a:rPr>
              <a:t>2. </a:t>
            </a:r>
            <a:r>
              <a:rPr lang="en-US" sz="2400" dirty="0" smtClean="0">
                <a:solidFill>
                  <a:schemeClr val="bg1">
                    <a:lumMod val="50000"/>
                  </a:schemeClr>
                </a:solidFill>
                <a:latin typeface="Arial" pitchFamily="34" charset="0"/>
                <a:cs typeface="Arial" pitchFamily="34" charset="0"/>
              </a:rPr>
              <a:t>Partners</a:t>
            </a:r>
            <a:endParaRPr lang="ru-RU" sz="2400" dirty="0">
              <a:solidFill>
                <a:schemeClr val="bg1">
                  <a:lumMod val="50000"/>
                </a:schemeClr>
              </a:solidFill>
              <a:latin typeface="Arial" pitchFamily="34" charset="0"/>
              <a:cs typeface="Arial"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99946729"/>
              </p:ext>
            </p:extLst>
          </p:nvPr>
        </p:nvGraphicFramePr>
        <p:xfrm>
          <a:off x="419100" y="2004461"/>
          <a:ext cx="8724900" cy="6771986"/>
        </p:xfrm>
        <a:graphic>
          <a:graphicData uri="http://schemas.openxmlformats.org/drawingml/2006/table">
            <a:tbl>
              <a:tblPr>
                <a:tableStyleId>{9D7B26C5-4107-4FEC-AEDC-1716B250A1EF}</a:tableStyleId>
              </a:tblPr>
              <a:tblGrid>
                <a:gridCol w="2799669"/>
                <a:gridCol w="1019856"/>
                <a:gridCol w="1229846"/>
                <a:gridCol w="3675529"/>
              </a:tblGrid>
              <a:tr h="392012">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a:t>
                      </a:r>
                      <a:r>
                        <a:rPr lang="ru-RU" sz="1100" b="1" i="0" u="none" strike="noStrike" baseline="0" dirty="0" smtClean="0">
                          <a:solidFill>
                            <a:schemeClr val="bg1">
                              <a:lumMod val="25000"/>
                            </a:schemeClr>
                          </a:solidFill>
                          <a:effectLst/>
                          <a:latin typeface="Arial" pitchFamily="34" charset="0"/>
                          <a:cs typeface="Arial" pitchFamily="34" charset="0"/>
                        </a:rPr>
                        <a:t> 31.03.2013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431456">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Number of jobs created </a:t>
                      </a:r>
                      <a:r>
                        <a:rPr lang="en-US" sz="1100" u="none" strike="noStrike" baseline="0" dirty="0" smtClean="0">
                          <a:solidFill>
                            <a:schemeClr val="bg1">
                              <a:lumMod val="25000"/>
                            </a:schemeClr>
                          </a:solidFill>
                          <a:effectLst/>
                          <a:latin typeface="Arial" pitchFamily="34" charset="0"/>
                          <a:cs typeface="Arial" pitchFamily="34" charset="0"/>
                        </a:rPr>
                        <a:t> in</a:t>
                      </a:r>
                      <a:r>
                        <a:rPr lang="en-US" sz="1100" u="none" strike="noStrike" dirty="0" smtClean="0">
                          <a:solidFill>
                            <a:schemeClr val="bg1">
                              <a:lumMod val="25000"/>
                            </a:schemeClr>
                          </a:solidFill>
                          <a:effectLst/>
                          <a:latin typeface="Arial" pitchFamily="34" charset="0"/>
                          <a:cs typeface="Arial" pitchFamily="34" charset="0"/>
                        </a:rPr>
                        <a:t> R &amp; D centers of key partners, the formation of which was agreed on at </a:t>
                      </a:r>
                      <a:r>
                        <a:rPr lang="en-US" sz="1100" u="none" strike="noStrike" dirty="0" err="1" smtClean="0">
                          <a:solidFill>
                            <a:schemeClr val="bg1">
                              <a:lumMod val="25000"/>
                            </a:schemeClr>
                          </a:solidFill>
                          <a:effectLst/>
                          <a:latin typeface="Arial" pitchFamily="34" charset="0"/>
                          <a:cs typeface="Arial" pitchFamily="34" charset="0"/>
                        </a:rPr>
                        <a:t>Skolkovo</a:t>
                      </a:r>
                      <a:endParaRPr lang="en-US"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500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ru-RU" sz="1100" b="0" i="0" u="none" strike="noStrike" dirty="0" smtClean="0">
                          <a:solidFill>
                            <a:schemeClr val="bg1">
                              <a:lumMod val="25000"/>
                            </a:schemeClr>
                          </a:solidFill>
                          <a:effectLst/>
                          <a:latin typeface="Arial" pitchFamily="34" charset="0"/>
                          <a:cs typeface="Arial" pitchFamily="34" charset="0"/>
                        </a:rPr>
                        <a:t>326</a:t>
                      </a: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lvl="0"/>
                      <a:r>
                        <a:rPr lang="en-US" sz="1100" b="0" i="0" u="none" strike="noStrike" kern="1200" dirty="0" smtClean="0">
                          <a:solidFill>
                            <a:schemeClr val="bg1">
                              <a:lumMod val="25000"/>
                            </a:schemeClr>
                          </a:solidFill>
                          <a:effectLst/>
                          <a:latin typeface="Arial" pitchFamily="34" charset="0"/>
                          <a:ea typeface="+mn-ea"/>
                          <a:cs typeface="Arial" pitchFamily="34" charset="0"/>
                        </a:rPr>
                        <a:t>The number of jobs in R &amp; D centers for March increased by 40 percent by entering into an agreement with </a:t>
                      </a:r>
                      <a:r>
                        <a:rPr lang="en-US" sz="1100" b="0" i="0" u="none" strike="noStrike" kern="1200" dirty="0" err="1" smtClean="0">
                          <a:solidFill>
                            <a:schemeClr val="bg1">
                              <a:lumMod val="25000"/>
                            </a:schemeClr>
                          </a:solidFill>
                          <a:effectLst/>
                          <a:latin typeface="Arial" pitchFamily="34" charset="0"/>
                          <a:ea typeface="+mn-ea"/>
                          <a:cs typeface="Arial" pitchFamily="34" charset="0"/>
                        </a:rPr>
                        <a:t>Transmashholding</a:t>
                      </a:r>
                      <a:r>
                        <a:rPr lang="en-US" sz="1100" b="0" i="0" u="none" strike="noStrike" kern="1200" dirty="0" smtClean="0">
                          <a:solidFill>
                            <a:schemeClr val="bg1">
                              <a:lumMod val="25000"/>
                            </a:schemeClr>
                          </a:solidFill>
                          <a:effectLst/>
                          <a:latin typeface="Arial" pitchFamily="34" charset="0"/>
                          <a:ea typeface="+mn-ea"/>
                          <a:cs typeface="Arial" pitchFamily="34" charset="0"/>
                        </a:rPr>
                        <a:t>.</a:t>
                      </a:r>
                    </a:p>
                    <a:p>
                      <a:pPr lvl="0"/>
                      <a:r>
                        <a:rPr lang="en-US" sz="1100" b="0" i="0" u="none" strike="noStrike" kern="1200" dirty="0" smtClean="0">
                          <a:solidFill>
                            <a:schemeClr val="bg1">
                              <a:lumMod val="25000"/>
                            </a:schemeClr>
                          </a:solidFill>
                          <a:effectLst/>
                          <a:latin typeface="Arial" pitchFamily="34" charset="0"/>
                          <a:ea typeface="+mn-ea"/>
                          <a:cs typeface="Arial" pitchFamily="34" charset="0"/>
                        </a:rPr>
                        <a:t>Collectively, the total number of jobs by 2015 in the R &amp; D centers will be 520.</a:t>
                      </a:r>
                    </a:p>
                    <a:p>
                      <a:pPr lvl="0"/>
                      <a:r>
                        <a:rPr lang="en-US" sz="1100" b="0" i="0" u="none" strike="noStrike" kern="1200" dirty="0" smtClean="0">
                          <a:solidFill>
                            <a:schemeClr val="bg1">
                              <a:lumMod val="25000"/>
                            </a:schemeClr>
                          </a:solidFill>
                          <a:effectLst/>
                          <a:latin typeface="Arial" pitchFamily="34" charset="0"/>
                          <a:ea typeface="+mn-ea"/>
                          <a:cs typeface="Arial" pitchFamily="34" charset="0"/>
                        </a:rPr>
                        <a:t>In development: an agreement with </a:t>
                      </a:r>
                      <a:r>
                        <a:rPr lang="en-US" sz="1100" b="0" i="0" u="none" strike="noStrike" kern="1200" dirty="0" err="1" smtClean="0">
                          <a:solidFill>
                            <a:schemeClr val="bg1">
                              <a:lumMod val="25000"/>
                            </a:schemeClr>
                          </a:solidFill>
                          <a:effectLst/>
                          <a:latin typeface="Arial" pitchFamily="34" charset="0"/>
                          <a:ea typeface="+mn-ea"/>
                          <a:cs typeface="Arial" pitchFamily="34" charset="0"/>
                        </a:rPr>
                        <a:t>Danfoss</a:t>
                      </a:r>
                      <a:r>
                        <a:rPr lang="en-US" sz="1100" b="0" i="0" u="none" strike="noStrike" kern="1200" dirty="0" smtClean="0">
                          <a:solidFill>
                            <a:schemeClr val="bg1">
                              <a:lumMod val="25000"/>
                            </a:schemeClr>
                          </a:solidFill>
                          <a:effectLst/>
                          <a:latin typeface="Arial" pitchFamily="34" charset="0"/>
                          <a:ea typeface="+mn-ea"/>
                          <a:cs typeface="Arial" pitchFamily="34" charset="0"/>
                        </a:rPr>
                        <a:t> (the total number of jobs to 2015 - 17).</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2474259">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involvement of venture capitalists (VC):</a:t>
                      </a:r>
                    </a:p>
                    <a:p>
                      <a:pPr marL="85725" indent="0" algn="l" fontAlgn="b"/>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r>
                        <a:rPr lang="en-US" sz="1100" u="none" strike="noStrike" dirty="0" smtClean="0">
                          <a:solidFill>
                            <a:schemeClr val="bg1">
                              <a:lumMod val="25000"/>
                            </a:schemeClr>
                          </a:solidFill>
                          <a:effectLst/>
                          <a:latin typeface="Arial" pitchFamily="34" charset="0"/>
                          <a:cs typeface="Arial" pitchFamily="34" charset="0"/>
                        </a:rPr>
                        <a:t>The share of investments from accredited VCs of the total investment in participants</a:t>
                      </a:r>
                      <a:r>
                        <a:rPr lang="en-US" sz="1100" u="none" strike="noStrike" baseline="0"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with respect to the proportion of participants that have attracted external funding from partners,%</a:t>
                      </a:r>
                    </a:p>
                    <a:p>
                      <a:pPr marL="85725" indent="0" algn="l" fontAlgn="b"/>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20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39</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r>
                        <a:rPr lang="en-US" sz="1100" u="none" strike="noStrike" kern="1200" dirty="0" smtClean="0">
                          <a:solidFill>
                            <a:schemeClr val="bg1">
                              <a:lumMod val="25000"/>
                            </a:schemeClr>
                          </a:solidFill>
                          <a:effectLst/>
                          <a:latin typeface="Arial" pitchFamily="34" charset="0"/>
                          <a:ea typeface="+mn-ea"/>
                          <a:cs typeface="Arial" pitchFamily="34" charset="0"/>
                        </a:rPr>
                        <a:t>KPI is taken as the average of two indicators:</a:t>
                      </a:r>
                    </a:p>
                    <a:p>
                      <a:endParaRPr lang="en-US" sz="1100" u="none" strike="noStrike" kern="1200" dirty="0" smtClean="0">
                        <a:solidFill>
                          <a:schemeClr val="bg1">
                            <a:lumMod val="25000"/>
                          </a:schemeClr>
                        </a:solidFill>
                        <a:effectLst/>
                        <a:latin typeface="Arial" pitchFamily="34" charset="0"/>
                        <a:ea typeface="+mn-ea"/>
                        <a:cs typeface="Arial" pitchFamily="34" charset="0"/>
                      </a:endParaRPr>
                    </a:p>
                    <a:p>
                      <a:r>
                        <a:rPr lang="en-US" sz="1100" u="none" strike="noStrike" kern="1200" dirty="0" smtClean="0">
                          <a:solidFill>
                            <a:schemeClr val="bg1">
                              <a:lumMod val="25000"/>
                            </a:schemeClr>
                          </a:solidFill>
                          <a:effectLst/>
                          <a:latin typeface="Arial" pitchFamily="34" charset="0"/>
                          <a:ea typeface="+mn-ea"/>
                          <a:cs typeface="Arial" pitchFamily="34" charset="0"/>
                        </a:rPr>
                        <a:t>(1) The share of investments by accredited venture capital   funds in the total amount of co-financing participants. This indicator reflects the statistics of two months of work in 2013 and is 67.87%, a high value provided by</a:t>
                      </a:r>
                      <a:r>
                        <a:rPr lang="en-US" sz="1100" u="none" strike="noStrike" kern="1200" baseline="0" dirty="0" smtClean="0">
                          <a:solidFill>
                            <a:schemeClr val="bg1">
                              <a:lumMod val="25000"/>
                            </a:schemeClr>
                          </a:solidFill>
                          <a:effectLst/>
                          <a:latin typeface="Arial" pitchFamily="34" charset="0"/>
                          <a:ea typeface="+mn-ea"/>
                          <a:cs typeface="Arial" pitchFamily="34" charset="0"/>
                        </a:rPr>
                        <a:t> </a:t>
                      </a:r>
                      <a:r>
                        <a:rPr lang="en-US" sz="1100" u="none" strike="noStrike" kern="1200" dirty="0" smtClean="0">
                          <a:solidFill>
                            <a:schemeClr val="bg1">
                              <a:lumMod val="25000"/>
                            </a:schemeClr>
                          </a:solidFill>
                          <a:effectLst/>
                          <a:latin typeface="Arial" pitchFamily="34" charset="0"/>
                          <a:ea typeface="+mn-ea"/>
                          <a:cs typeface="Arial" pitchFamily="34" charset="0"/>
                        </a:rPr>
                        <a:t>investment funds Bioprocess, VEB Innovation (2) and Columbus Nova</a:t>
                      </a:r>
                    </a:p>
                    <a:p>
                      <a:endParaRPr lang="en-US" sz="1100" u="none" strike="noStrike" kern="1200" dirty="0" smtClean="0">
                        <a:solidFill>
                          <a:schemeClr val="bg1">
                            <a:lumMod val="25000"/>
                          </a:schemeClr>
                        </a:solidFill>
                        <a:effectLst/>
                        <a:latin typeface="Arial" pitchFamily="34" charset="0"/>
                        <a:ea typeface="+mn-ea"/>
                        <a:cs typeface="Arial" pitchFamily="34" charset="0"/>
                      </a:endParaRPr>
                    </a:p>
                    <a:p>
                      <a:r>
                        <a:rPr lang="en-US" sz="1100" u="none" strike="noStrike" kern="1200" dirty="0" smtClean="0">
                          <a:solidFill>
                            <a:schemeClr val="bg1">
                              <a:lumMod val="25000"/>
                            </a:schemeClr>
                          </a:solidFill>
                          <a:effectLst/>
                          <a:latin typeface="Arial" pitchFamily="34" charset="0"/>
                          <a:ea typeface="+mn-ea"/>
                          <a:cs typeface="Arial" pitchFamily="34" charset="0"/>
                        </a:rPr>
                        <a:t>(2) The share of participants supported by accredited foundations of the total participants. This figure is 9.28% and corresponds to the average level of 11.9% in 2011-2012.</a:t>
                      </a:r>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2474259">
                <a:tc>
                  <a:txBody>
                    <a:bodyPr/>
                    <a:lstStyle/>
                    <a:p>
                      <a:pPr marL="85725" indent="0" algn="l" fontAlgn="b"/>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endParaRPr lang="ru-RU" sz="1100" u="none" strike="noStrike" kern="1200" dirty="0">
                        <a:solidFill>
                          <a:schemeClr val="bg1">
                            <a:lumMod val="25000"/>
                          </a:schemeClr>
                        </a:solidFill>
                        <a:effectLst/>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621567631"/>
              </p:ext>
            </p:extLst>
          </p:nvPr>
        </p:nvGraphicFramePr>
        <p:xfrm>
          <a:off x="2219327" y="914401"/>
          <a:ext cx="6392110" cy="853440"/>
        </p:xfrm>
        <a:graphic>
          <a:graphicData uri="http://schemas.openxmlformats.org/drawingml/2006/table">
            <a:tbl>
              <a:tblPr firstRow="1" bandRow="1">
                <a:tableStyleId>{2D5ABB26-0587-4C30-8999-92F81FD0307C}</a:tableStyleId>
              </a:tblPr>
              <a:tblGrid>
                <a:gridCol w="6392110"/>
              </a:tblGrid>
              <a:tr h="234909">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488571">
                <a:tc>
                  <a:txBody>
                    <a:bodyPr/>
                    <a:lstStyle/>
                    <a:p>
                      <a:r>
                        <a:rPr lang="en-US" sz="1100" i="1" dirty="0" smtClean="0">
                          <a:solidFill>
                            <a:schemeClr val="bg1">
                              <a:lumMod val="50000"/>
                            </a:schemeClr>
                          </a:solidFill>
                          <a:latin typeface="Arial" pitchFamily="34" charset="0"/>
                          <a:cs typeface="Arial" pitchFamily="34" charset="0"/>
                        </a:rPr>
                        <a:t>Use the skills and resources of partners to develop research infrastructure and support for participants in commercialization and integration of innovations from participating companies into global technological chains</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5" name="Прямоугольник 4"/>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85824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val="2205807701"/>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graphicFrame>
        <p:nvGraphicFramePr>
          <p:cNvPr id="7" name="Table 19"/>
          <p:cNvGraphicFramePr>
            <a:graphicFrameLocks noGrp="1"/>
          </p:cNvGraphicFramePr>
          <p:nvPr>
            <p:extLst>
              <p:ext uri="{D42A27DB-BD31-4B8C-83A1-F6EECF244321}">
                <p14:modId xmlns:p14="http://schemas.microsoft.com/office/powerpoint/2010/main" val="4233837559"/>
              </p:ext>
            </p:extLst>
          </p:nvPr>
        </p:nvGraphicFramePr>
        <p:xfrm>
          <a:off x="403412" y="1507451"/>
          <a:ext cx="8692963" cy="4646903"/>
        </p:xfrm>
        <a:graphic>
          <a:graphicData uri="http://schemas.openxmlformats.org/drawingml/2006/table">
            <a:tbl>
              <a:tblPr firstRow="1" bandRow="1">
                <a:tableStyleId>{F2DE63D5-997A-4646-A377-4702673A728D}</a:tableStyleId>
              </a:tblPr>
              <a:tblGrid>
                <a:gridCol w="1105711"/>
                <a:gridCol w="1757969"/>
                <a:gridCol w="1575448"/>
                <a:gridCol w="3411824"/>
                <a:gridCol w="842011"/>
              </a:tblGrid>
              <a:tr h="576363">
                <a:tc>
                  <a:txBody>
                    <a:bodyPr/>
                    <a:lstStyle/>
                    <a:p>
                      <a:pPr algn="ctr"/>
                      <a:r>
                        <a:rPr lang="en-US" sz="900" b="1" dirty="0" smtClean="0">
                          <a:solidFill>
                            <a:schemeClr val="bg1">
                              <a:lumMod val="25000"/>
                            </a:schemeClr>
                          </a:solidFill>
                          <a:latin typeface="Arial" pitchFamily="34" charset="0"/>
                          <a:cs typeface="Arial" pitchFamily="34" charset="0"/>
                        </a:rPr>
                        <a:t>Facility Name</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Arial" pitchFamily="34" charset="0"/>
                          <a:cs typeface="Arial" pitchFamily="34" charset="0"/>
                        </a:rPr>
                        <a:t>Planned date for completion of the current phase *</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Arial" pitchFamily="34" charset="0"/>
                          <a:cs typeface="Arial" pitchFamily="34" charset="0"/>
                        </a:rPr>
                        <a:t>Status on</a:t>
                      </a:r>
                      <a:r>
                        <a:rPr lang="ru-RU" sz="900" b="1" dirty="0" smtClean="0">
                          <a:solidFill>
                            <a:schemeClr val="bg1">
                              <a:lumMod val="25000"/>
                            </a:schemeClr>
                          </a:solidFill>
                          <a:latin typeface="Arial" pitchFamily="34" charset="0"/>
                          <a:cs typeface="Arial" pitchFamily="34" charset="0"/>
                        </a:rPr>
                        <a:t>  31.03.2013</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Commentary </a:t>
                      </a:r>
                      <a:endParaRPr lang="ru-RU" sz="900" b="1" i="0" u="none" strike="noStrike" dirty="0" smtClean="0">
                        <a:solidFill>
                          <a:schemeClr val="bg1">
                            <a:lumMod val="25000"/>
                          </a:schemeClr>
                        </a:solidFill>
                        <a:effectLst/>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Arial" pitchFamily="34" charset="0"/>
                          <a:cs typeface="Arial" pitchFamily="34" charset="0"/>
                        </a:rPr>
                        <a:t>(including new construction schedules in the event of deviations from the plan)</a:t>
                      </a:r>
                      <a:endParaRPr lang="ru-RU" sz="900" b="0" i="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baseline="0" dirty="0" smtClean="0">
                          <a:solidFill>
                            <a:schemeClr val="bg1">
                              <a:lumMod val="25000"/>
                            </a:schemeClr>
                          </a:solidFill>
                          <a:latin typeface="Arial" pitchFamily="34" charset="0"/>
                          <a:cs typeface="Arial" pitchFamily="34" charset="0"/>
                        </a:rPr>
                        <a:t>Scheduled date of completion</a:t>
                      </a:r>
                      <a:endParaRPr lang="ru-RU" sz="900" b="1" baseline="0" dirty="0" smtClean="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390815">
                <a:tc>
                  <a:txBody>
                    <a:bodyPr/>
                    <a:lstStyle/>
                    <a:p>
                      <a:r>
                        <a:rPr lang="en-US" sz="900" dirty="0" smtClean="0">
                          <a:solidFill>
                            <a:schemeClr val="bg1">
                              <a:lumMod val="25000"/>
                            </a:schemeClr>
                          </a:solidFill>
                          <a:latin typeface="Arial" pitchFamily="34" charset="0"/>
                          <a:cs typeface="Arial" pitchFamily="34" charset="0"/>
                        </a:rPr>
                        <a:t>Town planning documentation</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indent="0" algn="ctr" defTabSz="457200" rtl="0" eaLnBrk="1" latinLnBrk="0" hangingPunct="1"/>
                      <a:r>
                        <a:rPr lang="en-US" sz="900" b="0" i="1" kern="1200" dirty="0" smtClean="0">
                          <a:solidFill>
                            <a:schemeClr val="bg1">
                              <a:lumMod val="25000"/>
                            </a:schemeClr>
                          </a:solidFill>
                          <a:latin typeface="Arial" pitchFamily="34" charset="0"/>
                          <a:ea typeface="+mn-ea"/>
                          <a:cs typeface="Arial" pitchFamily="34" charset="0"/>
                        </a:rPr>
                        <a:t>February </a:t>
                      </a:r>
                      <a:r>
                        <a:rPr lang="ru-RU" sz="900" b="0" i="1" kern="1200" dirty="0" smtClean="0">
                          <a:solidFill>
                            <a:schemeClr val="bg1">
                              <a:lumMod val="25000"/>
                            </a:schemeClr>
                          </a:solidFill>
                          <a:latin typeface="Arial" pitchFamily="34" charset="0"/>
                          <a:ea typeface="+mn-ea"/>
                          <a:cs typeface="Arial" pitchFamily="34" charset="0"/>
                        </a:rPr>
                        <a:t>2013 </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baseline="0" dirty="0" smtClean="0">
                          <a:solidFill>
                            <a:schemeClr val="bg1">
                              <a:lumMod val="25000"/>
                            </a:schemeClr>
                          </a:solidFill>
                          <a:latin typeface="Arial" pitchFamily="34" charset="0"/>
                          <a:cs typeface="Arial" pitchFamily="34" charset="0"/>
                        </a:rPr>
                        <a:t>Approved the project planning area, made ​​adjustments to part of the Central Zone, 24 sites are prepared</a:t>
                      </a: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92269">
                <a:tc>
                  <a:txBody>
                    <a:bodyPr/>
                    <a:lstStyle/>
                    <a:p>
                      <a:r>
                        <a:rPr lang="ru-RU" sz="900" dirty="0" smtClean="0">
                          <a:solidFill>
                            <a:schemeClr val="bg1">
                              <a:lumMod val="25000"/>
                            </a:schemeClr>
                          </a:solidFill>
                          <a:latin typeface="Arial" pitchFamily="34" charset="0"/>
                          <a:cs typeface="Arial" pitchFamily="34" charset="0"/>
                        </a:rPr>
                        <a:t> 1. </a:t>
                      </a:r>
                      <a:r>
                        <a:rPr lang="en-US" sz="900" dirty="0" err="1" smtClean="0">
                          <a:solidFill>
                            <a:schemeClr val="bg1">
                              <a:lumMod val="25000"/>
                            </a:schemeClr>
                          </a:solidFill>
                          <a:latin typeface="Arial" pitchFamily="34" charset="0"/>
                          <a:cs typeface="Arial" pitchFamily="34" charset="0"/>
                        </a:rPr>
                        <a:t>SkolTech</a:t>
                      </a:r>
                      <a:r>
                        <a:rPr lang="en-US" sz="900" dirty="0" smtClean="0">
                          <a:solidFill>
                            <a:schemeClr val="bg1">
                              <a:lumMod val="25000"/>
                            </a:schemeClr>
                          </a:solidFill>
                          <a:latin typeface="Arial" pitchFamily="34" charset="0"/>
                          <a:cs typeface="Arial" pitchFamily="34" charset="0"/>
                        </a:rPr>
                        <a:t> Complex </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July</a:t>
                      </a:r>
                      <a:r>
                        <a:rPr lang="en-US" sz="900" b="0" i="1" baseline="0" dirty="0" smtClean="0">
                          <a:solidFill>
                            <a:schemeClr val="bg1">
                              <a:lumMod val="25000"/>
                            </a:schemeClr>
                          </a:solidFill>
                          <a:latin typeface="Arial" pitchFamily="34" charset="0"/>
                          <a:cs typeface="Arial" pitchFamily="34" charset="0"/>
                        </a:rPr>
                        <a:t> </a:t>
                      </a:r>
                      <a:r>
                        <a:rPr lang="ru-RU" sz="900" b="0" i="1" dirty="0" smtClean="0">
                          <a:solidFill>
                            <a:schemeClr val="bg1">
                              <a:lumMod val="25000"/>
                            </a:schemeClr>
                          </a:solidFill>
                          <a:latin typeface="Arial" pitchFamily="34" charset="0"/>
                          <a:cs typeface="Arial" pitchFamily="34" charset="0"/>
                        </a:rPr>
                        <a:t>2013 </a:t>
                      </a:r>
                      <a:endParaRPr lang="ru-RU" sz="900" b="0" i="1" dirty="0">
                        <a:solidFill>
                          <a:schemeClr val="bg1">
                            <a:lumMod val="25000"/>
                          </a:schemeClr>
                        </a:solidFill>
                        <a:latin typeface="Arial" pitchFamily="34" charset="0"/>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The project documentation is being prepared by companies </a:t>
                      </a:r>
                      <a:r>
                        <a:rPr lang="en-US" sz="900" b="0" i="1" dirty="0" err="1" smtClean="0">
                          <a:solidFill>
                            <a:schemeClr val="bg1">
                              <a:lumMod val="25000"/>
                            </a:schemeClr>
                          </a:solidFill>
                          <a:latin typeface="Arial" pitchFamily="34" charset="0"/>
                          <a:cs typeface="Arial" pitchFamily="34" charset="0"/>
                        </a:rPr>
                        <a:t>Ove</a:t>
                      </a:r>
                      <a:r>
                        <a:rPr lang="en-US" sz="900" b="0" i="1" dirty="0" smtClean="0">
                          <a:solidFill>
                            <a:schemeClr val="bg1">
                              <a:lumMod val="25000"/>
                            </a:schemeClr>
                          </a:solidFill>
                          <a:latin typeface="Arial" pitchFamily="34" charset="0"/>
                          <a:cs typeface="Arial" pitchFamily="34" charset="0"/>
                        </a:rPr>
                        <a:t> ARUP and Herzog &amp; De </a:t>
                      </a:r>
                      <a:r>
                        <a:rPr lang="en-US" sz="900" b="0" i="1" dirty="0" err="1" smtClean="0">
                          <a:solidFill>
                            <a:schemeClr val="bg1">
                              <a:lumMod val="25000"/>
                            </a:schemeClr>
                          </a:solidFill>
                          <a:latin typeface="Arial" pitchFamily="34" charset="0"/>
                          <a:cs typeface="Arial" pitchFamily="34" charset="0"/>
                        </a:rPr>
                        <a:t>Meuron</a:t>
                      </a:r>
                      <a:endParaRPr lang="en-US" sz="900" b="0" i="1" dirty="0" smtClean="0">
                        <a:solidFill>
                          <a:schemeClr val="bg1">
                            <a:lumMod val="25000"/>
                          </a:schemeClr>
                        </a:solidFill>
                        <a:latin typeface="Arial" pitchFamily="34" charset="0"/>
                        <a:cs typeface="Arial" pitchFamily="34" charset="0"/>
                      </a:endParaRPr>
                    </a:p>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Contracts for the excavation and for the purchase of pilings will be concluded in May 2013</a:t>
                      </a: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2014</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76779">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2 .</a:t>
                      </a:r>
                      <a:r>
                        <a:rPr lang="en-US" sz="900" dirty="0" err="1" smtClean="0">
                          <a:solidFill>
                            <a:schemeClr val="bg1">
                              <a:lumMod val="25000"/>
                            </a:schemeClr>
                          </a:solidFill>
                          <a:latin typeface="Arial" pitchFamily="34" charset="0"/>
                          <a:cs typeface="Arial" pitchFamily="34" charset="0"/>
                        </a:rPr>
                        <a:t>Technopark</a:t>
                      </a:r>
                      <a:r>
                        <a:rPr lang="en-US"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Complex</a:t>
                      </a:r>
                      <a:endParaRPr lang="ru-RU" sz="900" b="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indent="0" algn="ct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March</a:t>
                      </a:r>
                      <a:r>
                        <a:rPr lang="ru-RU" sz="900" b="0" i="1" dirty="0" smtClean="0">
                          <a:solidFill>
                            <a:schemeClr val="bg1">
                              <a:lumMod val="25000"/>
                            </a:schemeClr>
                          </a:solidFill>
                          <a:latin typeface="Arial" pitchFamily="34" charset="0"/>
                          <a:cs typeface="Arial" pitchFamily="34" charset="0"/>
                        </a:rPr>
                        <a:t> 2013 </a:t>
                      </a:r>
                      <a:endParaRPr lang="ru-RU" sz="900" b="0" i="1" dirty="0">
                        <a:solidFill>
                          <a:schemeClr val="bg1">
                            <a:lumMod val="25000"/>
                          </a:schemeClr>
                        </a:solidFill>
                        <a:latin typeface="Arial" pitchFamily="34" charset="0"/>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Project documentation was prepared by </a:t>
                      </a:r>
                      <a:r>
                        <a:rPr lang="en-US" sz="900" b="0" i="1" dirty="0" err="1" smtClean="0">
                          <a:solidFill>
                            <a:schemeClr val="bg1">
                              <a:lumMod val="25000"/>
                            </a:schemeClr>
                          </a:solidFill>
                          <a:latin typeface="Arial" pitchFamily="34" charset="0"/>
                          <a:cs typeface="Arial" pitchFamily="34" charset="0"/>
                        </a:rPr>
                        <a:t>Valode</a:t>
                      </a:r>
                      <a:r>
                        <a:rPr lang="en-US" sz="900" b="0" i="1" dirty="0" smtClean="0">
                          <a:solidFill>
                            <a:schemeClr val="bg1">
                              <a:lumMod val="25000"/>
                            </a:schemeClr>
                          </a:solidFill>
                          <a:latin typeface="Arial" pitchFamily="34" charset="0"/>
                          <a:cs typeface="Arial" pitchFamily="34" charset="0"/>
                        </a:rPr>
                        <a:t> et </a:t>
                      </a:r>
                      <a:r>
                        <a:rPr lang="en-US" sz="900" b="0" i="1" dirty="0" err="1" smtClean="0">
                          <a:solidFill>
                            <a:schemeClr val="bg1">
                              <a:lumMod val="25000"/>
                            </a:schemeClr>
                          </a:solidFill>
                          <a:latin typeface="Arial" pitchFamily="34" charset="0"/>
                          <a:cs typeface="Arial" pitchFamily="34" charset="0"/>
                        </a:rPr>
                        <a:t>Pistre</a:t>
                      </a:r>
                      <a:r>
                        <a:rPr lang="en-US" sz="900" b="0" i="1" dirty="0" smtClean="0">
                          <a:solidFill>
                            <a:schemeClr val="bg1">
                              <a:lumMod val="25000"/>
                            </a:schemeClr>
                          </a:solidFill>
                          <a:latin typeface="Arial" pitchFamily="34" charset="0"/>
                          <a:cs typeface="Arial" pitchFamily="34" charset="0"/>
                        </a:rPr>
                        <a:t> and passed for expert assessment. Forecasted time for finishing assessment - May 2013</a:t>
                      </a: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2014 </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48171">
                <a:tc vMerge="1">
                  <a:txBody>
                    <a:bodyPr/>
                    <a:lstStyle/>
                    <a:p>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Beginning</a:t>
                      </a:r>
                      <a:r>
                        <a:rPr lang="en-US" sz="900" b="0" i="1" kern="1200" baseline="0" dirty="0" smtClean="0">
                          <a:solidFill>
                            <a:schemeClr val="bg1">
                              <a:lumMod val="25000"/>
                            </a:schemeClr>
                          </a:solidFill>
                          <a:latin typeface="Arial" pitchFamily="34" charset="0"/>
                          <a:ea typeface="+mn-ea"/>
                          <a:cs typeface="Arial" pitchFamily="34" charset="0"/>
                        </a:rPr>
                        <a:t> of Construction </a:t>
                      </a:r>
                      <a:r>
                        <a:rPr lang="ru-RU" sz="900" b="0" i="1" dirty="0" smtClean="0">
                          <a:solidFill>
                            <a:schemeClr val="bg1">
                              <a:lumMod val="25000"/>
                            </a:schemeClr>
                          </a:solidFill>
                          <a:latin typeface="Arial" pitchFamily="34" charset="0"/>
                          <a:cs typeface="Arial" pitchFamily="34" charset="0"/>
                        </a:rPr>
                        <a:t>–</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May</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baseline="0" dirty="0" smtClean="0">
                          <a:solidFill>
                            <a:schemeClr val="bg1">
                              <a:lumMod val="25000"/>
                            </a:schemeClr>
                          </a:solidFill>
                          <a:latin typeface="Arial" pitchFamily="34" charset="0"/>
                          <a:cs typeface="Arial" pitchFamily="34" charset="0"/>
                        </a:rPr>
                        <a:t>Contractor chosen for excavation and piling.</a:t>
                      </a:r>
                    </a:p>
                    <a:p>
                      <a:pPr marL="0" marR="0" lvl="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baseline="0" dirty="0" smtClean="0">
                          <a:solidFill>
                            <a:schemeClr val="bg1">
                              <a:lumMod val="25000"/>
                            </a:schemeClr>
                          </a:solidFill>
                          <a:latin typeface="Arial" pitchFamily="34" charset="0"/>
                          <a:cs typeface="Arial" pitchFamily="34" charset="0"/>
                        </a:rPr>
                        <a:t>First pile installed</a:t>
                      </a: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92269">
                <a:tc rowSpan="2">
                  <a:txBody>
                    <a:bodyPr/>
                    <a:lstStyle/>
                    <a:p>
                      <a:r>
                        <a:rPr lang="ru-RU" sz="900" dirty="0" smtClean="0">
                          <a:solidFill>
                            <a:schemeClr val="bg1">
                              <a:lumMod val="25000"/>
                            </a:schemeClr>
                          </a:solidFill>
                          <a:latin typeface="Arial" pitchFamily="34" charset="0"/>
                          <a:cs typeface="Arial" pitchFamily="34" charset="0"/>
                        </a:rPr>
                        <a:t>3. </a:t>
                      </a:r>
                      <a:r>
                        <a:rPr lang="en-US" sz="900" dirty="0" smtClean="0">
                          <a:solidFill>
                            <a:schemeClr val="bg1">
                              <a:lumMod val="25000"/>
                            </a:schemeClr>
                          </a:solidFill>
                          <a:latin typeface="Arial" pitchFamily="34" charset="0"/>
                          <a:cs typeface="Arial" pitchFamily="34" charset="0"/>
                        </a:rPr>
                        <a:t>Apartment-Hotel</a:t>
                      </a:r>
                      <a:r>
                        <a:rPr lang="ru-RU" sz="900" dirty="0" smtClean="0">
                          <a:solidFill>
                            <a:schemeClr val="bg1">
                              <a:lumMod val="25000"/>
                            </a:schemeClr>
                          </a:solidFill>
                          <a:latin typeface="Arial" pitchFamily="34" charset="0"/>
                          <a:cs typeface="Arial" pitchFamily="34" charset="0"/>
                        </a:rPr>
                        <a:t>**</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February</a:t>
                      </a:r>
                      <a:r>
                        <a:rPr lang="ru-RU" sz="900" b="0" i="1" dirty="0" smtClean="0">
                          <a:solidFill>
                            <a:schemeClr val="bg1">
                              <a:lumMod val="25000"/>
                            </a:schemeClr>
                          </a:solidFill>
                          <a:latin typeface="Arial" pitchFamily="34" charset="0"/>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Adjustment of the boundaries of adjacent land in the central zone has caused the need to adjust the design documentation. Projected date for completion of phase - April 2013</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row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2014 </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43652">
                <a:tc vMerge="1">
                  <a:txBody>
                    <a:bodyPr/>
                    <a:lstStyle/>
                    <a:p>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Beginning</a:t>
                      </a:r>
                      <a:r>
                        <a:rPr lang="en-US" sz="900" b="0" i="1" kern="1200" baseline="0" dirty="0" smtClean="0">
                          <a:solidFill>
                            <a:schemeClr val="bg1">
                              <a:lumMod val="25000"/>
                            </a:schemeClr>
                          </a:solidFill>
                          <a:latin typeface="Arial" pitchFamily="34" charset="0"/>
                          <a:ea typeface="+mn-ea"/>
                          <a:cs typeface="Arial" pitchFamily="34" charset="0"/>
                        </a:rPr>
                        <a:t> of Construction</a:t>
                      </a:r>
                      <a:r>
                        <a:rPr lang="ru-RU" sz="900" b="0" i="1" kern="1200" dirty="0" smtClean="0">
                          <a:solidFill>
                            <a:schemeClr val="bg1">
                              <a:lumMod val="25000"/>
                            </a:schemeClr>
                          </a:solidFill>
                          <a:latin typeface="Arial" pitchFamily="34" charset="0"/>
                          <a:ea typeface="+mn-ea"/>
                          <a:cs typeface="Arial" pitchFamily="34" charset="0"/>
                        </a:rPr>
                        <a:t>–</a:t>
                      </a:r>
                      <a:br>
                        <a:rPr lang="ru-RU" sz="900" b="0" i="1" kern="1200" dirty="0" smtClean="0">
                          <a:solidFill>
                            <a:schemeClr val="bg1">
                              <a:lumMod val="25000"/>
                            </a:schemeClr>
                          </a:solidFill>
                          <a:latin typeface="Arial" pitchFamily="34" charset="0"/>
                          <a:ea typeface="+mn-ea"/>
                          <a:cs typeface="Arial" pitchFamily="34" charset="0"/>
                        </a:rPr>
                      </a:br>
                      <a:r>
                        <a:rPr lang="en-US" sz="900" b="0" i="1" kern="1200" dirty="0" smtClean="0">
                          <a:solidFill>
                            <a:schemeClr val="bg1">
                              <a:lumMod val="25000"/>
                            </a:schemeClr>
                          </a:solidFill>
                          <a:latin typeface="Arial" pitchFamily="34" charset="0"/>
                          <a:ea typeface="+mn-ea"/>
                          <a:cs typeface="Arial" pitchFamily="34" charset="0"/>
                        </a:rPr>
                        <a:t>May</a:t>
                      </a:r>
                      <a:r>
                        <a:rPr lang="ru-RU" sz="900" b="0" i="1" kern="1200" dirty="0" smtClean="0">
                          <a:solidFill>
                            <a:schemeClr val="bg1">
                              <a:lumMod val="25000"/>
                            </a:schemeClr>
                          </a:solidFill>
                          <a:latin typeface="Arial" pitchFamily="34" charset="0"/>
                          <a:ea typeface="+mn-ea"/>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Completed preparatory work</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v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smtClean="0">
                        <a:solidFill>
                          <a:schemeClr val="tx1"/>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76779">
                <a:tc>
                  <a:txBody>
                    <a:bodyPr/>
                    <a:lstStyle/>
                    <a:p>
                      <a:r>
                        <a:rPr lang="ru-RU" sz="900" dirty="0" smtClean="0">
                          <a:solidFill>
                            <a:schemeClr val="bg1">
                              <a:lumMod val="25000"/>
                            </a:schemeClr>
                          </a:solidFill>
                          <a:latin typeface="Arial" pitchFamily="34" charset="0"/>
                          <a:cs typeface="Arial" pitchFamily="34" charset="0"/>
                        </a:rPr>
                        <a:t>4.</a:t>
                      </a:r>
                      <a:r>
                        <a:rPr lang="ru-RU" sz="900" baseline="0" dirty="0" smtClean="0">
                          <a:solidFill>
                            <a:schemeClr val="bg1">
                              <a:lumMod val="25000"/>
                            </a:schemeClr>
                          </a:solidFill>
                          <a:latin typeface="Arial" pitchFamily="34" charset="0"/>
                          <a:cs typeface="Arial" pitchFamily="34" charset="0"/>
                        </a:rPr>
                        <a:t> </a:t>
                      </a:r>
                      <a:r>
                        <a:rPr lang="en-US" sz="900" baseline="0" dirty="0" err="1" smtClean="0">
                          <a:solidFill>
                            <a:schemeClr val="bg1">
                              <a:lumMod val="25000"/>
                            </a:schemeClr>
                          </a:solidFill>
                          <a:latin typeface="Arial" pitchFamily="34" charset="0"/>
                          <a:cs typeface="Arial" pitchFamily="34" charset="0"/>
                        </a:rPr>
                        <a:t>Tehnopark</a:t>
                      </a:r>
                      <a:r>
                        <a:rPr lang="en-US" sz="900" baseline="0" dirty="0" smtClean="0">
                          <a:solidFill>
                            <a:schemeClr val="bg1">
                              <a:lumMod val="25000"/>
                            </a:schemeClr>
                          </a:solidFill>
                          <a:latin typeface="Arial" pitchFamily="34" charset="0"/>
                          <a:cs typeface="Arial" pitchFamily="34" charset="0"/>
                        </a:rPr>
                        <a:t> Office Center</a:t>
                      </a:r>
                      <a:r>
                        <a:rPr lang="en-US" sz="900" dirty="0" smtClean="0">
                          <a:solidFill>
                            <a:schemeClr val="bg1">
                              <a:lumMod val="25000"/>
                            </a:schemeClr>
                          </a:solidFill>
                          <a:latin typeface="Arial" pitchFamily="34" charset="0"/>
                          <a:cs typeface="Arial" pitchFamily="34" charset="0"/>
                        </a:rPr>
                        <a:t> </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Project</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June</a:t>
                      </a:r>
                      <a:r>
                        <a:rPr lang="ru-RU" sz="900" b="0" i="1" baseline="0" dirty="0" smtClean="0">
                          <a:solidFill>
                            <a:schemeClr val="bg1">
                              <a:lumMod val="25000"/>
                            </a:schemeClr>
                          </a:solidFill>
                          <a:latin typeface="Arial" pitchFamily="34" charset="0"/>
                          <a:cs typeface="Arial" pitchFamily="34" charset="0"/>
                        </a:rPr>
                        <a:t> </a:t>
                      </a:r>
                      <a:r>
                        <a:rPr lang="ru-RU" sz="900" b="0" i="1" dirty="0" smtClean="0">
                          <a:solidFill>
                            <a:schemeClr val="bg1">
                              <a:lumMod val="25000"/>
                            </a:schemeClr>
                          </a:solidFill>
                          <a:latin typeface="Arial" pitchFamily="34" charset="0"/>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Preparation for selection of contractors. The planned deadline of the 1st stage - December 2013</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December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254233">
                <a:tc gridSpan="5">
                  <a:txBody>
                    <a:bodyPr/>
                    <a:lstStyle/>
                    <a:p>
                      <a:r>
                        <a:rPr lang="ru-RU" sz="900" dirty="0" smtClean="0">
                          <a:solidFill>
                            <a:schemeClr val="bg1">
                              <a:lumMod val="25000"/>
                            </a:schemeClr>
                          </a:solidFill>
                          <a:latin typeface="Arial" pitchFamily="34" charset="0"/>
                          <a:cs typeface="Arial" pitchFamily="34" charset="0"/>
                        </a:rPr>
                        <a:t>5. </a:t>
                      </a:r>
                      <a:r>
                        <a:rPr lang="en-US" sz="900" dirty="0" smtClean="0">
                          <a:solidFill>
                            <a:schemeClr val="bg1">
                              <a:lumMod val="25000"/>
                            </a:schemeClr>
                          </a:solidFill>
                          <a:latin typeface="Arial" pitchFamily="34" charset="0"/>
                          <a:cs typeface="Arial" pitchFamily="34" charset="0"/>
                        </a:rPr>
                        <a:t>Social</a:t>
                      </a:r>
                      <a:r>
                        <a:rPr lang="en-US" sz="900" baseline="0" dirty="0" smtClean="0">
                          <a:solidFill>
                            <a:schemeClr val="bg1">
                              <a:lumMod val="25000"/>
                            </a:schemeClr>
                          </a:solidFill>
                          <a:latin typeface="Arial" pitchFamily="34" charset="0"/>
                          <a:cs typeface="Arial" pitchFamily="34" charset="0"/>
                        </a:rPr>
                        <a:t> infrastructure facilities</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ru-RU" sz="900" b="0" i="1" dirty="0" smtClean="0">
                        <a:solidFill>
                          <a:schemeClr val="bg1">
                            <a:lumMod val="25000"/>
                          </a:schemeClr>
                        </a:solidFill>
                        <a:latin typeface="Arial" pitchFamily="34" charset="0"/>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hMerge="1">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hMerge="1">
                  <a:txBody>
                    <a:bodyPr/>
                    <a:lstStyle/>
                    <a:p>
                      <a:endParaRPr lang="ru-RU"/>
                    </a:p>
                  </a:txBody>
                  <a:tcPr/>
                </a:tc>
              </a:tr>
              <a:tr h="427044">
                <a:tc>
                  <a:txBody>
                    <a:bodyPr/>
                    <a:lstStyle/>
                    <a:p>
                      <a:pPr marL="114300" indent="0" algn="l"/>
                      <a:r>
                        <a:rPr lang="ru-RU" sz="900" dirty="0" smtClean="0">
                          <a:solidFill>
                            <a:schemeClr val="bg1">
                              <a:lumMod val="25000"/>
                            </a:schemeClr>
                          </a:solidFill>
                          <a:latin typeface="Arial" pitchFamily="34" charset="0"/>
                          <a:cs typeface="Arial" pitchFamily="34" charset="0"/>
                        </a:rPr>
                        <a:t>5.1.</a:t>
                      </a:r>
                      <a:r>
                        <a:rPr lang="ru-RU"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Family Campus</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October </a:t>
                      </a:r>
                      <a:r>
                        <a:rPr lang="ru-RU" sz="900" b="0" i="1" dirty="0" smtClean="0">
                          <a:solidFill>
                            <a:schemeClr val="bg1">
                              <a:lumMod val="25000"/>
                            </a:schemeClr>
                          </a:solidFill>
                          <a:latin typeface="Arial" pitchFamily="34" charset="0"/>
                          <a:cs typeface="Arial" pitchFamily="34" charset="0"/>
                        </a:rPr>
                        <a:t>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Tasks for engineering design research prepared. Preparing for the selection of the design organization</a:t>
                      </a:r>
                      <a:endParaRPr lang="ru-RU"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 2014</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336367">
                <a:tc>
                  <a:txBody>
                    <a:bodyPr/>
                    <a:lstStyle/>
                    <a:p>
                      <a:pPr marL="114300" indent="0" algn="l"/>
                      <a:r>
                        <a:rPr lang="ru-RU" sz="900" dirty="0" smtClean="0">
                          <a:solidFill>
                            <a:schemeClr val="bg1">
                              <a:lumMod val="25000"/>
                            </a:schemeClr>
                          </a:solidFill>
                          <a:latin typeface="Arial" pitchFamily="34" charset="0"/>
                          <a:cs typeface="Arial" pitchFamily="34" charset="0"/>
                        </a:rPr>
                        <a:t>5.2. </a:t>
                      </a:r>
                      <a:r>
                        <a:rPr lang="en-US" sz="900" baseline="0" dirty="0" smtClean="0">
                          <a:solidFill>
                            <a:schemeClr val="bg1">
                              <a:lumMod val="25000"/>
                            </a:schemeClr>
                          </a:solidFill>
                          <a:latin typeface="Arial" pitchFamily="34" charset="0"/>
                          <a:cs typeface="Arial" pitchFamily="34" charset="0"/>
                        </a:rPr>
                        <a:t>Polyclinic</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a:t>
                      </a:r>
                      <a:r>
                        <a:rPr lang="ru-RU" sz="900" b="0" i="1" dirty="0" smtClean="0">
                          <a:solidFill>
                            <a:schemeClr val="bg1">
                              <a:lumMod val="25000"/>
                            </a:schemeClr>
                          </a:solidFill>
                          <a:latin typeface="Arial" pitchFamily="34" charset="0"/>
                          <a:cs typeface="Arial" pitchFamily="34" charset="0"/>
                        </a:rPr>
                        <a:t> </a:t>
                      </a:r>
                      <a:r>
                        <a:rPr lang="en-US" sz="900" b="0" i="1" dirty="0" smtClean="0">
                          <a:solidFill>
                            <a:schemeClr val="bg1">
                              <a:lumMod val="25000"/>
                            </a:schemeClr>
                          </a:solidFill>
                          <a:latin typeface="Arial" pitchFamily="34" charset="0"/>
                          <a:cs typeface="Arial" pitchFamily="34" charset="0"/>
                        </a:rPr>
                        <a:t>P</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October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Design tasks prepared. Preparing for the selection of the design organization</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October</a:t>
                      </a:r>
                      <a:endParaRPr lang="ru-RU" sz="900" b="0" i="1" kern="1200" dirty="0" smtClean="0">
                        <a:solidFill>
                          <a:schemeClr val="bg1">
                            <a:lumMod val="25000"/>
                          </a:schemeClr>
                        </a:solidFill>
                        <a:latin typeface="Arial" pitchFamily="34" charset="0"/>
                        <a:ea typeface="+mn-ea"/>
                        <a:cs typeface="Arial" pitchFamily="34" charset="0"/>
                      </a:endParaRPr>
                    </a:p>
                    <a:p>
                      <a:pPr marL="0" marR="0" indent="0" algn="r" defTabSz="457200" rtl="0" eaLnBrk="1" fontAlgn="auto" latinLnBrk="0" hangingPunct="1">
                        <a:lnSpc>
                          <a:spcPct val="100000"/>
                        </a:lnSpc>
                        <a:spcBef>
                          <a:spcPts val="0"/>
                        </a:spcBef>
                        <a:spcAft>
                          <a:spcPts val="0"/>
                        </a:spcAft>
                        <a:buClrTx/>
                        <a:buSzTx/>
                        <a:buFontTx/>
                        <a:buNone/>
                        <a:tabLst/>
                        <a:defRPr/>
                      </a:pPr>
                      <a:r>
                        <a:rPr lang="ru-RU" sz="900" b="0" i="1" kern="1200" dirty="0" smtClean="0">
                          <a:solidFill>
                            <a:schemeClr val="bg1">
                              <a:lumMod val="25000"/>
                            </a:schemeClr>
                          </a:solidFill>
                          <a:latin typeface="Arial" pitchFamily="34" charset="0"/>
                          <a:ea typeface="+mn-ea"/>
                          <a:cs typeface="Arial" pitchFamily="34" charset="0"/>
                        </a:rPr>
                        <a:t> 201</a:t>
                      </a:r>
                      <a:r>
                        <a:rPr lang="en-US" sz="900" b="0" i="1" kern="1200" dirty="0" smtClean="0">
                          <a:solidFill>
                            <a:schemeClr val="bg1">
                              <a:lumMod val="25000"/>
                            </a:schemeClr>
                          </a:solidFill>
                          <a:latin typeface="Arial" pitchFamily="34" charset="0"/>
                          <a:ea typeface="+mn-ea"/>
                          <a:cs typeface="Arial" pitchFamily="34" charset="0"/>
                        </a:rPr>
                        <a:t>4</a:t>
                      </a:r>
                      <a:r>
                        <a:rPr lang="ru-RU" sz="900" b="0" i="1" kern="1200" dirty="0" smtClean="0">
                          <a:solidFill>
                            <a:schemeClr val="bg1">
                              <a:lumMod val="25000"/>
                            </a:schemeClr>
                          </a:solidFill>
                          <a:latin typeface="Arial" pitchFamily="34" charset="0"/>
                          <a:ea typeface="+mn-ea"/>
                          <a:cs typeface="Arial" pitchFamily="34" charset="0"/>
                        </a:rPr>
                        <a:t>.</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48" name="Блок-схема: узел 47"/>
          <p:cNvSpPr/>
          <p:nvPr/>
        </p:nvSpPr>
        <p:spPr>
          <a:xfrm>
            <a:off x="4396152" y="2675170"/>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17" name="Блок-схема: узел 116"/>
          <p:cNvSpPr/>
          <p:nvPr/>
        </p:nvSpPr>
        <p:spPr>
          <a:xfrm>
            <a:off x="3436737" y="3602775"/>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19" name="Блок-схема: узел 118"/>
          <p:cNvSpPr/>
          <p:nvPr/>
        </p:nvSpPr>
        <p:spPr>
          <a:xfrm>
            <a:off x="3904821" y="3602775"/>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2" name="Блок-схема: узел 121"/>
          <p:cNvSpPr/>
          <p:nvPr/>
        </p:nvSpPr>
        <p:spPr>
          <a:xfrm>
            <a:off x="3904821" y="4571525"/>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8" name="Блок-схема: узел 137"/>
          <p:cNvSpPr/>
          <p:nvPr/>
        </p:nvSpPr>
        <p:spPr>
          <a:xfrm>
            <a:off x="3452282" y="2675170"/>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3904821" y="2675170"/>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7" name="Блок-схема: узел 26"/>
          <p:cNvSpPr/>
          <p:nvPr/>
        </p:nvSpPr>
        <p:spPr>
          <a:xfrm>
            <a:off x="3417249" y="568910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8" name="Блок-схема: узел 27"/>
          <p:cNvSpPr/>
          <p:nvPr/>
        </p:nvSpPr>
        <p:spPr>
          <a:xfrm>
            <a:off x="4361119" y="5689102"/>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9" name="Блок-схема: узел 28"/>
          <p:cNvSpPr/>
          <p:nvPr/>
        </p:nvSpPr>
        <p:spPr>
          <a:xfrm>
            <a:off x="3904821" y="568910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0" name="Блок-схема: узел 29"/>
          <p:cNvSpPr/>
          <p:nvPr/>
        </p:nvSpPr>
        <p:spPr>
          <a:xfrm>
            <a:off x="3439237" y="607316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1" name="Блок-схема: узел 30"/>
          <p:cNvSpPr/>
          <p:nvPr/>
        </p:nvSpPr>
        <p:spPr>
          <a:xfrm>
            <a:off x="4361119" y="6073162"/>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Блок-схема: узел 31"/>
          <p:cNvSpPr/>
          <p:nvPr/>
        </p:nvSpPr>
        <p:spPr>
          <a:xfrm>
            <a:off x="3904821" y="607316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4" name="Блок-схема: узел 116"/>
          <p:cNvSpPr/>
          <p:nvPr/>
        </p:nvSpPr>
        <p:spPr>
          <a:xfrm>
            <a:off x="3431691" y="4561685"/>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6" name="Блок-схема: узел 47"/>
          <p:cNvSpPr/>
          <p:nvPr/>
        </p:nvSpPr>
        <p:spPr>
          <a:xfrm>
            <a:off x="4387932" y="4972636"/>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7" name="Блок-схема: узел 137"/>
          <p:cNvSpPr/>
          <p:nvPr/>
        </p:nvSpPr>
        <p:spPr>
          <a:xfrm>
            <a:off x="3444062" y="496200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8" name="Блок-схема: узел 24"/>
          <p:cNvSpPr/>
          <p:nvPr/>
        </p:nvSpPr>
        <p:spPr>
          <a:xfrm>
            <a:off x="3904821" y="4972636"/>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3" name="Блок-схема: узел 22"/>
          <p:cNvSpPr/>
          <p:nvPr/>
        </p:nvSpPr>
        <p:spPr>
          <a:xfrm>
            <a:off x="3458712" y="3178774"/>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3" name="Блок-схема: узел 32"/>
          <p:cNvSpPr/>
          <p:nvPr/>
        </p:nvSpPr>
        <p:spPr>
          <a:xfrm>
            <a:off x="4402582" y="3178774"/>
            <a:ext cx="326954" cy="292337"/>
          </a:xfrm>
          <a:prstGeom prst="flowChartConnector">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4396152" y="4092034"/>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9" name="Блок-схема: узел 38"/>
          <p:cNvSpPr/>
          <p:nvPr/>
        </p:nvSpPr>
        <p:spPr>
          <a:xfrm>
            <a:off x="3908262" y="3178774"/>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0" name="Блок-схема: узел 116"/>
          <p:cNvSpPr/>
          <p:nvPr/>
        </p:nvSpPr>
        <p:spPr>
          <a:xfrm>
            <a:off x="3452282" y="4092034"/>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Блок-схема: узел 25"/>
          <p:cNvSpPr/>
          <p:nvPr/>
        </p:nvSpPr>
        <p:spPr>
          <a:xfrm>
            <a:off x="3908262" y="4092034"/>
            <a:ext cx="326954" cy="292337"/>
          </a:xfrm>
          <a:prstGeom prst="flowChartConnector">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2" name="Блок-схема: узел 41"/>
          <p:cNvSpPr/>
          <p:nvPr/>
        </p:nvSpPr>
        <p:spPr>
          <a:xfrm>
            <a:off x="4396152" y="3602775"/>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3" name="Блок-схема: узел 42"/>
          <p:cNvSpPr/>
          <p:nvPr/>
        </p:nvSpPr>
        <p:spPr>
          <a:xfrm>
            <a:off x="4387932" y="4561685"/>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4" name="Блок-схема: узел 43"/>
          <p:cNvSpPr/>
          <p:nvPr/>
        </p:nvSpPr>
        <p:spPr>
          <a:xfrm>
            <a:off x="4387932" y="2144203"/>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Блок-схема: узел 44"/>
          <p:cNvSpPr/>
          <p:nvPr/>
        </p:nvSpPr>
        <p:spPr>
          <a:xfrm>
            <a:off x="3444062" y="2144203"/>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Блок-схема: узел 45"/>
          <p:cNvSpPr/>
          <p:nvPr/>
        </p:nvSpPr>
        <p:spPr>
          <a:xfrm>
            <a:off x="3896601" y="2144203"/>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35"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3</a:t>
            </a:r>
            <a:r>
              <a:rPr lang="ru-RU" sz="2400" dirty="0" smtClean="0">
                <a:solidFill>
                  <a:schemeClr val="bg1">
                    <a:lumMod val="50000"/>
                  </a:schemeClr>
                </a:solidFill>
                <a:latin typeface="Arial" pitchFamily="34" charset="0"/>
                <a:cs typeface="Arial" pitchFamily="34" charset="0"/>
              </a:rPr>
              <a:t>. </a:t>
            </a:r>
            <a:r>
              <a:rPr lang="en-US" sz="2400" dirty="0" smtClean="0">
                <a:solidFill>
                  <a:schemeClr val="bg1">
                    <a:lumMod val="50000"/>
                  </a:schemeClr>
                </a:solidFill>
                <a:latin typeface="Arial" pitchFamily="34" charset="0"/>
                <a:cs typeface="Arial" pitchFamily="34" charset="0"/>
              </a:rPr>
              <a:t>City</a:t>
            </a:r>
            <a:r>
              <a:rPr lang="ru-RU" sz="2400" dirty="0" smtClean="0">
                <a:solidFill>
                  <a:schemeClr val="bg1">
                    <a:lumMod val="50000"/>
                  </a:schemeClr>
                </a:solidFill>
                <a:latin typeface="Arial" pitchFamily="34" charset="0"/>
                <a:cs typeface="Arial" pitchFamily="34" charset="0"/>
              </a:rPr>
              <a:t>									  </a:t>
            </a:r>
            <a:r>
              <a:rPr lang="ru-RU" sz="1600" i="1" dirty="0" smtClean="0">
                <a:solidFill>
                  <a:schemeClr val="bg1">
                    <a:lumMod val="50000"/>
                  </a:schemeClr>
                </a:solidFill>
                <a:latin typeface="Arial" pitchFamily="34" charset="0"/>
                <a:cs typeface="Arial" pitchFamily="34" charset="0"/>
              </a:rPr>
              <a:t>(1/3)</a:t>
            </a:r>
            <a:endParaRPr lang="ru-RU" sz="1600" i="1" dirty="0">
              <a:solidFill>
                <a:schemeClr val="bg1">
                  <a:lumMod val="50000"/>
                </a:schemeClr>
              </a:solidFill>
              <a:latin typeface="Arial" pitchFamily="34" charset="0"/>
              <a:cs typeface="Arial" pitchFamily="34" charset="0"/>
            </a:endParaRPr>
          </a:p>
        </p:txBody>
      </p:sp>
      <p:sp>
        <p:nvSpPr>
          <p:cNvPr id="47" name="TextBox 46"/>
          <p:cNvSpPr txBox="1"/>
          <p:nvPr/>
        </p:nvSpPr>
        <p:spPr>
          <a:xfrm>
            <a:off x="4625340" y="6365499"/>
            <a:ext cx="4471035" cy="369332"/>
          </a:xfrm>
          <a:prstGeom prst="rect">
            <a:avLst/>
          </a:prstGeom>
          <a:noFill/>
        </p:spPr>
        <p:txBody>
          <a:bodyPr wrap="square" rtlCol="0">
            <a:spAutoFit/>
          </a:bodyPr>
          <a:lstStyle/>
          <a:p>
            <a:pPr algn="r"/>
            <a:r>
              <a:rPr lang="ru-RU" sz="900" i="1" dirty="0" smtClean="0">
                <a:solidFill>
                  <a:schemeClr val="bg1">
                    <a:lumMod val="25000"/>
                  </a:schemeClr>
                </a:solidFill>
                <a:latin typeface="Arial" pitchFamily="34" charset="0"/>
                <a:cs typeface="Arial" pitchFamily="34" charset="0"/>
              </a:rPr>
              <a:t>*</a:t>
            </a:r>
            <a:r>
              <a:rPr lang="en-US" sz="900" i="1" dirty="0">
                <a:solidFill>
                  <a:schemeClr val="bg1">
                    <a:lumMod val="25000"/>
                  </a:schemeClr>
                </a:solidFill>
                <a:latin typeface="Arial" pitchFamily="34" charset="0"/>
                <a:cs typeface="Arial" pitchFamily="34" charset="0"/>
              </a:rPr>
              <a:t> </a:t>
            </a:r>
            <a:r>
              <a:rPr lang="en-US" sz="900" i="1" dirty="0" smtClean="0">
                <a:solidFill>
                  <a:schemeClr val="bg1">
                    <a:lumMod val="25000"/>
                  </a:schemeClr>
                </a:solidFill>
                <a:latin typeface="Arial" pitchFamily="34" charset="0"/>
                <a:cs typeface="Arial" pitchFamily="34" charset="0"/>
              </a:rPr>
              <a:t> For the </a:t>
            </a:r>
            <a:r>
              <a:rPr lang="en-US" sz="900" i="1" dirty="0">
                <a:solidFill>
                  <a:schemeClr val="bg1">
                    <a:lumMod val="25000"/>
                  </a:schemeClr>
                </a:solidFill>
                <a:latin typeface="Arial" pitchFamily="34" charset="0"/>
                <a:cs typeface="Arial" pitchFamily="34" charset="0"/>
              </a:rPr>
              <a:t>composition of the stages and status symbols, see the Appendix (page 25)</a:t>
            </a:r>
            <a:r>
              <a:rPr lang="ru-RU" sz="900" i="1" dirty="0" smtClean="0">
                <a:solidFill>
                  <a:schemeClr val="bg1">
                    <a:lumMod val="25000"/>
                  </a:schemeClr>
                </a:solidFill>
                <a:latin typeface="Arial" pitchFamily="34" charset="0"/>
                <a:cs typeface="Arial" pitchFamily="34" charset="0"/>
              </a:rPr>
              <a:t>  </a:t>
            </a:r>
          </a:p>
          <a:p>
            <a:pPr algn="r"/>
            <a:r>
              <a:rPr lang="ru-RU" sz="900" i="1" dirty="0" smtClean="0">
                <a:solidFill>
                  <a:schemeClr val="bg1">
                    <a:lumMod val="25000"/>
                  </a:schemeClr>
                </a:solidFill>
                <a:latin typeface="Arial" pitchFamily="34" charset="0"/>
                <a:cs typeface="Arial" pitchFamily="34" charset="0"/>
              </a:rPr>
              <a:t>**</a:t>
            </a:r>
            <a:r>
              <a:rPr lang="en-US" sz="900" i="1" dirty="0" smtClean="0">
                <a:solidFill>
                  <a:schemeClr val="bg1">
                    <a:lumMod val="25000"/>
                  </a:schemeClr>
                </a:solidFill>
                <a:latin typeface="Arial" pitchFamily="34" charset="0"/>
                <a:cs typeface="Arial" pitchFamily="34" charset="0"/>
              </a:rPr>
              <a:t>Apartments </a:t>
            </a:r>
            <a:r>
              <a:rPr lang="ru-RU" sz="900" i="1" dirty="0" smtClean="0">
                <a:solidFill>
                  <a:schemeClr val="bg1">
                    <a:lumMod val="25000"/>
                  </a:schemeClr>
                </a:solidFill>
                <a:latin typeface="Arial" pitchFamily="34" charset="0"/>
                <a:cs typeface="Arial" pitchFamily="34" charset="0"/>
              </a:rPr>
              <a:t>9 - 11</a:t>
            </a:r>
            <a:endParaRPr lang="ru-RU" sz="900" i="1" dirty="0">
              <a:solidFill>
                <a:schemeClr val="bg1">
                  <a:lumMod val="25000"/>
                </a:schemeClr>
              </a:solidFill>
              <a:latin typeface="Arial" pitchFamily="34" charset="0"/>
              <a:cs typeface="Arial" pitchFamily="34" charset="0"/>
            </a:endParaRPr>
          </a:p>
        </p:txBody>
      </p:sp>
      <p:sp>
        <p:nvSpPr>
          <p:cNvPr id="49" name="Прямоугольник 48"/>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3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9"/>
          <p:cNvGraphicFramePr>
            <a:graphicFrameLocks noGrp="1"/>
          </p:cNvGraphicFramePr>
          <p:nvPr>
            <p:extLst>
              <p:ext uri="{D42A27DB-BD31-4B8C-83A1-F6EECF244321}">
                <p14:modId xmlns:p14="http://schemas.microsoft.com/office/powerpoint/2010/main" val="1754851035"/>
              </p:ext>
            </p:extLst>
          </p:nvPr>
        </p:nvGraphicFramePr>
        <p:xfrm>
          <a:off x="419099" y="1507450"/>
          <a:ext cx="8696326" cy="3854930"/>
        </p:xfrm>
        <a:graphic>
          <a:graphicData uri="http://schemas.openxmlformats.org/drawingml/2006/table">
            <a:tbl>
              <a:tblPr firstRow="1" bandRow="1">
                <a:tableStyleId>{F2DE63D5-997A-4646-A377-4702673A728D}</a:tableStyleId>
              </a:tblPr>
              <a:tblGrid>
                <a:gridCol w="1352551"/>
                <a:gridCol w="1548114"/>
                <a:gridCol w="1581236"/>
                <a:gridCol w="3282301"/>
                <a:gridCol w="142057"/>
                <a:gridCol w="790067"/>
              </a:tblGrid>
              <a:tr h="699408">
                <a:tc>
                  <a:txBody>
                    <a:bodyPr/>
                    <a:lstStyle/>
                    <a:p>
                      <a:pPr algn="ctr"/>
                      <a:r>
                        <a:rPr lang="en-US" sz="900" b="1" dirty="0" smtClean="0">
                          <a:solidFill>
                            <a:schemeClr val="bg1">
                              <a:lumMod val="25000"/>
                            </a:schemeClr>
                          </a:solidFill>
                          <a:latin typeface="Arial" pitchFamily="34" charset="0"/>
                          <a:cs typeface="Arial" pitchFamily="34" charset="0"/>
                        </a:rPr>
                        <a:t>Facility Name</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algn="ctr"/>
                      <a:r>
                        <a:rPr lang="en-US" sz="900" b="1" dirty="0" smtClean="0">
                          <a:solidFill>
                            <a:schemeClr val="bg1">
                              <a:lumMod val="25000"/>
                            </a:schemeClr>
                          </a:solidFill>
                          <a:latin typeface="Arial" pitchFamily="34" charset="0"/>
                          <a:cs typeface="Arial" pitchFamily="34" charset="0"/>
                        </a:rPr>
                        <a:t>Planned date for completion of the current phase *</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bg1">
                              <a:lumMod val="25000"/>
                            </a:schemeClr>
                          </a:solidFill>
                          <a:latin typeface="Arial" pitchFamily="34" charset="0"/>
                          <a:cs typeface="Arial" pitchFamily="34" charset="0"/>
                        </a:rPr>
                        <a:t>Status on </a:t>
                      </a:r>
                      <a:r>
                        <a:rPr lang="ru-RU" sz="900" b="1" dirty="0" smtClean="0">
                          <a:solidFill>
                            <a:schemeClr val="bg1">
                              <a:lumMod val="25000"/>
                            </a:schemeClr>
                          </a:solidFill>
                          <a:latin typeface="Arial" pitchFamily="34" charset="0"/>
                          <a:cs typeface="Arial" pitchFamily="34" charset="0"/>
                        </a:rPr>
                        <a:t>31.03.2013</a:t>
                      </a:r>
                      <a:endParaRPr lang="ru-RU" sz="900" b="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gridSpan="2">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Commentary </a:t>
                      </a:r>
                      <a:endParaRPr lang="ru-RU" sz="900" b="1" i="0" u="none" strike="noStrike" dirty="0" smtClean="0">
                        <a:solidFill>
                          <a:schemeClr val="bg1">
                            <a:lumMod val="25000"/>
                          </a:schemeClr>
                        </a:solidFill>
                        <a:effectLst/>
                        <a:latin typeface="Arial" pitchFamily="34" charset="0"/>
                        <a:cs typeface="Arial"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baseline="0" dirty="0" smtClean="0">
                          <a:solidFill>
                            <a:schemeClr val="bg1">
                              <a:lumMod val="25000"/>
                            </a:schemeClr>
                          </a:solidFill>
                          <a:latin typeface="Arial" pitchFamily="34" charset="0"/>
                          <a:cs typeface="Arial" pitchFamily="34" charset="0"/>
                        </a:rPr>
                        <a:t>(including a new construction schedule in the event of deviations from the plan)</a:t>
                      </a:r>
                      <a:endParaRPr lang="ru-RU" sz="900" b="0" i="1" dirty="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c>
                  <a:txBody>
                    <a:bodyPr/>
                    <a:lstStyle/>
                    <a:p>
                      <a:pPr algn="ctr"/>
                      <a:r>
                        <a:rPr lang="en-US" sz="900" b="1" baseline="0" dirty="0" smtClean="0">
                          <a:solidFill>
                            <a:schemeClr val="bg1">
                              <a:lumMod val="25000"/>
                            </a:schemeClr>
                          </a:solidFill>
                          <a:latin typeface="Arial" pitchFamily="34" charset="0"/>
                          <a:cs typeface="Arial" pitchFamily="34" charset="0"/>
                        </a:rPr>
                        <a:t>Scheduled date of completion</a:t>
                      </a:r>
                      <a:endParaRPr lang="ru-RU" sz="900" b="1" baseline="0" dirty="0" smtClean="0">
                        <a:solidFill>
                          <a:schemeClr val="bg1">
                            <a:lumMod val="25000"/>
                          </a:schemeClr>
                        </a:solidFill>
                        <a:latin typeface="Arial" pitchFamily="34" charset="0"/>
                        <a:cs typeface="Arial" pitchFamily="34" charset="0"/>
                      </a:endParaRPr>
                    </a:p>
                  </a:txBody>
                  <a:tcPr marL="36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solidFill>
                      <a:schemeClr val="tx2">
                        <a:lumMod val="20000"/>
                        <a:lumOff val="80000"/>
                      </a:schemeClr>
                    </a:solidFill>
                  </a:tcPr>
                </a:tc>
              </a:tr>
              <a:tr h="355367">
                <a:tc gridSpan="6">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 </a:t>
                      </a:r>
                      <a:r>
                        <a:rPr lang="en-US" sz="900" dirty="0" smtClean="0">
                          <a:solidFill>
                            <a:schemeClr val="bg1">
                              <a:lumMod val="25000"/>
                            </a:schemeClr>
                          </a:solidFill>
                          <a:latin typeface="Arial" pitchFamily="34" charset="0"/>
                          <a:cs typeface="Arial" pitchFamily="34" charset="0"/>
                        </a:rPr>
                        <a:t>Central Zone</a:t>
                      </a:r>
                      <a:r>
                        <a:rPr lang="ru-RU" sz="900" dirty="0" smtClean="0">
                          <a:solidFill>
                            <a:schemeClr val="bg1">
                              <a:lumMod val="25000"/>
                            </a:schemeClr>
                          </a:solidFill>
                          <a:latin typeface="Arial" pitchFamily="34" charset="0"/>
                          <a:cs typeface="Arial" pitchFamily="34" charset="0"/>
                        </a:rPr>
                        <a:t>:</a:t>
                      </a: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indent="0" algn="ctr"/>
                      <a:endParaRPr lang="ru-RU" sz="900" b="0" i="1" dirty="0">
                        <a:solidFill>
                          <a:schemeClr val="bg1">
                            <a:lumMod val="25000"/>
                          </a:schemeClr>
                        </a:solidFill>
                        <a:latin typeface="Arial" pitchFamily="34" charset="0"/>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endParaRPr lang="ru-RU"/>
                    </a:p>
                  </a:txBody>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95300">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6.1 </a:t>
                      </a:r>
                      <a:r>
                        <a:rPr lang="en-US" sz="900" dirty="0" smtClean="0">
                          <a:solidFill>
                            <a:schemeClr val="bg1">
                              <a:lumMod val="25000"/>
                            </a:schemeClr>
                          </a:solidFill>
                          <a:latin typeface="Arial" pitchFamily="34" charset="0"/>
                          <a:cs typeface="Arial" pitchFamily="34" charset="0"/>
                        </a:rPr>
                        <a:t>Teachers Quarter</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August </a:t>
                      </a:r>
                      <a:r>
                        <a:rPr lang="ru-RU" sz="900" b="0" i="1" dirty="0" smtClean="0">
                          <a:solidFill>
                            <a:schemeClr val="bg1">
                              <a:lumMod val="25000"/>
                            </a:schemeClr>
                          </a:solidFill>
                          <a:latin typeface="Arial" pitchFamily="34" charset="0"/>
                          <a:cs typeface="Arial" pitchFamily="34" charset="0"/>
                        </a:rPr>
                        <a:t>2013</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ru-RU" sz="900" b="0" i="1" baseline="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Design task prepared, selection</a:t>
                      </a:r>
                      <a:r>
                        <a:rPr lang="en-US" sz="900" b="0" i="1" baseline="0" dirty="0" smtClean="0">
                          <a:solidFill>
                            <a:schemeClr val="bg1">
                              <a:lumMod val="25000"/>
                            </a:schemeClr>
                          </a:solidFill>
                          <a:latin typeface="Arial" pitchFamily="34" charset="0"/>
                          <a:cs typeface="Arial" pitchFamily="34" charset="0"/>
                        </a:rPr>
                        <a:t> for</a:t>
                      </a:r>
                      <a:r>
                        <a:rPr lang="en-US" sz="900" b="0" i="1" dirty="0" smtClean="0">
                          <a:solidFill>
                            <a:schemeClr val="bg1">
                              <a:lumMod val="25000"/>
                            </a:schemeClr>
                          </a:solidFill>
                          <a:latin typeface="Arial" pitchFamily="34" charset="0"/>
                          <a:cs typeface="Arial" pitchFamily="34" charset="0"/>
                        </a:rPr>
                        <a:t> design organization being carried out</a:t>
                      </a: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grid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January </a:t>
                      </a:r>
                      <a:r>
                        <a:rPr lang="ru-RU" sz="900" b="0" i="1" kern="1200" baseline="0" dirty="0" smtClean="0">
                          <a:solidFill>
                            <a:schemeClr val="bg1">
                              <a:lumMod val="25000"/>
                            </a:schemeClr>
                          </a:solidFill>
                          <a:latin typeface="Arial" pitchFamily="34" charset="0"/>
                          <a:ea typeface="+mn-ea"/>
                          <a:cs typeface="Arial" pitchFamily="34" charset="0"/>
                        </a:rPr>
                        <a:t>2015</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09575">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6.2 </a:t>
                      </a:r>
                      <a:r>
                        <a:rPr lang="en-US" sz="900" dirty="0" smtClean="0">
                          <a:solidFill>
                            <a:schemeClr val="bg1">
                              <a:lumMod val="25000"/>
                            </a:schemeClr>
                          </a:solidFill>
                          <a:latin typeface="Arial" pitchFamily="34" charset="0"/>
                          <a:cs typeface="Arial" pitchFamily="34" charset="0"/>
                        </a:rPr>
                        <a:t>Students</a:t>
                      </a:r>
                      <a:r>
                        <a:rPr lang="en-US"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Quarter</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July</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Design task prepared, selection</a:t>
                      </a:r>
                      <a:r>
                        <a:rPr lang="en-US" sz="900" b="0" i="1" baseline="0" dirty="0" smtClean="0">
                          <a:solidFill>
                            <a:schemeClr val="bg1">
                              <a:lumMod val="25000"/>
                            </a:schemeClr>
                          </a:solidFill>
                          <a:latin typeface="Arial" pitchFamily="34" charset="0"/>
                          <a:cs typeface="Arial" pitchFamily="34" charset="0"/>
                        </a:rPr>
                        <a:t> for</a:t>
                      </a:r>
                      <a:r>
                        <a:rPr lang="en-US" sz="900" b="0" i="1" dirty="0" smtClean="0">
                          <a:solidFill>
                            <a:schemeClr val="bg1">
                              <a:lumMod val="25000"/>
                            </a:schemeClr>
                          </a:solidFill>
                          <a:latin typeface="Arial" pitchFamily="34" charset="0"/>
                          <a:cs typeface="Arial" pitchFamily="34" charset="0"/>
                        </a:rPr>
                        <a:t> design organization being carried out</a:t>
                      </a: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grid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August </a:t>
                      </a:r>
                      <a:r>
                        <a:rPr lang="ru-RU" sz="900" b="0" i="1" kern="1200" baseline="0" dirty="0" smtClean="0">
                          <a:solidFill>
                            <a:schemeClr val="bg1">
                              <a:lumMod val="25000"/>
                            </a:schemeClr>
                          </a:solidFill>
                          <a:latin typeface="Arial" pitchFamily="34" charset="0"/>
                          <a:ea typeface="+mn-ea"/>
                          <a:cs typeface="Arial" pitchFamily="34" charset="0"/>
                        </a:rPr>
                        <a:t>2014</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762000">
                <a:tc>
                  <a:txBody>
                    <a:bodyPr/>
                    <a:lstStyle/>
                    <a:p>
                      <a:pPr marL="11430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6.3 </a:t>
                      </a:r>
                      <a:r>
                        <a:rPr lang="en-US" sz="900" dirty="0" smtClean="0">
                          <a:solidFill>
                            <a:schemeClr val="bg1">
                              <a:lumMod val="25000"/>
                            </a:schemeClr>
                          </a:solidFill>
                          <a:latin typeface="Arial" pitchFamily="34" charset="0"/>
                          <a:cs typeface="Arial" pitchFamily="34" charset="0"/>
                        </a:rPr>
                        <a:t>Market Quarter (Cultural Center, City Hall)</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September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itchFamily="34" charset="0"/>
                        <a:buNone/>
                        <a:tabLst/>
                        <a:defRPr/>
                      </a:pPr>
                      <a:r>
                        <a:rPr lang="en-US" sz="900" b="0" i="1" dirty="0" smtClean="0">
                          <a:solidFill>
                            <a:schemeClr val="bg1">
                              <a:lumMod val="25000"/>
                            </a:schemeClr>
                          </a:solidFill>
                          <a:latin typeface="Arial" pitchFamily="34" charset="0"/>
                          <a:cs typeface="Arial" pitchFamily="34" charset="0"/>
                        </a:rPr>
                        <a:t>Design</a:t>
                      </a:r>
                      <a:r>
                        <a:rPr lang="en-US" sz="900" b="0" i="1" baseline="0" dirty="0" smtClean="0">
                          <a:solidFill>
                            <a:schemeClr val="bg1">
                              <a:lumMod val="25000"/>
                            </a:schemeClr>
                          </a:solidFill>
                          <a:latin typeface="Arial" pitchFamily="34" charset="0"/>
                          <a:cs typeface="Arial" pitchFamily="34" charset="0"/>
                        </a:rPr>
                        <a:t> task being developed</a:t>
                      </a:r>
                      <a:endParaRPr lang="ru-RU" sz="900" b="0" i="1"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grid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January </a:t>
                      </a:r>
                      <a:r>
                        <a:rPr lang="ru-RU" sz="900" b="0" i="1" kern="1200" baseline="0" dirty="0" smtClean="0">
                          <a:solidFill>
                            <a:schemeClr val="bg1">
                              <a:lumMod val="25000"/>
                            </a:schemeClr>
                          </a:solidFill>
                          <a:latin typeface="Arial" pitchFamily="34" charset="0"/>
                          <a:ea typeface="+mn-ea"/>
                          <a:cs typeface="Arial" pitchFamily="34" charset="0"/>
                        </a:rPr>
                        <a:t>2015</a:t>
                      </a: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6858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sz="900" dirty="0" smtClean="0">
                          <a:solidFill>
                            <a:schemeClr val="bg1">
                              <a:lumMod val="25000"/>
                            </a:schemeClr>
                          </a:solidFill>
                          <a:latin typeface="Arial" pitchFamily="34" charset="0"/>
                          <a:cs typeface="Arial" pitchFamily="34" charset="0"/>
                        </a:rPr>
                        <a:t>7. </a:t>
                      </a:r>
                      <a:r>
                        <a:rPr lang="en-US" sz="900" dirty="0" smtClean="0">
                          <a:solidFill>
                            <a:schemeClr val="bg1">
                              <a:lumMod val="25000"/>
                            </a:schemeClr>
                          </a:solidFill>
                          <a:latin typeface="Arial" pitchFamily="34" charset="0"/>
                          <a:cs typeface="Arial" pitchFamily="34" charset="0"/>
                        </a:rPr>
                        <a:t>Citywide systems engineering - technical support</a:t>
                      </a:r>
                      <a:endParaRPr lang="ru-RU" sz="900" dirty="0" smtClean="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End of Construction </a:t>
                      </a:r>
                      <a:r>
                        <a:rPr lang="ru-RU" sz="900" b="0" i="1" dirty="0" smtClean="0">
                          <a:solidFill>
                            <a:schemeClr val="bg1">
                              <a:lumMod val="25000"/>
                            </a:schemeClr>
                          </a:solidFill>
                          <a:latin typeface="Arial" pitchFamily="34" charset="0"/>
                          <a:cs typeface="Arial" pitchFamily="34" charset="0"/>
                        </a:rPr>
                        <a:t>–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December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According to the schedule, construction being carried out by  </a:t>
                      </a:r>
                      <a:r>
                        <a:rPr lang="en-US" sz="900" b="0" i="1" kern="1200" baseline="0" dirty="0" err="1" smtClean="0">
                          <a:solidFill>
                            <a:schemeClr val="bg1">
                              <a:lumMod val="25000"/>
                            </a:schemeClr>
                          </a:solidFill>
                          <a:latin typeface="Arial" pitchFamily="34" charset="0"/>
                          <a:ea typeface="+mn-ea"/>
                          <a:cs typeface="Arial" pitchFamily="34" charset="0"/>
                        </a:rPr>
                        <a:t>Moskapstroy</a:t>
                      </a: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grid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March</a:t>
                      </a:r>
                      <a:r>
                        <a:rPr lang="ru-RU" sz="900" b="0" i="1" kern="1200" dirty="0" smtClean="0">
                          <a:solidFill>
                            <a:schemeClr val="bg1">
                              <a:lumMod val="25000"/>
                            </a:schemeClr>
                          </a:solidFill>
                          <a:latin typeface="Arial" pitchFamily="34" charset="0"/>
                          <a:ea typeface="+mn-ea"/>
                          <a:cs typeface="Arial" pitchFamily="34" charset="0"/>
                        </a:rPr>
                        <a:t> 2014 </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r h="408176">
                <a:tc>
                  <a:txBody>
                    <a:bodyPr/>
                    <a:lstStyle/>
                    <a:p>
                      <a:r>
                        <a:rPr lang="ru-RU" sz="900" dirty="0" smtClean="0">
                          <a:solidFill>
                            <a:schemeClr val="bg1">
                              <a:lumMod val="25000"/>
                            </a:schemeClr>
                          </a:solidFill>
                          <a:latin typeface="Arial" pitchFamily="34" charset="0"/>
                          <a:cs typeface="Arial" pitchFamily="34" charset="0"/>
                        </a:rPr>
                        <a:t>8.</a:t>
                      </a:r>
                      <a:r>
                        <a:rPr lang="ru-RU" sz="900" baseline="0" dirty="0" smtClean="0">
                          <a:solidFill>
                            <a:schemeClr val="bg1">
                              <a:lumMod val="25000"/>
                            </a:schemeClr>
                          </a:solidFill>
                          <a:latin typeface="Arial" pitchFamily="34" charset="0"/>
                          <a:cs typeface="Arial" pitchFamily="34" charset="0"/>
                        </a:rPr>
                        <a:t> </a:t>
                      </a:r>
                      <a:r>
                        <a:rPr lang="en-US" sz="900" dirty="0" smtClean="0">
                          <a:solidFill>
                            <a:schemeClr val="bg1">
                              <a:lumMod val="25000"/>
                            </a:schemeClr>
                          </a:solidFill>
                          <a:latin typeface="Arial" pitchFamily="34" charset="0"/>
                          <a:cs typeface="Arial" pitchFamily="34" charset="0"/>
                        </a:rPr>
                        <a:t>Complete landscaping and gardening</a:t>
                      </a:r>
                      <a:endParaRPr lang="ru-RU" sz="900" dirty="0">
                        <a:solidFill>
                          <a:schemeClr val="bg1">
                            <a:lumMod val="25000"/>
                          </a:schemeClr>
                        </a:solidFill>
                        <a:latin typeface="Arial" pitchFamily="34" charset="0"/>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900" b="0" i="1" dirty="0" smtClean="0">
                          <a:solidFill>
                            <a:schemeClr val="bg1">
                              <a:lumMod val="25000"/>
                            </a:schemeClr>
                          </a:solidFill>
                          <a:latin typeface="Arial" pitchFamily="34" charset="0"/>
                          <a:cs typeface="Arial" pitchFamily="34" charset="0"/>
                        </a:rPr>
                        <a:t>Stage P </a:t>
                      </a:r>
                      <a:r>
                        <a:rPr lang="ru-RU" sz="900" b="0" i="1" dirty="0" smtClean="0">
                          <a:solidFill>
                            <a:schemeClr val="bg1">
                              <a:lumMod val="25000"/>
                            </a:schemeClr>
                          </a:solidFill>
                          <a:latin typeface="Arial" pitchFamily="34" charset="0"/>
                          <a:cs typeface="Arial" pitchFamily="34" charset="0"/>
                        </a:rPr>
                        <a:t> – </a:t>
                      </a:r>
                      <a:br>
                        <a:rPr lang="ru-RU" sz="900" b="0" i="1" dirty="0" smtClean="0">
                          <a:solidFill>
                            <a:schemeClr val="bg1">
                              <a:lumMod val="25000"/>
                            </a:schemeClr>
                          </a:solidFill>
                          <a:latin typeface="Arial" pitchFamily="34" charset="0"/>
                          <a:cs typeface="Arial" pitchFamily="34" charset="0"/>
                        </a:rPr>
                      </a:br>
                      <a:r>
                        <a:rPr lang="en-US" sz="900" b="0" i="1" dirty="0" smtClean="0">
                          <a:solidFill>
                            <a:schemeClr val="bg1">
                              <a:lumMod val="25000"/>
                            </a:schemeClr>
                          </a:solidFill>
                          <a:latin typeface="Arial" pitchFamily="34" charset="0"/>
                          <a:cs typeface="Arial" pitchFamily="34" charset="0"/>
                        </a:rPr>
                        <a:t>September</a:t>
                      </a:r>
                      <a:r>
                        <a:rPr lang="ru-RU" sz="900" b="0" i="1" dirty="0" smtClean="0">
                          <a:solidFill>
                            <a:schemeClr val="bg1">
                              <a:lumMod val="25000"/>
                            </a:schemeClr>
                          </a:solidFill>
                          <a:latin typeface="Arial" pitchFamily="34" charset="0"/>
                          <a:cs typeface="Arial" pitchFamily="34" charset="0"/>
                        </a:rPr>
                        <a:t> 2013 </a:t>
                      </a: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
                          <a:srgbClr val="00B2FF"/>
                        </a:buClr>
                        <a:buSzTx/>
                        <a:buFont typeface="Arial" pitchFamily="34" charset="0"/>
                        <a:buNone/>
                        <a:tabLst/>
                        <a:defRPr/>
                      </a:pPr>
                      <a:r>
                        <a:rPr lang="en-US" sz="900" b="0" i="1" kern="1200" baseline="0" dirty="0" smtClean="0">
                          <a:solidFill>
                            <a:schemeClr val="bg1">
                              <a:lumMod val="25000"/>
                            </a:schemeClr>
                          </a:solidFill>
                          <a:latin typeface="Arial" pitchFamily="34" charset="0"/>
                          <a:ea typeface="+mn-ea"/>
                          <a:cs typeface="Arial" pitchFamily="34" charset="0"/>
                        </a:rPr>
                        <a:t>Design being developed by</a:t>
                      </a:r>
                      <a:r>
                        <a:rPr lang="ru-RU" sz="900" b="0" i="1" kern="1200" baseline="0" dirty="0" smtClean="0">
                          <a:solidFill>
                            <a:schemeClr val="bg1">
                              <a:lumMod val="25000"/>
                            </a:schemeClr>
                          </a:solidFill>
                          <a:latin typeface="Arial" pitchFamily="34" charset="0"/>
                          <a:ea typeface="+mn-ea"/>
                          <a:cs typeface="Arial" pitchFamily="34" charset="0"/>
                        </a:rPr>
                        <a:t> </a:t>
                      </a:r>
                      <a:r>
                        <a:rPr lang="en-US" sz="900" b="0" i="1" kern="1200" baseline="0" dirty="0" err="1" smtClean="0">
                          <a:solidFill>
                            <a:schemeClr val="bg1">
                              <a:lumMod val="25000"/>
                            </a:schemeClr>
                          </a:solidFill>
                          <a:latin typeface="Arial" pitchFamily="34" charset="0"/>
                          <a:ea typeface="+mn-ea"/>
                          <a:cs typeface="Arial" pitchFamily="34" charset="0"/>
                        </a:rPr>
                        <a:t>Gorinzhproekt</a:t>
                      </a:r>
                      <a:endParaRPr lang="en-US" sz="900" b="0" i="1" kern="1200" baseline="0" dirty="0" smtClean="0">
                        <a:solidFill>
                          <a:schemeClr val="bg1">
                            <a:lumMod val="25000"/>
                          </a:schemeClr>
                        </a:solidFill>
                        <a:latin typeface="Arial" pitchFamily="34" charset="0"/>
                        <a:ea typeface="+mn-ea"/>
                        <a:cs typeface="Arial" pitchFamily="34" charset="0"/>
                      </a:endParaRPr>
                    </a:p>
                  </a:txBody>
                  <a:tcPr marT="18000" marB="18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noFill/>
                  </a:tcPr>
                </a:tc>
                <a:tc gridSpan="2">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900" b="0" i="1" kern="1200" dirty="0" smtClean="0">
                          <a:solidFill>
                            <a:schemeClr val="bg1">
                              <a:lumMod val="25000"/>
                            </a:schemeClr>
                          </a:solidFill>
                          <a:latin typeface="Arial" pitchFamily="34" charset="0"/>
                          <a:ea typeface="+mn-ea"/>
                          <a:cs typeface="Arial" pitchFamily="34" charset="0"/>
                        </a:rPr>
                        <a:t>September</a:t>
                      </a:r>
                      <a:r>
                        <a:rPr lang="en-US" sz="900" b="0" i="1" kern="1200" baseline="0" dirty="0" smtClean="0">
                          <a:solidFill>
                            <a:schemeClr val="bg1">
                              <a:lumMod val="25000"/>
                            </a:schemeClr>
                          </a:solidFill>
                          <a:latin typeface="Arial" pitchFamily="34" charset="0"/>
                          <a:ea typeface="+mn-ea"/>
                          <a:cs typeface="Arial" pitchFamily="34" charset="0"/>
                        </a:rPr>
                        <a:t> </a:t>
                      </a:r>
                      <a:r>
                        <a:rPr lang="ru-RU" sz="900" b="0" i="1" kern="1200" dirty="0" smtClean="0">
                          <a:solidFill>
                            <a:schemeClr val="bg1">
                              <a:lumMod val="25000"/>
                            </a:schemeClr>
                          </a:solidFill>
                          <a:latin typeface="Arial" pitchFamily="34" charset="0"/>
                          <a:ea typeface="+mn-ea"/>
                          <a:cs typeface="Arial" pitchFamily="34" charset="0"/>
                        </a:rPr>
                        <a:t>2015</a:t>
                      </a: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c hMerge="1">
                  <a:txBody>
                    <a:bodyPr/>
                    <a:lstStyle/>
                    <a:p>
                      <a:pPr marL="0" marR="0" indent="0" algn="r" defTabSz="457200" rtl="0" eaLnBrk="1" fontAlgn="auto" latinLnBrk="0" hangingPunct="1">
                        <a:lnSpc>
                          <a:spcPct val="100000"/>
                        </a:lnSpc>
                        <a:spcBef>
                          <a:spcPts val="0"/>
                        </a:spcBef>
                        <a:spcAft>
                          <a:spcPts val="0"/>
                        </a:spcAft>
                        <a:buClrTx/>
                        <a:buSzTx/>
                        <a:buFontTx/>
                        <a:buNone/>
                        <a:tabLst/>
                        <a:defRPr/>
                      </a:pPr>
                      <a:endParaRPr lang="ru-RU" sz="900" b="0" i="1" kern="1200" dirty="0">
                        <a:solidFill>
                          <a:schemeClr val="bg1">
                            <a:lumMod val="25000"/>
                          </a:schemeClr>
                        </a:solidFill>
                        <a:latin typeface="Arial" pitchFamily="34" charset="0"/>
                        <a:ea typeface="+mn-ea"/>
                        <a:cs typeface="Arial" pitchFamily="34" charset="0"/>
                      </a:endParaRPr>
                    </a:p>
                  </a:txBody>
                  <a:tcPr marL="72000" marR="36000" anchor="ctr">
                    <a:lnL w="3175" cap="flat" cmpd="sng" algn="ctr">
                      <a:solidFill>
                        <a:schemeClr val="bg1">
                          <a:lumMod val="95000"/>
                        </a:schemeClr>
                      </a:solidFill>
                      <a:prstDash val="solid"/>
                      <a:round/>
                      <a:headEnd type="none" w="med" len="med"/>
                      <a:tailEnd type="none" w="med" len="med"/>
                    </a:lnL>
                    <a:lnR w="3175" cap="flat" cmpd="sng" algn="ctr">
                      <a:solidFill>
                        <a:schemeClr val="bg1">
                          <a:lumMod val="95000"/>
                        </a:schemeClr>
                      </a:solidFill>
                      <a:prstDash val="solid"/>
                      <a:round/>
                      <a:headEnd type="none" w="med" len="med"/>
                      <a:tailEnd type="none" w="med" len="med"/>
                    </a:lnR>
                    <a:lnT w="3175" cap="flat" cmpd="sng" algn="ctr">
                      <a:solidFill>
                        <a:schemeClr val="bg1">
                          <a:lumMod val="95000"/>
                        </a:schemeClr>
                      </a:solidFill>
                      <a:prstDash val="solid"/>
                      <a:round/>
                      <a:headEnd type="none" w="med" len="med"/>
                      <a:tailEnd type="none" w="med" len="med"/>
                    </a:lnT>
                    <a:lnB w="3175" cap="flat" cmpd="sng" algn="ctr">
                      <a:solidFill>
                        <a:schemeClr val="bg1">
                          <a:lumMod val="95000"/>
                        </a:schemeClr>
                      </a:solidFill>
                      <a:prstDash val="solid"/>
                      <a:round/>
                      <a:headEnd type="none" w="med" len="med"/>
                      <a:tailEnd type="none" w="med" len="med"/>
                    </a:lnB>
                  </a:tcPr>
                </a:tc>
              </a:tr>
            </a:tbl>
          </a:graphicData>
        </a:graphic>
      </p:graphicFrame>
      <p:sp>
        <p:nvSpPr>
          <p:cNvPr id="48" name="Блок-схема: узел 47"/>
          <p:cNvSpPr/>
          <p:nvPr/>
        </p:nvSpPr>
        <p:spPr>
          <a:xfrm>
            <a:off x="4409604" y="2682898"/>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8" name="Блок-схема: узел 137"/>
          <p:cNvSpPr/>
          <p:nvPr/>
        </p:nvSpPr>
        <p:spPr>
          <a:xfrm>
            <a:off x="3465734" y="2682898"/>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Блок-схема: узел 24"/>
          <p:cNvSpPr/>
          <p:nvPr/>
        </p:nvSpPr>
        <p:spPr>
          <a:xfrm>
            <a:off x="3953306" y="2682898"/>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1" name="Блок-схема: узел 40"/>
          <p:cNvSpPr/>
          <p:nvPr/>
        </p:nvSpPr>
        <p:spPr>
          <a:xfrm>
            <a:off x="4415309" y="3106782"/>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2" name="Блок-схема: узел 41"/>
          <p:cNvSpPr/>
          <p:nvPr/>
        </p:nvSpPr>
        <p:spPr>
          <a:xfrm>
            <a:off x="3471439" y="310678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3" name="Блок-схема: узел 42"/>
          <p:cNvSpPr/>
          <p:nvPr/>
        </p:nvSpPr>
        <p:spPr>
          <a:xfrm>
            <a:off x="3959011" y="3106782"/>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4" name="Блок-схема: узел 43"/>
          <p:cNvSpPr/>
          <p:nvPr/>
        </p:nvSpPr>
        <p:spPr>
          <a:xfrm>
            <a:off x="4415309" y="3705367"/>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5" name="Блок-схема: узел 44"/>
          <p:cNvSpPr/>
          <p:nvPr/>
        </p:nvSpPr>
        <p:spPr>
          <a:xfrm>
            <a:off x="3471439" y="3705367"/>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6" name="Блок-схема: узел 45"/>
          <p:cNvSpPr/>
          <p:nvPr/>
        </p:nvSpPr>
        <p:spPr>
          <a:xfrm>
            <a:off x="3959011" y="3705367"/>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47" name="Блок-схема: узел 46"/>
          <p:cNvSpPr/>
          <p:nvPr/>
        </p:nvSpPr>
        <p:spPr>
          <a:xfrm>
            <a:off x="4415309" y="4350129"/>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49" name="Блок-схема: узел 48"/>
          <p:cNvSpPr/>
          <p:nvPr/>
        </p:nvSpPr>
        <p:spPr>
          <a:xfrm>
            <a:off x="3471439" y="4350129"/>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0" name="Блок-схема: узел 49"/>
          <p:cNvSpPr/>
          <p:nvPr/>
        </p:nvSpPr>
        <p:spPr>
          <a:xfrm>
            <a:off x="3959011" y="4350129"/>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1" name="Блок-схема: узел 50"/>
          <p:cNvSpPr/>
          <p:nvPr/>
        </p:nvSpPr>
        <p:spPr>
          <a:xfrm>
            <a:off x="4415309" y="4972192"/>
            <a:ext cx="326954" cy="292337"/>
          </a:xfrm>
          <a:prstGeom prst="flowChartConnector">
            <a:avLst/>
          </a:prstGeom>
          <a:solidFill>
            <a:srgbClr val="5ECB1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2" name="Блок-схема: узел 51"/>
          <p:cNvSpPr/>
          <p:nvPr/>
        </p:nvSpPr>
        <p:spPr>
          <a:xfrm>
            <a:off x="3471439" y="4972192"/>
            <a:ext cx="326954" cy="292337"/>
          </a:xfrm>
          <a:prstGeom prst="flowChartConnector">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53" name="Блок-схема: узел 52"/>
          <p:cNvSpPr/>
          <p:nvPr/>
        </p:nvSpPr>
        <p:spPr>
          <a:xfrm>
            <a:off x="3959011" y="4972192"/>
            <a:ext cx="326954" cy="292337"/>
          </a:xfrm>
          <a:prstGeom prst="flowChartConnector">
            <a:avLst/>
          </a:prstGeom>
          <a:solidFill>
            <a:schemeClr val="bg2">
              <a:lumMod val="75000"/>
            </a:schemeClr>
          </a:solidFill>
          <a:ln>
            <a:solidFill>
              <a:schemeClr val="bg2">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21"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3</a:t>
            </a:r>
            <a:r>
              <a:rPr lang="ru-RU" sz="2400" dirty="0" smtClean="0">
                <a:solidFill>
                  <a:schemeClr val="bg1">
                    <a:lumMod val="50000"/>
                  </a:schemeClr>
                </a:solidFill>
                <a:latin typeface="Arial" pitchFamily="34" charset="0"/>
                <a:cs typeface="Arial" pitchFamily="34" charset="0"/>
              </a:rPr>
              <a:t>. </a:t>
            </a:r>
            <a:r>
              <a:rPr lang="en-US" sz="2400" dirty="0" smtClean="0">
                <a:solidFill>
                  <a:schemeClr val="bg1">
                    <a:lumMod val="50000"/>
                  </a:schemeClr>
                </a:solidFill>
                <a:latin typeface="Arial" pitchFamily="34" charset="0"/>
                <a:cs typeface="Arial" pitchFamily="34" charset="0"/>
              </a:rPr>
              <a:t>City</a:t>
            </a:r>
            <a:r>
              <a:rPr lang="ru-RU" sz="2400" dirty="0" smtClean="0">
                <a:solidFill>
                  <a:schemeClr val="bg1">
                    <a:lumMod val="50000"/>
                  </a:schemeClr>
                </a:solidFill>
                <a:latin typeface="Arial" pitchFamily="34" charset="0"/>
                <a:cs typeface="Arial" pitchFamily="34" charset="0"/>
              </a:rPr>
              <a:t>									  </a:t>
            </a:r>
            <a:r>
              <a:rPr lang="ru-RU" sz="1600" i="1" dirty="0" smtClean="0">
                <a:solidFill>
                  <a:schemeClr val="bg1">
                    <a:lumMod val="50000"/>
                  </a:schemeClr>
                </a:solidFill>
                <a:latin typeface="Arial" pitchFamily="34" charset="0"/>
                <a:cs typeface="Arial" pitchFamily="34" charset="0"/>
              </a:rPr>
              <a:t>(2/3)</a:t>
            </a:r>
            <a:endParaRPr lang="ru-RU" sz="1600" i="1" dirty="0">
              <a:solidFill>
                <a:schemeClr val="bg1">
                  <a:lumMod val="50000"/>
                </a:schemeClr>
              </a:solidFill>
              <a:latin typeface="Arial" pitchFamily="34" charset="0"/>
              <a:cs typeface="Arial" pitchFamily="34" charset="0"/>
            </a:endParaRPr>
          </a:p>
        </p:txBody>
      </p:sp>
      <p:graphicFrame>
        <p:nvGraphicFramePr>
          <p:cNvPr id="22" name="Таблица 21"/>
          <p:cNvGraphicFramePr>
            <a:graphicFrameLocks noGrp="1"/>
          </p:cNvGraphicFramePr>
          <p:nvPr>
            <p:extLst>
              <p:ext uri="{D42A27DB-BD31-4B8C-83A1-F6EECF244321}">
                <p14:modId xmlns:p14="http://schemas.microsoft.com/office/powerpoint/2010/main" val="4242092849"/>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20" name="Прямоугольник 19"/>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175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4282840762"/>
              </p:ext>
            </p:extLst>
          </p:nvPr>
        </p:nvGraphicFramePr>
        <p:xfrm>
          <a:off x="409833" y="2656729"/>
          <a:ext cx="8734167" cy="2111916"/>
        </p:xfrm>
        <a:graphic>
          <a:graphicData uri="http://schemas.openxmlformats.org/drawingml/2006/table">
            <a:tbl>
              <a:tblPr/>
              <a:tblGrid>
                <a:gridCol w="320976"/>
                <a:gridCol w="2035443"/>
                <a:gridCol w="475330"/>
                <a:gridCol w="1211217"/>
                <a:gridCol w="840621"/>
                <a:gridCol w="473917"/>
                <a:gridCol w="95534"/>
                <a:gridCol w="912931"/>
                <a:gridCol w="1075632"/>
                <a:gridCol w="1292566"/>
              </a:tblGrid>
              <a:tr h="499327">
                <a:tc>
                  <a:txBody>
                    <a:bodyPr/>
                    <a:lstStyle/>
                    <a:p>
                      <a:pPr algn="ctr" fontAlgn="ctr"/>
                      <a:r>
                        <a:rPr lang="ru-RU" sz="900" b="1" i="0" u="none" strike="noStrike" dirty="0">
                          <a:solidFill>
                            <a:schemeClr val="bg1">
                              <a:lumMod val="25000"/>
                            </a:schemeClr>
                          </a:solidFill>
                          <a:effectLst/>
                          <a:latin typeface="Arial" pitchFamily="34" charset="0"/>
                          <a:cs typeface="Arial" pitchFamily="34" charset="0"/>
                        </a:rPr>
                        <a:t>№ п/п</a:t>
                      </a: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Project Name</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Name of Investor /</a:t>
                      </a:r>
                    </a:p>
                    <a:p>
                      <a:pPr algn="ctr" fontAlgn="ctr"/>
                      <a:r>
                        <a:rPr lang="en-US" sz="900" b="1" i="0" u="none" strike="noStrike" dirty="0" smtClean="0">
                          <a:solidFill>
                            <a:schemeClr val="bg1">
                              <a:lumMod val="25000"/>
                            </a:schemeClr>
                          </a:solidFill>
                          <a:effectLst/>
                          <a:latin typeface="Arial" pitchFamily="34" charset="0"/>
                          <a:cs typeface="Arial" pitchFamily="34" charset="0"/>
                        </a:rPr>
                        <a:t>Key</a:t>
                      </a:r>
                    </a:p>
                    <a:p>
                      <a:pPr algn="ctr" fontAlgn="ctr"/>
                      <a:r>
                        <a:rPr lang="en-US" sz="900" b="1" i="0" u="none" strike="noStrike" dirty="0" smtClean="0">
                          <a:solidFill>
                            <a:schemeClr val="bg1">
                              <a:lumMod val="25000"/>
                            </a:schemeClr>
                          </a:solidFill>
                          <a:effectLst/>
                          <a:latin typeface="Arial" pitchFamily="34" charset="0"/>
                          <a:cs typeface="Arial" pitchFamily="34" charset="0"/>
                        </a:rPr>
                        <a:t>Partner</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ru-RU"/>
                    </a:p>
                  </a:txBody>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Property Area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Plot</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Land area, ha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endParaRPr lang="ru-RU"/>
                    </a:p>
                  </a:txBody>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The amount of funding (city program), </a:t>
                      </a:r>
                      <a:r>
                        <a:rPr lang="en-US" sz="900" b="1" i="0" u="none" strike="noStrike" dirty="0" err="1" smtClean="0">
                          <a:solidFill>
                            <a:schemeClr val="bg1">
                              <a:lumMod val="25000"/>
                            </a:schemeClr>
                          </a:solidFill>
                          <a:effectLst/>
                          <a:latin typeface="Arial" pitchFamily="34" charset="0"/>
                          <a:cs typeface="Arial" pitchFamily="34" charset="0"/>
                        </a:rPr>
                        <a:t>mln</a:t>
                      </a:r>
                      <a:r>
                        <a:rPr lang="en-US" sz="900" b="1" i="0" u="none" strike="noStrike" dirty="0" smtClean="0">
                          <a:solidFill>
                            <a:schemeClr val="bg1">
                              <a:lumMod val="25000"/>
                            </a:schemeClr>
                          </a:solidFill>
                          <a:effectLst/>
                          <a:latin typeface="Arial" pitchFamily="34" charset="0"/>
                          <a:cs typeface="Arial" pitchFamily="34" charset="0"/>
                        </a:rPr>
                        <a:t>. rubles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Planned date</a:t>
                      </a:r>
                    </a:p>
                    <a:p>
                      <a:pPr algn="ctr" fontAlgn="ctr"/>
                      <a:r>
                        <a:rPr lang="en-US" sz="900" b="1" i="0" u="none" strike="noStrike" dirty="0" smtClean="0">
                          <a:solidFill>
                            <a:schemeClr val="bg1">
                              <a:lumMod val="25000"/>
                            </a:schemeClr>
                          </a:solidFill>
                          <a:effectLst/>
                          <a:latin typeface="Arial" pitchFamily="34" charset="0"/>
                          <a:cs typeface="Arial" pitchFamily="34" charset="0"/>
                        </a:rPr>
                        <a:t>For signing</a:t>
                      </a:r>
                    </a:p>
                    <a:p>
                      <a:pPr algn="ctr" fontAlgn="ctr"/>
                      <a:r>
                        <a:rPr lang="en-US" sz="900" b="1" i="0" u="none" strike="noStrike" dirty="0" smtClean="0">
                          <a:solidFill>
                            <a:schemeClr val="bg1">
                              <a:lumMod val="25000"/>
                            </a:schemeClr>
                          </a:solidFill>
                          <a:effectLst/>
                          <a:latin typeface="Arial" pitchFamily="34" charset="0"/>
                          <a:cs typeface="Arial" pitchFamily="34" charset="0"/>
                        </a:rPr>
                        <a:t>lease with</a:t>
                      </a:r>
                    </a:p>
                    <a:p>
                      <a:pPr algn="ctr" fontAlgn="ctr"/>
                      <a:r>
                        <a:rPr lang="en-US" sz="900" b="1" i="0" u="none" strike="noStrike" dirty="0" smtClean="0">
                          <a:solidFill>
                            <a:schemeClr val="bg1">
                              <a:lumMod val="25000"/>
                            </a:schemeClr>
                          </a:solidFill>
                          <a:effectLst/>
                          <a:latin typeface="Arial" pitchFamily="34" charset="0"/>
                          <a:cs typeface="Arial" pitchFamily="34" charset="0"/>
                        </a:rPr>
                        <a:t>Invest. Conditions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27907">
                <a:tc gridSpan="10">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Research centers and office -</a:t>
                      </a:r>
                      <a:r>
                        <a:rPr lang="en-US" sz="900" b="1" i="0" u="none" strike="noStrike" baseline="0" dirty="0" smtClean="0">
                          <a:solidFill>
                            <a:schemeClr val="bg1">
                              <a:lumMod val="25000"/>
                            </a:schemeClr>
                          </a:solidFill>
                          <a:effectLst/>
                          <a:latin typeface="Arial" pitchFamily="34" charset="0"/>
                          <a:cs typeface="Arial" pitchFamily="34" charset="0"/>
                        </a:rPr>
                        <a:t> </a:t>
                      </a:r>
                      <a:r>
                        <a:rPr lang="en-US" sz="900" b="1" i="0" u="none" strike="noStrike" dirty="0" smtClean="0">
                          <a:solidFill>
                            <a:schemeClr val="bg1">
                              <a:lumMod val="25000"/>
                            </a:schemeClr>
                          </a:solidFill>
                          <a:effectLst/>
                          <a:latin typeface="Arial" pitchFamily="34" charset="0"/>
                          <a:cs typeface="Arial" pitchFamily="34" charset="0"/>
                        </a:rPr>
                        <a:t>laboratory facilities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1</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Sberbank</a:t>
                      </a:r>
                      <a:r>
                        <a:rPr lang="en-US" sz="900" b="0" i="0" u="none" strike="noStrike" dirty="0" smtClean="0">
                          <a:solidFill>
                            <a:schemeClr val="bg1">
                              <a:lumMod val="25000"/>
                            </a:schemeClr>
                          </a:solidFill>
                          <a:effectLst/>
                          <a:latin typeface="Arial" pitchFamily="34" charset="0"/>
                          <a:cs typeface="Arial" pitchFamily="34" charset="0"/>
                        </a:rPr>
                        <a:t> </a:t>
                      </a:r>
                      <a:r>
                        <a:rPr lang="en-US" sz="900" b="0" i="0" u="none" strike="noStrike" dirty="0" err="1" smtClean="0">
                          <a:solidFill>
                            <a:schemeClr val="bg1">
                              <a:lumMod val="25000"/>
                            </a:schemeClr>
                          </a:solidFill>
                          <a:effectLst/>
                          <a:latin typeface="Arial" pitchFamily="34" charset="0"/>
                          <a:cs typeface="Arial" pitchFamily="34" charset="0"/>
                        </a:rPr>
                        <a:t>Technopark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Sberbank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73 200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D1-01</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7,96</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5 539</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defTabSz="238125" fontAlgn="ctr">
                        <a:tabLst>
                          <a:tab pos="1168400" algn="l"/>
                        </a:tabLst>
                      </a:pPr>
                      <a:r>
                        <a:rPr lang="en-US" sz="900" b="0" i="0" u="none" strike="noStrike" dirty="0" smtClean="0">
                          <a:solidFill>
                            <a:schemeClr val="bg1">
                              <a:lumMod val="25000"/>
                            </a:schemeClr>
                          </a:solidFill>
                          <a:effectLst/>
                          <a:latin typeface="Arial" pitchFamily="34" charset="0"/>
                          <a:cs typeface="Arial" pitchFamily="34" charset="0"/>
                        </a:rPr>
                        <a:t>July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2</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Sberbank</a:t>
                      </a:r>
                      <a:r>
                        <a:rPr lang="en-US" sz="900" b="0" i="0" u="none" strike="noStrike" dirty="0" smtClean="0">
                          <a:solidFill>
                            <a:schemeClr val="bg1">
                              <a:lumMod val="25000"/>
                            </a:schemeClr>
                          </a:solidFill>
                          <a:effectLst/>
                          <a:latin typeface="Arial" pitchFamily="34" charset="0"/>
                          <a:cs typeface="Arial" pitchFamily="34" charset="0"/>
                        </a:rPr>
                        <a:t> MegaTsOD-2</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Sberbank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37 000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Z2.1-01</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4,07</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7 000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July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3</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Skolkovo</a:t>
                      </a:r>
                      <a:r>
                        <a:rPr lang="en-US" sz="900" b="0" i="0" u="none" strike="noStrike" dirty="0" smtClean="0">
                          <a:solidFill>
                            <a:schemeClr val="bg1">
                              <a:lumMod val="25000"/>
                            </a:schemeClr>
                          </a:solidFill>
                          <a:effectLst/>
                          <a:latin typeface="Arial" pitchFamily="34" charset="0"/>
                          <a:cs typeface="Arial" pitchFamily="34" charset="0"/>
                        </a:rPr>
                        <a:t> Business Center</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NP RHS</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21 700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D3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1,62</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1 606</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April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4</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Research and development center </a:t>
                      </a:r>
                      <a:r>
                        <a:rPr lang="en-US" sz="900" b="0" i="0" u="none" strike="noStrike" dirty="0" err="1" smtClean="0">
                          <a:solidFill>
                            <a:schemeClr val="bg1">
                              <a:lumMod val="25000"/>
                            </a:schemeClr>
                          </a:solidFill>
                          <a:effectLst/>
                          <a:latin typeface="Arial" pitchFamily="34" charset="0"/>
                          <a:cs typeface="Arial" pitchFamily="34" charset="0"/>
                        </a:rPr>
                        <a:t>Renova</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Renovo Lab</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26 500</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a:solidFill>
                            <a:schemeClr val="bg1">
                              <a:lumMod val="25000"/>
                            </a:schemeClr>
                          </a:solidFill>
                          <a:effectLst/>
                          <a:latin typeface="Arial" pitchFamily="34" charset="0"/>
                          <a:cs typeface="Arial" pitchFamily="34" charset="0"/>
                        </a:rPr>
                        <a:t>Z2.1-03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a:solidFill>
                            <a:schemeClr val="bg1">
                              <a:lumMod val="25000"/>
                            </a:schemeClr>
                          </a:solidFill>
                          <a:effectLst/>
                          <a:latin typeface="Arial" pitchFamily="34" charset="0"/>
                          <a:cs typeface="Arial" pitchFamily="34" charset="0"/>
                        </a:rPr>
                        <a:t>2,54</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2 060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April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a:solidFill>
                            <a:schemeClr val="bg1">
                              <a:lumMod val="25000"/>
                            </a:schemeClr>
                          </a:solidFill>
                          <a:effectLst/>
                          <a:latin typeface="Arial" pitchFamily="34" charset="0"/>
                          <a:cs typeface="Arial" pitchFamily="34" charset="0"/>
                        </a:rPr>
                        <a:t>5</a:t>
                      </a: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25000"/>
                            </a:schemeClr>
                          </a:solidFill>
                          <a:effectLst/>
                          <a:latin typeface="Arial" pitchFamily="34" charset="0"/>
                          <a:ea typeface="+mn-ea"/>
                          <a:cs typeface="Arial" pitchFamily="34" charset="0"/>
                        </a:rPr>
                        <a:t>R &amp; D center </a:t>
                      </a:r>
                      <a:r>
                        <a:rPr lang="en-US" sz="900" b="0" i="0" u="none" strike="noStrike" kern="1200" dirty="0" err="1" smtClean="0">
                          <a:solidFill>
                            <a:schemeClr val="bg1">
                              <a:lumMod val="25000"/>
                            </a:schemeClr>
                          </a:solidFill>
                          <a:effectLst/>
                          <a:latin typeface="Arial" pitchFamily="34" charset="0"/>
                          <a:ea typeface="+mn-ea"/>
                          <a:cs typeface="Arial" pitchFamily="34" charset="0"/>
                        </a:rPr>
                        <a:t>TransMashHolding</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l" defTabSz="1279698" rtl="0" eaLnBrk="1" fontAlgn="ctr" latinLnBrk="0" hangingPunct="1">
                        <a:lnSpc>
                          <a:spcPct val="100000"/>
                        </a:lnSpc>
                        <a:spcBef>
                          <a:spcPts val="0"/>
                        </a:spcBef>
                        <a:spcAft>
                          <a:spcPts val="0"/>
                        </a:spcAft>
                        <a:buClrTx/>
                        <a:buSzTx/>
                        <a:buFontTx/>
                        <a:buNone/>
                        <a:tabLst/>
                        <a:defRPr/>
                      </a:pP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25000"/>
                            </a:schemeClr>
                          </a:solidFill>
                          <a:effectLst/>
                          <a:latin typeface="Arial" pitchFamily="34" charset="0"/>
                          <a:ea typeface="+mn-ea"/>
                          <a:cs typeface="Arial" pitchFamily="34" charset="0"/>
                        </a:rPr>
                        <a:t>TRANSMASH / Alstom</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ru-RU" sz="900" b="0" i="0" u="none" strike="noStrike" kern="1200" dirty="0" smtClean="0">
                          <a:solidFill>
                            <a:schemeClr val="bg1">
                              <a:lumMod val="25000"/>
                            </a:schemeClr>
                          </a:solidFill>
                          <a:effectLst/>
                          <a:latin typeface="Arial" pitchFamily="34" charset="0"/>
                          <a:ea typeface="+mn-ea"/>
                          <a:cs typeface="Arial" pitchFamily="34" charset="0"/>
                        </a:rPr>
                        <a:t>25 000</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algn="r" defTabSz="1279698" rtl="0" eaLnBrk="1" fontAlgn="ctr" latinLnBrk="0" hangingPunct="1"/>
                      <a:r>
                        <a:rPr lang="en-US" sz="900" b="0" i="0" u="none" strike="noStrike" kern="1200" dirty="0">
                          <a:solidFill>
                            <a:schemeClr val="bg1">
                              <a:lumMod val="25000"/>
                            </a:schemeClr>
                          </a:solidFill>
                          <a:effectLst/>
                          <a:latin typeface="Arial" pitchFamily="34" charset="0"/>
                          <a:ea typeface="+mn-ea"/>
                          <a:cs typeface="Arial" pitchFamily="34" charset="0"/>
                        </a:rPr>
                        <a:t>D2-15</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r" defTabSz="1279698" rtl="0" eaLnBrk="1" fontAlgn="ctr" latinLnBrk="0" hangingPunct="1"/>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ru-RU" sz="900" b="0" i="0" u="none" strike="noStrike" kern="1200" dirty="0">
                          <a:solidFill>
                            <a:schemeClr val="bg1">
                              <a:lumMod val="25000"/>
                            </a:schemeClr>
                          </a:solidFill>
                          <a:effectLst/>
                          <a:latin typeface="Arial" pitchFamily="34" charset="0"/>
                          <a:ea typeface="+mn-ea"/>
                          <a:cs typeface="Arial" pitchFamily="34" charset="0"/>
                        </a:rPr>
                        <a:t>2,72</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ru-RU" sz="900" b="0" i="0" u="none" strike="noStrike" kern="1200" dirty="0" smtClean="0">
                          <a:solidFill>
                            <a:schemeClr val="bg1">
                              <a:lumMod val="25000"/>
                            </a:schemeClr>
                          </a:solidFill>
                          <a:effectLst/>
                          <a:latin typeface="Arial" pitchFamily="34" charset="0"/>
                          <a:ea typeface="+mn-ea"/>
                          <a:cs typeface="Arial" pitchFamily="34" charset="0"/>
                        </a:rPr>
                        <a:t>1 459</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June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dirty="0">
                        <a:solidFill>
                          <a:schemeClr val="bg1">
                            <a:lumMod val="25000"/>
                          </a:schemeClr>
                        </a:solidFill>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6</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R &amp; D center MOEK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smtClean="0">
                          <a:solidFill>
                            <a:schemeClr val="bg1">
                              <a:lumMod val="25000"/>
                            </a:schemeClr>
                          </a:solidFill>
                          <a:effectLst/>
                          <a:latin typeface="Arial" pitchFamily="34" charset="0"/>
                          <a:cs typeface="Arial" pitchFamily="34" charset="0"/>
                        </a:rPr>
                        <a:t>BROAD</a:t>
                      </a:r>
                      <a:r>
                        <a:rPr lang="en-US" sz="900" b="0" i="0" u="none" strike="noStrike" baseline="0" dirty="0" smtClean="0">
                          <a:solidFill>
                            <a:schemeClr val="bg1">
                              <a:lumMod val="25000"/>
                            </a:schemeClr>
                          </a:solidFill>
                          <a:effectLst/>
                          <a:latin typeface="Arial" pitchFamily="34" charset="0"/>
                          <a:cs typeface="Arial" pitchFamily="34" charset="0"/>
                        </a:rPr>
                        <a:t> Group/ MOEK</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13 900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D1-0</a:t>
                      </a:r>
                      <a:r>
                        <a:rPr lang="ru-RU" sz="900" b="0" i="0" u="none" strike="noStrike" dirty="0" smtClean="0">
                          <a:solidFill>
                            <a:schemeClr val="bg1">
                              <a:lumMod val="25000"/>
                            </a:schemeClr>
                          </a:solidFill>
                          <a:effectLst/>
                          <a:latin typeface="Arial" pitchFamily="34" charset="0"/>
                          <a:cs typeface="Arial" pitchFamily="34" charset="0"/>
                        </a:rPr>
                        <a:t>9</a:t>
                      </a:r>
                      <a:endParaRPr lang="en-US"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0,77</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790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August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7</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Tatneft</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Tatneft</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9 000 – 13 000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D1-02</a:t>
                      </a:r>
                      <a:endParaRPr lang="en-US"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0</a:t>
                      </a:r>
                      <a:r>
                        <a:rPr lang="ru-RU" sz="900" b="0" i="0" u="none" strike="noStrike" dirty="0" smtClean="0">
                          <a:solidFill>
                            <a:schemeClr val="bg1">
                              <a:lumMod val="25000"/>
                            </a:schemeClr>
                          </a:solidFill>
                          <a:effectLst/>
                          <a:latin typeface="Arial" pitchFamily="34" charset="0"/>
                          <a:cs typeface="Arial" pitchFamily="34" charset="0"/>
                        </a:rPr>
                        <a:t>,</a:t>
                      </a:r>
                      <a:r>
                        <a:rPr lang="en-US" sz="900" b="0" i="0" u="none" strike="noStrike" dirty="0" smtClean="0">
                          <a:solidFill>
                            <a:schemeClr val="bg1">
                              <a:lumMod val="25000"/>
                            </a:schemeClr>
                          </a:solidFill>
                          <a:effectLst/>
                          <a:latin typeface="Arial" pitchFamily="34" charset="0"/>
                          <a:cs typeface="Arial" pitchFamily="34" charset="0"/>
                        </a:rPr>
                        <a:t>84</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708</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August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gridSpan="10">
                  <a:txBody>
                    <a:bodyPr/>
                    <a:lstStyle/>
                    <a:p>
                      <a:pPr algn="ctr" fontAlgn="ctr"/>
                      <a:r>
                        <a:rPr lang="en-US" sz="900" b="1" i="0" u="none" strike="noStrike" kern="1200" dirty="0" smtClean="0">
                          <a:solidFill>
                            <a:schemeClr val="bg1">
                              <a:lumMod val="25000"/>
                            </a:schemeClr>
                          </a:solidFill>
                          <a:effectLst/>
                          <a:latin typeface="Arial" pitchFamily="34" charset="0"/>
                          <a:ea typeface="+mn-ea"/>
                          <a:cs typeface="Arial" pitchFamily="34" charset="0"/>
                        </a:rPr>
                        <a:t>Infrastructure Facilities</a:t>
                      </a:r>
                      <a:endParaRPr lang="ru-RU" sz="900" b="1"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pPr algn="l"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Transport hub</a:t>
                      </a:r>
                      <a:endParaRPr lang="ru-RU" sz="900" b="0" i="0" u="none" strike="noStrike" dirty="0" smtClean="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l"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i="0" u="none" strike="noStrike" dirty="0" err="1" smtClean="0">
                          <a:solidFill>
                            <a:schemeClr val="bg1">
                              <a:lumMod val="25000"/>
                            </a:schemeClr>
                          </a:solidFill>
                          <a:effectLst/>
                          <a:latin typeface="Arial" pitchFamily="34" charset="0"/>
                          <a:cs typeface="Arial" pitchFamily="34" charset="0"/>
                        </a:rPr>
                        <a:t>Fimarkt</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30 000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Z1</a:t>
                      </a:r>
                      <a:r>
                        <a:rPr lang="ru-RU" sz="900" b="0" i="0" u="none" strike="noStrike" dirty="0" smtClean="0">
                          <a:solidFill>
                            <a:schemeClr val="bg1">
                              <a:lumMod val="25000"/>
                            </a:schemeClr>
                          </a:solidFill>
                          <a:effectLst/>
                          <a:latin typeface="Arial" pitchFamily="34" charset="0"/>
                          <a:cs typeface="Arial" pitchFamily="34" charset="0"/>
                        </a:rPr>
                        <a:t>-06</a:t>
                      </a:r>
                      <a:endParaRPr lang="en-US" sz="900" b="0" i="0" u="none" strike="noStrike" dirty="0" smtClean="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algn="r" fontAlgn="ct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n/a</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3 000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tabLst>
                          <a:tab pos="176213" algn="l"/>
                        </a:tabLst>
                      </a:pPr>
                      <a:r>
                        <a:rPr lang="en-US" sz="900" b="0" i="0" u="none" strike="noStrike" dirty="0" smtClean="0">
                          <a:solidFill>
                            <a:schemeClr val="bg1">
                              <a:lumMod val="25000"/>
                            </a:schemeClr>
                          </a:solidFill>
                          <a:effectLst/>
                          <a:latin typeface="Arial" pitchFamily="34" charset="0"/>
                          <a:cs typeface="Arial" pitchFamily="34" charset="0"/>
                        </a:rPr>
                        <a:t>April </a:t>
                      </a:r>
                      <a:r>
                        <a:rPr lang="ru-RU" sz="900" b="0" i="0" u="none" strike="noStrike" dirty="0" smtClean="0">
                          <a:solidFill>
                            <a:schemeClr val="bg1">
                              <a:lumMod val="25000"/>
                            </a:schemeClr>
                          </a:solidFill>
                          <a:effectLst/>
                          <a:latin typeface="Arial" pitchFamily="34" charset="0"/>
                          <a:cs typeface="Arial" pitchFamily="34" charset="0"/>
                        </a:rPr>
                        <a:t>2013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27907">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2</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Engineering</a:t>
                      </a:r>
                      <a:r>
                        <a:rPr lang="en-US" sz="900" b="0" i="0" u="none" strike="noStrike" baseline="0" dirty="0" smtClean="0">
                          <a:solidFill>
                            <a:schemeClr val="bg1">
                              <a:lumMod val="25000"/>
                            </a:schemeClr>
                          </a:solidFill>
                          <a:effectLst/>
                          <a:latin typeface="Arial" pitchFamily="34" charset="0"/>
                          <a:cs typeface="Arial" pitchFamily="34" charset="0"/>
                        </a:rPr>
                        <a:t> Networks</a:t>
                      </a:r>
                      <a:endParaRPr lang="ru-RU" sz="900" b="0" i="0" u="none" strike="noStrike" dirty="0" smtClean="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algn="l" defTabSz="1279698" rtl="0" eaLnBrk="1" fontAlgn="ctr" latinLnBrk="0" hangingPunct="1"/>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l" defTabSz="1279698" rtl="0" eaLnBrk="1" fontAlgn="ctr" latinLnBrk="0" hangingPunct="1"/>
                      <a:r>
                        <a:rPr lang="en-US" sz="900" b="0" i="0" u="none" strike="noStrike" kern="1200" dirty="0" smtClean="0">
                          <a:solidFill>
                            <a:schemeClr val="bg1">
                              <a:lumMod val="25000"/>
                            </a:schemeClr>
                          </a:solidFill>
                          <a:effectLst/>
                          <a:latin typeface="Arial" pitchFamily="34" charset="0"/>
                          <a:ea typeface="+mn-ea"/>
                          <a:cs typeface="Arial" pitchFamily="34" charset="0"/>
                        </a:rPr>
                        <a:t>FSK</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900" b="0" i="0" u="none" strike="noStrike" kern="1200" dirty="0" smtClean="0">
                          <a:solidFill>
                            <a:schemeClr val="bg1">
                              <a:lumMod val="25000"/>
                            </a:schemeClr>
                          </a:solidFill>
                          <a:effectLst/>
                          <a:latin typeface="Arial" pitchFamily="34" charset="0"/>
                          <a:ea typeface="+mn-ea"/>
                          <a:cs typeface="Arial" pitchFamily="34" charset="0"/>
                        </a:rPr>
                        <a:t>n/a</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endParaRPr lang="ru-RU" sz="900" dirty="0"/>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indent="0" algn="r" defTabSz="1279698" rtl="0" eaLnBrk="1" fontAlgn="ctr" latinLnBrk="0" hangingPunct="1">
                        <a:lnSpc>
                          <a:spcPct val="100000"/>
                        </a:lnSpc>
                        <a:spcBef>
                          <a:spcPts val="0"/>
                        </a:spcBef>
                        <a:spcAft>
                          <a:spcPts val="0"/>
                        </a:spcAft>
                        <a:buClrTx/>
                        <a:buSzTx/>
                        <a:buFontTx/>
                        <a:buNone/>
                        <a:tabLst/>
                        <a:defRPr/>
                      </a:pPr>
                      <a:endParaRPr lang="ru-RU" sz="900" b="0" i="0" u="none" strike="noStrike" kern="1200" dirty="0" smtClean="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en-US" sz="900" b="0" i="0" u="none" strike="noStrike" kern="1200" dirty="0" smtClean="0">
                          <a:solidFill>
                            <a:schemeClr val="bg1">
                              <a:lumMod val="25000"/>
                            </a:schemeClr>
                          </a:solidFill>
                          <a:effectLst/>
                          <a:latin typeface="Arial" pitchFamily="34" charset="0"/>
                          <a:ea typeface="+mn-ea"/>
                          <a:cs typeface="Arial" pitchFamily="34" charset="0"/>
                        </a:rPr>
                        <a:t>n/a</a:t>
                      </a:r>
                      <a:endParaRPr lang="ru-RU" sz="900" b="0" i="0" u="none" strike="noStrike" kern="1200" dirty="0" smtClean="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r" defTabSz="1279698" rtl="0" eaLnBrk="1" fontAlgn="ctr" latinLnBrk="0" hangingPunct="1"/>
                      <a:r>
                        <a:rPr lang="en-US" sz="900" b="0" i="0" u="none" strike="noStrike" kern="1200" dirty="0" smtClean="0">
                          <a:solidFill>
                            <a:schemeClr val="bg1">
                              <a:lumMod val="25000"/>
                            </a:schemeClr>
                          </a:solidFill>
                          <a:effectLst/>
                          <a:latin typeface="Arial" pitchFamily="34" charset="0"/>
                          <a:ea typeface="+mn-ea"/>
                          <a:cs typeface="Arial" pitchFamily="34" charset="0"/>
                        </a:rPr>
                        <a:t>4 757 </a:t>
                      </a:r>
                      <a:endParaRPr lang="ru-RU"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July </a:t>
                      </a:r>
                      <a:r>
                        <a:rPr lang="ru-RU" sz="900" b="0" i="0" u="none" strike="noStrike" dirty="0" smtClean="0">
                          <a:solidFill>
                            <a:schemeClr val="bg1">
                              <a:lumMod val="25000"/>
                            </a:schemeClr>
                          </a:solidFill>
                          <a:effectLst/>
                          <a:latin typeface="Arial" pitchFamily="34" charset="0"/>
                          <a:cs typeface="Arial" pitchFamily="34" charset="0"/>
                        </a:rPr>
                        <a:t>2013</a:t>
                      </a: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val="1833529186"/>
              </p:ext>
            </p:extLst>
          </p:nvPr>
        </p:nvGraphicFramePr>
        <p:xfrm>
          <a:off x="409834" y="1480706"/>
          <a:ext cx="8734167" cy="1046036"/>
        </p:xfrm>
        <a:graphic>
          <a:graphicData uri="http://schemas.openxmlformats.org/drawingml/2006/table">
            <a:tbl>
              <a:tblPr>
                <a:tableStyleId>{9D7B26C5-4107-4FEC-AEDC-1716B250A1EF}</a:tableStyleId>
              </a:tblPr>
              <a:tblGrid>
                <a:gridCol w="2802643"/>
                <a:gridCol w="1020939"/>
                <a:gridCol w="1231152"/>
                <a:gridCol w="3679433"/>
              </a:tblGrid>
              <a:tr h="353655">
                <a:tc>
                  <a:txBody>
                    <a:bodyPr/>
                    <a:lstStyle/>
                    <a:p>
                      <a:pPr algn="ctr" fontAlgn="ctr"/>
                      <a:r>
                        <a:rPr lang="en-US" sz="900" b="1" u="none" strike="noStrike" dirty="0" smtClean="0">
                          <a:solidFill>
                            <a:schemeClr val="bg1">
                              <a:lumMod val="25000"/>
                            </a:schemeClr>
                          </a:solidFill>
                          <a:effectLst/>
                          <a:latin typeface="Arial" pitchFamily="34" charset="0"/>
                          <a:cs typeface="Arial" pitchFamily="34" charset="0"/>
                        </a:rPr>
                        <a:t>KPI</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900" b="1" u="none" strike="noStrike" dirty="0" smtClean="0">
                          <a:solidFill>
                            <a:schemeClr val="bg1">
                              <a:lumMod val="25000"/>
                            </a:schemeClr>
                          </a:solidFill>
                          <a:effectLst/>
                          <a:latin typeface="Arial" pitchFamily="34" charset="0"/>
                          <a:cs typeface="Arial" pitchFamily="34" charset="0"/>
                        </a:rPr>
                        <a:t>Target Value</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Result on</a:t>
                      </a:r>
                      <a:r>
                        <a:rPr lang="ru-RU" sz="900" b="1" i="0" u="none" strike="noStrike" baseline="0" dirty="0" smtClean="0">
                          <a:solidFill>
                            <a:schemeClr val="bg1">
                              <a:lumMod val="25000"/>
                            </a:schemeClr>
                          </a:solidFill>
                          <a:effectLst/>
                          <a:latin typeface="Arial" pitchFamily="34" charset="0"/>
                          <a:cs typeface="Arial" pitchFamily="34" charset="0"/>
                        </a:rPr>
                        <a:t> 31.03.2013</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Management Commentary </a:t>
                      </a:r>
                      <a:endParaRPr lang="ru-RU" sz="900" b="1" i="0" u="none" strike="noStrike" dirty="0">
                        <a:solidFill>
                          <a:schemeClr val="bg1">
                            <a:lumMod val="25000"/>
                          </a:schemeClr>
                        </a:solidFill>
                        <a:effectLst/>
                        <a:latin typeface="Arial" pitchFamily="34" charset="0"/>
                        <a:cs typeface="Arial" pitchFamily="34" charset="0"/>
                      </a:endParaRPr>
                    </a:p>
                  </a:txBody>
                  <a:tcPr marL="6581" marR="6581" marT="6581"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schemeClr>
                    </a:solidFill>
                  </a:tcPr>
                </a:tc>
              </a:tr>
              <a:tr h="637438">
                <a:tc>
                  <a:txBody>
                    <a:bodyPr/>
                    <a:lstStyle/>
                    <a:p>
                      <a:pPr marL="85725" indent="0" algn="l" fontAlgn="b"/>
                      <a:r>
                        <a:rPr lang="en-US" sz="900" u="none" strike="noStrike" dirty="0" smtClean="0">
                          <a:solidFill>
                            <a:schemeClr val="bg1">
                              <a:lumMod val="25000"/>
                            </a:schemeClr>
                          </a:solidFill>
                          <a:effectLst/>
                          <a:latin typeface="Arial" pitchFamily="34" charset="0"/>
                          <a:cs typeface="Arial" pitchFamily="34" charset="0"/>
                        </a:rPr>
                        <a:t>The volume of external co-funding attracted for the city's construction, in billions of rubles</a:t>
                      </a:r>
                      <a:endParaRPr lang="ru-RU" sz="900" u="none" strike="noStrike" dirty="0" smtClean="0">
                        <a:solidFill>
                          <a:schemeClr val="bg1">
                            <a:lumMod val="25000"/>
                          </a:schemeClr>
                        </a:solidFill>
                        <a:effectLst/>
                        <a:latin typeface="Arial" pitchFamily="34" charset="0"/>
                        <a:cs typeface="Arial"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ru-RU" sz="900" u="none" strike="noStrike" dirty="0" smtClean="0">
                          <a:solidFill>
                            <a:schemeClr val="bg1">
                              <a:lumMod val="25000"/>
                            </a:schemeClr>
                          </a:solidFill>
                          <a:effectLst/>
                          <a:latin typeface="Arial" pitchFamily="34" charset="0"/>
                          <a:cs typeface="Arial" pitchFamily="34" charset="0"/>
                        </a:rPr>
                        <a:t>34</a:t>
                      </a:r>
                      <a:endParaRPr lang="ru-RU" sz="900" b="0" i="0" u="none" strike="noStrike" dirty="0">
                        <a:solidFill>
                          <a:schemeClr val="bg1">
                            <a:lumMod val="25000"/>
                          </a:schemeClr>
                        </a:solidFill>
                        <a:effectLst/>
                        <a:latin typeface="Arial" pitchFamily="34" charset="0"/>
                        <a:cs typeface="Arial"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0</a:t>
                      </a:r>
                      <a:r>
                        <a:rPr lang="ru-RU" sz="900" b="0" i="0" u="none" strike="noStrike" dirty="0" smtClean="0">
                          <a:solidFill>
                            <a:schemeClr val="bg1">
                              <a:lumMod val="25000"/>
                            </a:schemeClr>
                          </a:solidFill>
                          <a:effectLst/>
                          <a:latin typeface="Arial" pitchFamily="34" charset="0"/>
                          <a:cs typeface="Arial" pitchFamily="34" charset="0"/>
                        </a:rPr>
                        <a:t> (30,884)</a:t>
                      </a: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Preliminary agreements for 30.884 billion rubles signed . Work being carried out on evaluation of projects and the signing of land lease agreements with investment conditions. Competition to attract investors to the complex of research buildings with an area of ​​60 thousand square meters announced.</a:t>
                      </a:r>
                      <a:endParaRPr lang="ru-RU" sz="900" b="0" i="0" u="none" strike="noStrike" dirty="0" smtClean="0">
                        <a:solidFill>
                          <a:schemeClr val="bg1">
                            <a:lumMod val="25000"/>
                          </a:schemeClr>
                        </a:solidFill>
                        <a:effectLst/>
                        <a:latin typeface="Arial" pitchFamily="34" charset="0"/>
                        <a:cs typeface="Arial" pitchFamily="34" charset="0"/>
                      </a:endParaRPr>
                    </a:p>
                  </a:txBody>
                  <a:tcPr marL="6581" marR="6581" marT="6581" marB="0">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2" name="Таблица 1"/>
          <p:cNvGraphicFramePr>
            <a:graphicFrameLocks noGrp="1"/>
          </p:cNvGraphicFramePr>
          <p:nvPr>
            <p:extLst>
              <p:ext uri="{D42A27DB-BD31-4B8C-83A1-F6EECF244321}">
                <p14:modId xmlns:p14="http://schemas.microsoft.com/office/powerpoint/2010/main" val="2091903670"/>
              </p:ext>
            </p:extLst>
          </p:nvPr>
        </p:nvGraphicFramePr>
        <p:xfrm>
          <a:off x="409833" y="5029200"/>
          <a:ext cx="8734164" cy="1119995"/>
        </p:xfrm>
        <a:graphic>
          <a:graphicData uri="http://schemas.openxmlformats.org/drawingml/2006/table">
            <a:tbl>
              <a:tblPr/>
              <a:tblGrid>
                <a:gridCol w="335516"/>
                <a:gridCol w="1967114"/>
                <a:gridCol w="1375441"/>
                <a:gridCol w="1014292"/>
                <a:gridCol w="632654"/>
                <a:gridCol w="804261"/>
                <a:gridCol w="125506"/>
                <a:gridCol w="1073202"/>
                <a:gridCol w="1406178"/>
              </a:tblGrid>
              <a:tr h="394447">
                <a:tc>
                  <a:txBody>
                    <a:bodyPr/>
                    <a:lstStyle/>
                    <a:p>
                      <a:pPr algn="ctr" fontAlgn="ctr"/>
                      <a:r>
                        <a:rPr lang="ru-RU" sz="900" b="1" i="0" u="none" strike="noStrike" dirty="0">
                          <a:solidFill>
                            <a:schemeClr val="bg1">
                              <a:lumMod val="25000"/>
                            </a:schemeClr>
                          </a:solidFill>
                          <a:effectLst/>
                          <a:latin typeface="Arial" pitchFamily="34" charset="0"/>
                          <a:cs typeface="Arial" pitchFamily="34" charset="0"/>
                        </a:rPr>
                        <a:t>№ п/п</a:t>
                      </a: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Project Name</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Date</a:t>
                      </a:r>
                      <a:r>
                        <a:rPr lang="en-US" sz="900" b="1" i="0" u="none" strike="noStrike" baseline="0" dirty="0" smtClean="0">
                          <a:solidFill>
                            <a:schemeClr val="bg1">
                              <a:lumMod val="25000"/>
                            </a:schemeClr>
                          </a:solidFill>
                          <a:effectLst/>
                          <a:latin typeface="Arial" pitchFamily="34" charset="0"/>
                          <a:cs typeface="Arial" pitchFamily="34" charset="0"/>
                        </a:rPr>
                        <a:t> of investment competition announcement</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Property Area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Plot</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Land area, ha</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gridSpan="2">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The amount of funding (city program), </a:t>
                      </a:r>
                      <a:r>
                        <a:rPr lang="en-US" sz="900" b="1" i="0" u="none" strike="noStrike" dirty="0" err="1" smtClean="0">
                          <a:solidFill>
                            <a:schemeClr val="bg1">
                              <a:lumMod val="25000"/>
                            </a:schemeClr>
                          </a:solidFill>
                          <a:effectLst/>
                          <a:latin typeface="Arial" pitchFamily="34" charset="0"/>
                          <a:cs typeface="Arial" pitchFamily="34" charset="0"/>
                        </a:rPr>
                        <a:t>mln</a:t>
                      </a:r>
                      <a:r>
                        <a:rPr lang="en-US" sz="900" b="1" i="0" u="none" strike="noStrike" dirty="0" smtClean="0">
                          <a:solidFill>
                            <a:schemeClr val="bg1">
                              <a:lumMod val="25000"/>
                            </a:schemeClr>
                          </a:solidFill>
                          <a:effectLst/>
                          <a:latin typeface="Arial" pitchFamily="34" charset="0"/>
                          <a:cs typeface="Arial" pitchFamily="34" charset="0"/>
                        </a:rPr>
                        <a:t>. rubles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hMerge="1">
                  <a:txBody>
                    <a:bodyPr/>
                    <a:lstStyle/>
                    <a:p>
                      <a:pPr algn="ctr" fontAlgn="ctr"/>
                      <a:endParaRPr lang="ru-RU" sz="10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Planned date</a:t>
                      </a:r>
                    </a:p>
                    <a:p>
                      <a:pPr algn="ctr" fontAlgn="ctr"/>
                      <a:r>
                        <a:rPr lang="en-US" sz="900" b="1" i="0" u="none" strike="noStrike" dirty="0" smtClean="0">
                          <a:solidFill>
                            <a:schemeClr val="bg1">
                              <a:lumMod val="25000"/>
                            </a:schemeClr>
                          </a:solidFill>
                          <a:effectLst/>
                          <a:latin typeface="Arial" pitchFamily="34" charset="0"/>
                          <a:cs typeface="Arial" pitchFamily="34" charset="0"/>
                        </a:rPr>
                        <a:t>For signing</a:t>
                      </a:r>
                    </a:p>
                    <a:p>
                      <a:pPr algn="ctr" fontAlgn="ctr"/>
                      <a:r>
                        <a:rPr lang="en-US" sz="900" b="1" i="0" u="none" strike="noStrike" dirty="0" smtClean="0">
                          <a:solidFill>
                            <a:schemeClr val="bg1">
                              <a:lumMod val="25000"/>
                            </a:schemeClr>
                          </a:solidFill>
                          <a:effectLst/>
                          <a:latin typeface="Arial" pitchFamily="34" charset="0"/>
                          <a:cs typeface="Arial" pitchFamily="34" charset="0"/>
                        </a:rPr>
                        <a:t>lease with</a:t>
                      </a:r>
                    </a:p>
                    <a:p>
                      <a:pPr algn="ctr" fontAlgn="ctr"/>
                      <a:r>
                        <a:rPr lang="en-US" sz="900" b="1" i="0" u="none" strike="noStrike" dirty="0" smtClean="0">
                          <a:solidFill>
                            <a:schemeClr val="bg1">
                              <a:lumMod val="25000"/>
                            </a:schemeClr>
                          </a:solidFill>
                          <a:effectLst/>
                          <a:latin typeface="Arial" pitchFamily="34" charset="0"/>
                          <a:cs typeface="Arial" pitchFamily="34" charset="0"/>
                        </a:rPr>
                        <a:t>Invest. Conditions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10850">
                <a:tc gridSpan="9">
                  <a:txBody>
                    <a:bodyPr/>
                    <a:lstStyle/>
                    <a:p>
                      <a:pPr algn="ctr" fontAlgn="ctr"/>
                      <a:r>
                        <a:rPr lang="en-US" sz="900" b="1" i="0" u="none" strike="noStrike" dirty="0" smtClean="0">
                          <a:solidFill>
                            <a:schemeClr val="bg1">
                              <a:lumMod val="25000"/>
                            </a:schemeClr>
                          </a:solidFill>
                          <a:effectLst/>
                          <a:latin typeface="Arial" pitchFamily="34" charset="0"/>
                          <a:cs typeface="Arial" pitchFamily="34" charset="0"/>
                        </a:rPr>
                        <a:t>Research centers and office -</a:t>
                      </a:r>
                      <a:r>
                        <a:rPr lang="en-US" sz="900" b="1" i="0" u="none" strike="noStrike" baseline="0" dirty="0" smtClean="0">
                          <a:solidFill>
                            <a:schemeClr val="bg1">
                              <a:lumMod val="25000"/>
                            </a:schemeClr>
                          </a:solidFill>
                          <a:effectLst/>
                          <a:latin typeface="Arial" pitchFamily="34" charset="0"/>
                          <a:cs typeface="Arial" pitchFamily="34" charset="0"/>
                        </a:rPr>
                        <a:t> </a:t>
                      </a:r>
                      <a:r>
                        <a:rPr lang="en-US" sz="900" b="1" i="0" u="none" strike="noStrike" dirty="0" smtClean="0">
                          <a:solidFill>
                            <a:schemeClr val="bg1">
                              <a:lumMod val="25000"/>
                            </a:schemeClr>
                          </a:solidFill>
                          <a:effectLst/>
                          <a:latin typeface="Arial" pitchFamily="34" charset="0"/>
                          <a:cs typeface="Arial" pitchFamily="34" charset="0"/>
                        </a:rPr>
                        <a:t>laboratory facilities</a:t>
                      </a:r>
                      <a:endParaRPr lang="ru-RU" sz="900" b="1"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10850">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ctr"/>
                      <a:r>
                        <a:rPr lang="en-US" sz="900" b="0" dirty="0" smtClean="0">
                          <a:solidFill>
                            <a:schemeClr val="bg1">
                              <a:lumMod val="25000"/>
                            </a:schemeClr>
                          </a:solidFill>
                          <a:latin typeface="Arial" pitchFamily="34" charset="0"/>
                          <a:cs typeface="Arial" pitchFamily="34" charset="0"/>
                        </a:rPr>
                        <a:t>R&amp;D Center </a:t>
                      </a:r>
                      <a:r>
                        <a:rPr lang="en-US" sz="900" b="0" dirty="0" err="1" smtClean="0">
                          <a:solidFill>
                            <a:schemeClr val="bg1">
                              <a:lumMod val="25000"/>
                            </a:schemeClr>
                          </a:solidFill>
                          <a:latin typeface="Arial" pitchFamily="34" charset="0"/>
                          <a:cs typeface="Arial" pitchFamily="34" charset="0"/>
                        </a:rPr>
                        <a:t>Technotvin</a:t>
                      </a:r>
                      <a:r>
                        <a:rPr lang="en-US" sz="900" b="0" dirty="0" smtClean="0">
                          <a:solidFill>
                            <a:schemeClr val="bg1">
                              <a:lumMod val="25000"/>
                            </a:schemeClr>
                          </a:solidFill>
                          <a:latin typeface="Arial" pitchFamily="34" charset="0"/>
                          <a:cs typeface="Arial" pitchFamily="34" charset="0"/>
                        </a:rPr>
                        <a:t> </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15-03-2013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68 810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en-US" sz="900" b="0" i="0" u="none" strike="noStrike" dirty="0" smtClean="0">
                          <a:solidFill>
                            <a:schemeClr val="bg1">
                              <a:lumMod val="25000"/>
                            </a:schemeClr>
                          </a:solidFill>
                          <a:effectLst/>
                          <a:latin typeface="Arial" pitchFamily="34" charset="0"/>
                          <a:cs typeface="Arial" pitchFamily="34" charset="0"/>
                        </a:rPr>
                        <a:t>D</a:t>
                      </a:r>
                      <a:r>
                        <a:rPr lang="ru-RU" sz="900" b="0" i="0" u="none" strike="noStrike" dirty="0" smtClean="0">
                          <a:solidFill>
                            <a:schemeClr val="bg1">
                              <a:lumMod val="25000"/>
                            </a:schemeClr>
                          </a:solidFill>
                          <a:effectLst/>
                          <a:latin typeface="Arial" pitchFamily="34" charset="0"/>
                          <a:cs typeface="Arial" pitchFamily="34" charset="0"/>
                        </a:rPr>
                        <a:t>2</a:t>
                      </a:r>
                      <a:r>
                        <a:rPr lang="en-US" sz="900" b="0" i="0" u="none" strike="noStrike" dirty="0" smtClean="0">
                          <a:solidFill>
                            <a:schemeClr val="bg1">
                              <a:lumMod val="25000"/>
                            </a:schemeClr>
                          </a:solidFill>
                          <a:effectLst/>
                          <a:latin typeface="Arial" pitchFamily="34" charset="0"/>
                          <a:cs typeface="Arial" pitchFamily="34" charset="0"/>
                        </a:rPr>
                        <a:t>-</a:t>
                      </a:r>
                      <a:r>
                        <a:rPr lang="ru-RU" sz="900" b="0" i="0" u="none" strike="noStrike" dirty="0" smtClean="0">
                          <a:solidFill>
                            <a:schemeClr val="bg1">
                              <a:lumMod val="25000"/>
                            </a:schemeClr>
                          </a:solidFill>
                          <a:effectLst/>
                          <a:latin typeface="Arial" pitchFamily="34" charset="0"/>
                          <a:cs typeface="Arial" pitchFamily="34" charset="0"/>
                        </a:rPr>
                        <a:t>14</a:t>
                      </a:r>
                      <a:endParaRPr lang="en-US"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4</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2 965</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July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110850">
                <a:tc gridSpan="9">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900" b="1" i="0" u="none" strike="noStrike" kern="1200" dirty="0" smtClean="0">
                          <a:solidFill>
                            <a:schemeClr val="bg1">
                              <a:lumMod val="25000"/>
                            </a:schemeClr>
                          </a:solidFill>
                          <a:effectLst/>
                          <a:latin typeface="Arial" pitchFamily="34" charset="0"/>
                          <a:ea typeface="+mn-ea"/>
                          <a:cs typeface="Arial" pitchFamily="34" charset="0"/>
                        </a:rPr>
                        <a:t>Infrastructure Facilities</a:t>
                      </a:r>
                      <a:endParaRPr lang="ru-RU" sz="900" b="1" i="0" u="none" strike="noStrike" kern="1200" dirty="0" smtClean="0">
                        <a:solidFill>
                          <a:schemeClr val="bg1">
                            <a:lumMod val="25000"/>
                          </a:schemeClr>
                        </a:solidFill>
                        <a:effectLst/>
                        <a:latin typeface="Arial" pitchFamily="34" charset="0"/>
                        <a:ea typeface="+mn-ea"/>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c hMerge="1">
                  <a:txBody>
                    <a:bodyPr/>
                    <a:lstStyle/>
                    <a:p>
                      <a:pPr algn="ctr" fontAlgn="ctr"/>
                      <a:endParaRPr lang="ru-RU" sz="1100" b="0" i="0" u="none" strike="noStrike" dirty="0">
                        <a:solidFill>
                          <a:srgbClr val="000000"/>
                        </a:solidFill>
                        <a:effectLst/>
                        <a:latin typeface="Helvetica"/>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ru-RU"/>
                    </a:p>
                  </a:txBody>
                  <a:tcPr/>
                </a:tc>
              </a:tr>
              <a:tr h="110850">
                <a:tc>
                  <a:txBody>
                    <a:bodyPr/>
                    <a:lstStyle/>
                    <a:p>
                      <a:pPr algn="ctr" fontAlgn="ctr"/>
                      <a:r>
                        <a:rPr lang="ru-RU" sz="900" b="0" i="0" u="none" strike="noStrike" dirty="0" smtClean="0">
                          <a:solidFill>
                            <a:schemeClr val="bg1">
                              <a:lumMod val="25000"/>
                            </a:schemeClr>
                          </a:solidFill>
                          <a:effectLst/>
                          <a:latin typeface="Arial" pitchFamily="34" charset="0"/>
                          <a:cs typeface="Arial" pitchFamily="34" charset="0"/>
                        </a:rPr>
                        <a:t>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12700" cap="flat" cmpd="sng" algn="ctr">
                      <a:noFill/>
                      <a:prstDash val="solid"/>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l" defTabSz="1279698" rtl="0" eaLnBrk="1" fontAlgn="ctr" latinLnBrk="0" hangingPunct="1">
                        <a:lnSpc>
                          <a:spcPct val="100000"/>
                        </a:lnSpc>
                        <a:spcBef>
                          <a:spcPts val="0"/>
                        </a:spcBef>
                        <a:spcAft>
                          <a:spcPts val="0"/>
                        </a:spcAft>
                        <a:buClrTx/>
                        <a:buSzTx/>
                        <a:buFontTx/>
                        <a:buNone/>
                        <a:tabLst/>
                        <a:defRPr/>
                      </a:pPr>
                      <a:r>
                        <a:rPr lang="en-US" sz="900" b="0" i="0" u="none" strike="noStrike" dirty="0" smtClean="0">
                          <a:solidFill>
                            <a:schemeClr val="bg1">
                              <a:lumMod val="25000"/>
                            </a:schemeClr>
                          </a:solidFill>
                          <a:effectLst/>
                          <a:latin typeface="Arial" pitchFamily="34" charset="0"/>
                          <a:cs typeface="Arial" pitchFamily="34" charset="0"/>
                        </a:rPr>
                        <a:t>Parking </a:t>
                      </a:r>
                      <a:r>
                        <a:rPr lang="ru-RU" sz="900" b="0" i="0" u="none" strike="noStrike" dirty="0" smtClean="0">
                          <a:solidFill>
                            <a:schemeClr val="bg1">
                              <a:lumMod val="25000"/>
                            </a:schemeClr>
                          </a:solidFill>
                          <a:effectLst/>
                          <a:latin typeface="Arial" pitchFamily="34" charset="0"/>
                          <a:cs typeface="Arial" pitchFamily="34" charset="0"/>
                        </a:rPr>
                        <a:t>Р3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Апрель 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40 000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1279698" rtl="0" eaLnBrk="1" fontAlgn="ctr" latinLnBrk="0" hangingPunct="1">
                        <a:lnSpc>
                          <a:spcPct val="100000"/>
                        </a:lnSpc>
                        <a:spcBef>
                          <a:spcPts val="0"/>
                        </a:spcBef>
                        <a:spcAft>
                          <a:spcPts val="0"/>
                        </a:spcAft>
                        <a:buClrTx/>
                        <a:buSzTx/>
                        <a:buFontTx/>
                        <a:buNone/>
                        <a:tabLst/>
                        <a:defRPr/>
                      </a:pPr>
                      <a:r>
                        <a:rPr lang="ru-RU" sz="900" b="0" i="0" u="none" strike="noStrike" kern="1200" dirty="0" smtClean="0">
                          <a:solidFill>
                            <a:schemeClr val="bg1">
                              <a:lumMod val="25000"/>
                            </a:schemeClr>
                          </a:solidFill>
                          <a:effectLst/>
                          <a:latin typeface="Arial" pitchFamily="34" charset="0"/>
                          <a:ea typeface="+mn-ea"/>
                          <a:cs typeface="Arial" pitchFamily="34" charset="0"/>
                        </a:rPr>
                        <a:t>Z2.1-05</a:t>
                      </a:r>
                      <a:endParaRPr lang="en-US" sz="900" b="0" i="0" u="none" strike="noStrike" kern="1200" dirty="0">
                        <a:solidFill>
                          <a:schemeClr val="bg1">
                            <a:lumMod val="25000"/>
                          </a:schemeClr>
                        </a:solidFill>
                        <a:effectLst/>
                        <a:latin typeface="Arial" pitchFamily="34" charset="0"/>
                        <a:ea typeface="+mn-ea"/>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2,61</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ru-RU"/>
                    </a:p>
                  </a:txBody>
                  <a:tcPr/>
                </a:tc>
                <a:tc>
                  <a:txBody>
                    <a:bodyPr/>
                    <a:lstStyle/>
                    <a:p>
                      <a:pPr algn="r" fontAlgn="ctr"/>
                      <a:r>
                        <a:rPr lang="ru-RU" sz="900" b="0" i="0" u="none" strike="noStrike" dirty="0" smtClean="0">
                          <a:solidFill>
                            <a:schemeClr val="bg1">
                              <a:lumMod val="25000"/>
                            </a:schemeClr>
                          </a:solidFill>
                          <a:effectLst/>
                          <a:latin typeface="Arial" pitchFamily="34" charset="0"/>
                          <a:cs typeface="Arial" pitchFamily="34" charset="0"/>
                        </a:rPr>
                        <a:t>1 000</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lgn="l" fontAlgn="ctr"/>
                      <a:r>
                        <a:rPr lang="en-US" sz="900" b="0" i="0" u="none" strike="noStrike" dirty="0" smtClean="0">
                          <a:solidFill>
                            <a:schemeClr val="bg1">
                              <a:lumMod val="25000"/>
                            </a:schemeClr>
                          </a:solidFill>
                          <a:effectLst/>
                          <a:latin typeface="Arial" pitchFamily="34" charset="0"/>
                          <a:cs typeface="Arial" pitchFamily="34" charset="0"/>
                        </a:rPr>
                        <a:t>August</a:t>
                      </a:r>
                      <a:r>
                        <a:rPr lang="en-US" sz="900" b="0" i="0" u="none" strike="noStrike" baseline="0" dirty="0" smtClean="0">
                          <a:solidFill>
                            <a:schemeClr val="bg1">
                              <a:lumMod val="25000"/>
                            </a:schemeClr>
                          </a:solidFill>
                          <a:effectLst/>
                          <a:latin typeface="Arial" pitchFamily="34" charset="0"/>
                          <a:cs typeface="Arial" pitchFamily="34" charset="0"/>
                        </a:rPr>
                        <a:t> </a:t>
                      </a:r>
                      <a:r>
                        <a:rPr lang="ru-RU" sz="900" b="0" i="0" u="none" strike="noStrike" dirty="0" smtClean="0">
                          <a:solidFill>
                            <a:schemeClr val="bg1">
                              <a:lumMod val="25000"/>
                            </a:schemeClr>
                          </a:solidFill>
                          <a:effectLst/>
                          <a:latin typeface="Arial" pitchFamily="34" charset="0"/>
                          <a:cs typeface="Arial" pitchFamily="34" charset="0"/>
                        </a:rPr>
                        <a:t>2013</a:t>
                      </a:r>
                      <a:endParaRPr lang="ru-RU" sz="900" b="0" i="0" u="none" strike="noStrike" dirty="0">
                        <a:solidFill>
                          <a:schemeClr val="bg1">
                            <a:lumMod val="25000"/>
                          </a:schemeClr>
                        </a:solidFill>
                        <a:effectLst/>
                        <a:latin typeface="Arial" pitchFamily="34" charset="0"/>
                        <a:cs typeface="Arial" pitchFamily="34" charset="0"/>
                      </a:endParaRPr>
                    </a:p>
                  </a:txBody>
                  <a:tcPr marL="4543" marR="4543" marT="4543" marB="0" anchor="ctr">
                    <a:lnL w="6350" cap="flat" cmpd="sng" algn="ctr">
                      <a:noFill/>
                      <a:prstDash val="dot"/>
                      <a:round/>
                      <a:headEnd type="none" w="med" len="med"/>
                      <a:tailEnd type="none" w="med" len="med"/>
                    </a:lnL>
                    <a:lnR w="635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itle 1"/>
          <p:cNvSpPr txBox="1">
            <a:spLocks/>
          </p:cNvSpPr>
          <p:nvPr/>
        </p:nvSpPr>
        <p:spPr>
          <a:xfrm>
            <a:off x="2174724" y="397314"/>
            <a:ext cx="5840388" cy="659961"/>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3</a:t>
            </a:r>
            <a:r>
              <a:rPr lang="ru-RU" sz="2400" dirty="0" smtClean="0">
                <a:solidFill>
                  <a:schemeClr val="bg1">
                    <a:lumMod val="50000"/>
                  </a:schemeClr>
                </a:solidFill>
                <a:latin typeface="Arial" pitchFamily="34" charset="0"/>
                <a:cs typeface="Arial" pitchFamily="34" charset="0"/>
              </a:rPr>
              <a:t>. </a:t>
            </a:r>
            <a:r>
              <a:rPr lang="en-US" sz="2400" dirty="0" smtClean="0">
                <a:solidFill>
                  <a:schemeClr val="bg1">
                    <a:lumMod val="50000"/>
                  </a:schemeClr>
                </a:solidFill>
                <a:latin typeface="Arial" pitchFamily="34" charset="0"/>
                <a:cs typeface="Arial" pitchFamily="34" charset="0"/>
              </a:rPr>
              <a:t>City</a:t>
            </a:r>
            <a:r>
              <a:rPr lang="ru-RU" sz="2400" dirty="0" smtClean="0">
                <a:solidFill>
                  <a:schemeClr val="bg1">
                    <a:lumMod val="50000"/>
                  </a:schemeClr>
                </a:solidFill>
                <a:latin typeface="Arial" pitchFamily="34" charset="0"/>
                <a:cs typeface="Arial" pitchFamily="34" charset="0"/>
              </a:rPr>
              <a:t>									  </a:t>
            </a:r>
            <a:r>
              <a:rPr lang="ru-RU" sz="1600" i="1" dirty="0" smtClean="0">
                <a:solidFill>
                  <a:schemeClr val="bg1">
                    <a:lumMod val="50000"/>
                  </a:schemeClr>
                </a:solidFill>
                <a:latin typeface="Arial" pitchFamily="34" charset="0"/>
                <a:cs typeface="Arial" pitchFamily="34" charset="0"/>
              </a:rPr>
              <a:t>(3/3)</a:t>
            </a:r>
            <a:endParaRPr lang="ru-RU" sz="1600" i="1" dirty="0">
              <a:solidFill>
                <a:schemeClr val="bg1">
                  <a:lumMod val="50000"/>
                </a:schemeClr>
              </a:solidFill>
              <a:latin typeface="Arial" pitchFamily="34" charset="0"/>
              <a:cs typeface="Arial"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414213758"/>
              </p:ext>
            </p:extLst>
          </p:nvPr>
        </p:nvGraphicFramePr>
        <p:xfrm>
          <a:off x="2192168" y="787659"/>
          <a:ext cx="6331820" cy="609209"/>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To complete the design and construction of the city, scheduled for 2013-2014.</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7" name="Прямоугольник 6"/>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5174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405950150"/>
              </p:ext>
            </p:extLst>
          </p:nvPr>
        </p:nvGraphicFramePr>
        <p:xfrm>
          <a:off x="366536" y="1795569"/>
          <a:ext cx="8777464" cy="2746442"/>
        </p:xfrm>
        <a:graphic>
          <a:graphicData uri="http://schemas.openxmlformats.org/drawingml/2006/table">
            <a:tbl>
              <a:tblPr>
                <a:tableStyleId>{9D7B26C5-4107-4FEC-AEDC-1716B250A1EF}</a:tableStyleId>
              </a:tblPr>
              <a:tblGrid>
                <a:gridCol w="3113967"/>
                <a:gridCol w="1087917"/>
                <a:gridCol w="1070380"/>
                <a:gridCol w="3505200"/>
              </a:tblGrid>
              <a:tr h="207216">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smtClean="0">
                        <a:solidFill>
                          <a:schemeClr val="bg1">
                            <a:lumMod val="25000"/>
                          </a:schemeClr>
                        </a:solidFill>
                        <a:effectLst/>
                        <a:latin typeface="Arial" pitchFamily="34" charset="0"/>
                        <a:cs typeface="Arial" pitchFamily="34" charset="0"/>
                      </a:endParaRPr>
                    </a:p>
                    <a:p>
                      <a:pPr algn="ctr" fontAlgn="ctr"/>
                      <a:r>
                        <a:rPr lang="ru-RU" sz="1100" b="1" u="none" strike="noStrike" dirty="0" smtClean="0">
                          <a:solidFill>
                            <a:schemeClr val="bg1">
                              <a:lumMod val="25000"/>
                            </a:schemeClr>
                          </a:solidFill>
                          <a:effectLst/>
                          <a:latin typeface="Arial" pitchFamily="34" charset="0"/>
                          <a:cs typeface="Arial" pitchFamily="34" charset="0"/>
                        </a:rPr>
                        <a:t>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a:t>
                      </a:r>
                      <a:r>
                        <a:rPr lang="ru-RU" sz="1100" b="1" i="0" u="none" strike="noStrike" baseline="0" dirty="0" smtClean="0">
                          <a:solidFill>
                            <a:schemeClr val="bg1">
                              <a:lumMod val="25000"/>
                            </a:schemeClr>
                          </a:solidFill>
                          <a:effectLst/>
                          <a:latin typeface="Arial" pitchFamily="34" charset="0"/>
                          <a:cs typeface="Arial" pitchFamily="34" charset="0"/>
                        </a:rPr>
                        <a:t> 31.03.2013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1654641">
                <a:tc>
                  <a:txBody>
                    <a:bodyPr/>
                    <a:lstStyle/>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The average time for making decisions on grants, in calendar days:</a:t>
                      </a:r>
                    </a:p>
                    <a:p>
                      <a:pPr marL="85725" indent="0" algn="l" fontAlgn="b">
                        <a:tabLst>
                          <a:tab pos="180975" algn="l"/>
                        </a:tabLst>
                      </a:pPr>
                      <a:endParaRPr lang="en-US" sz="1100" u="none" strike="noStrike" dirty="0" smtClean="0">
                        <a:solidFill>
                          <a:schemeClr val="bg1">
                            <a:lumMod val="25000"/>
                          </a:schemeClr>
                        </a:solidFill>
                        <a:effectLst/>
                        <a:latin typeface="Arial" pitchFamily="34" charset="0"/>
                        <a:cs typeface="Arial" pitchFamily="34" charset="0"/>
                      </a:endParaRP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A) participant status with procedure for prior approval completed</a:t>
                      </a: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B) status of the participant without prior approval</a:t>
                      </a:r>
                    </a:p>
                    <a:p>
                      <a:pPr marL="85725" indent="0" algn="l" fontAlgn="b">
                        <a:tabLst>
                          <a:tab pos="180975" algn="l"/>
                        </a:tabLst>
                      </a:pPr>
                      <a:r>
                        <a:rPr lang="en-US" sz="1100" u="none" strike="noStrike" dirty="0" smtClean="0">
                          <a:solidFill>
                            <a:schemeClr val="bg1">
                              <a:lumMod val="25000"/>
                            </a:schemeClr>
                          </a:solidFill>
                          <a:effectLst/>
                          <a:latin typeface="Arial" pitchFamily="34" charset="0"/>
                          <a:cs typeface="Arial" pitchFamily="34" charset="0"/>
                        </a:rPr>
                        <a:t>C) grants to participants</a:t>
                      </a:r>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100" u="none" strike="noStrike" dirty="0" smtClean="0">
                          <a:solidFill>
                            <a:schemeClr val="bg1">
                              <a:lumMod val="25000"/>
                            </a:schemeClr>
                          </a:solidFill>
                          <a:effectLst/>
                          <a:latin typeface="Arial" pitchFamily="34" charset="0"/>
                          <a:cs typeface="Arial" pitchFamily="34" charset="0"/>
                        </a:rPr>
                        <a:t>A</a:t>
                      </a:r>
                      <a:r>
                        <a:rPr lang="ru-RU" sz="1100" u="none" strike="noStrike" dirty="0" smtClean="0">
                          <a:solidFill>
                            <a:schemeClr val="bg1">
                              <a:lumMod val="25000"/>
                            </a:schemeClr>
                          </a:solidFill>
                          <a:effectLst/>
                          <a:latin typeface="Arial" pitchFamily="34" charset="0"/>
                          <a:cs typeface="Arial" pitchFamily="34" charset="0"/>
                        </a:rPr>
                        <a:t>) </a:t>
                      </a:r>
                      <a:r>
                        <a:rPr lang="ru-RU" sz="1100" u="none" strike="noStrike" dirty="0">
                          <a:solidFill>
                            <a:schemeClr val="bg1">
                              <a:lumMod val="25000"/>
                            </a:schemeClr>
                          </a:solidFill>
                          <a:effectLst/>
                          <a:latin typeface="Arial" pitchFamily="34" charset="0"/>
                          <a:cs typeface="Arial" pitchFamily="34" charset="0"/>
                        </a:rPr>
                        <a:t>40</a:t>
                      </a:r>
                      <a:br>
                        <a:rPr lang="ru-RU" sz="1100" u="none" strike="noStrike" dirty="0">
                          <a:solidFill>
                            <a:schemeClr val="bg1">
                              <a:lumMod val="25000"/>
                            </a:schemeClr>
                          </a:solidFill>
                          <a:effectLst/>
                          <a:latin typeface="Arial" pitchFamily="34" charset="0"/>
                          <a:cs typeface="Arial" pitchFamily="34" charset="0"/>
                        </a:rPr>
                      </a:br>
                      <a:r>
                        <a:rPr lang="en-US" sz="1100" u="none" strike="noStrike" dirty="0" smtClean="0">
                          <a:solidFill>
                            <a:schemeClr val="bg1">
                              <a:lumMod val="25000"/>
                            </a:schemeClr>
                          </a:solidFill>
                          <a:effectLst/>
                          <a:latin typeface="Arial" pitchFamily="34" charset="0"/>
                          <a:cs typeface="Arial" pitchFamily="34" charset="0"/>
                        </a:rPr>
                        <a:t>B</a:t>
                      </a:r>
                      <a:r>
                        <a:rPr lang="ru-RU" sz="1100" u="none" strike="noStrike" dirty="0" smtClean="0">
                          <a:solidFill>
                            <a:schemeClr val="bg1">
                              <a:lumMod val="25000"/>
                            </a:schemeClr>
                          </a:solidFill>
                          <a:effectLst/>
                          <a:latin typeface="Arial" pitchFamily="34" charset="0"/>
                          <a:cs typeface="Arial" pitchFamily="34" charset="0"/>
                        </a:rPr>
                        <a:t>) 30</a:t>
                      </a:r>
                    </a:p>
                    <a:p>
                      <a:pPr algn="ctr" fontAlgn="b"/>
                      <a:r>
                        <a:rPr lang="en-US" sz="1100" u="none" strike="noStrike" dirty="0" smtClean="0">
                          <a:solidFill>
                            <a:schemeClr val="bg1">
                              <a:lumMod val="25000"/>
                            </a:schemeClr>
                          </a:solidFill>
                          <a:effectLst/>
                          <a:latin typeface="Arial" pitchFamily="34" charset="0"/>
                          <a:cs typeface="Arial" pitchFamily="34" charset="0"/>
                        </a:rPr>
                        <a:t>C</a:t>
                      </a:r>
                      <a:r>
                        <a:rPr lang="ru-RU" sz="1100" u="none" strike="noStrike" dirty="0" smtClean="0">
                          <a:solidFill>
                            <a:schemeClr val="bg1">
                              <a:lumMod val="25000"/>
                            </a:schemeClr>
                          </a:solidFill>
                          <a:effectLst/>
                          <a:latin typeface="Arial" pitchFamily="34" charset="0"/>
                          <a:cs typeface="Arial" pitchFamily="34" charset="0"/>
                        </a:rPr>
                        <a:t>) 70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100" u="none" strike="noStrike" dirty="0" smtClean="0">
                          <a:solidFill>
                            <a:schemeClr val="bg1">
                              <a:lumMod val="25000"/>
                            </a:schemeClr>
                          </a:solidFill>
                          <a:effectLst/>
                          <a:latin typeface="Arial" pitchFamily="34" charset="0"/>
                          <a:cs typeface="Arial" pitchFamily="34" charset="0"/>
                        </a:rPr>
                        <a:t>A</a:t>
                      </a:r>
                      <a:r>
                        <a:rPr lang="ru-RU" sz="1100" u="none" strike="noStrike" dirty="0" smtClean="0">
                          <a:solidFill>
                            <a:schemeClr val="bg1">
                              <a:lumMod val="25000"/>
                            </a:schemeClr>
                          </a:solidFill>
                          <a:effectLst/>
                          <a:latin typeface="Arial" pitchFamily="34" charset="0"/>
                          <a:cs typeface="Arial" pitchFamily="34" charset="0"/>
                        </a:rPr>
                        <a:t>) 30</a:t>
                      </a:r>
                      <a:br>
                        <a:rPr lang="ru-RU" sz="1100" u="none" strike="noStrike" dirty="0" smtClean="0">
                          <a:solidFill>
                            <a:schemeClr val="bg1">
                              <a:lumMod val="25000"/>
                            </a:schemeClr>
                          </a:solidFill>
                          <a:effectLst/>
                          <a:latin typeface="Arial" pitchFamily="34" charset="0"/>
                          <a:cs typeface="Arial" pitchFamily="34" charset="0"/>
                        </a:rPr>
                      </a:br>
                      <a:r>
                        <a:rPr lang="en-US" sz="1100" u="none" strike="noStrike" dirty="0" smtClean="0">
                          <a:solidFill>
                            <a:schemeClr val="bg1">
                              <a:lumMod val="25000"/>
                            </a:schemeClr>
                          </a:solidFill>
                          <a:effectLst/>
                          <a:latin typeface="Arial" pitchFamily="34" charset="0"/>
                          <a:cs typeface="Arial" pitchFamily="34" charset="0"/>
                        </a:rPr>
                        <a:t>B</a:t>
                      </a:r>
                      <a:r>
                        <a:rPr lang="ru-RU" sz="1100" u="none" strike="noStrike" dirty="0" smtClean="0">
                          <a:solidFill>
                            <a:schemeClr val="bg1">
                              <a:lumMod val="25000"/>
                            </a:schemeClr>
                          </a:solidFill>
                          <a:effectLst/>
                          <a:latin typeface="Arial" pitchFamily="34" charset="0"/>
                          <a:cs typeface="Arial" pitchFamily="34" charset="0"/>
                        </a:rPr>
                        <a:t>) </a:t>
                      </a:r>
                      <a:r>
                        <a:rPr lang="en-US" sz="1100" u="none" strike="noStrike" dirty="0" smtClean="0">
                          <a:solidFill>
                            <a:schemeClr val="bg1">
                              <a:lumMod val="25000"/>
                            </a:schemeClr>
                          </a:solidFill>
                          <a:effectLst/>
                          <a:latin typeface="Arial" pitchFamily="34" charset="0"/>
                          <a:cs typeface="Arial" pitchFamily="34" charset="0"/>
                        </a:rPr>
                        <a:t>25</a:t>
                      </a:r>
                      <a:endParaRPr lang="ru-RU" sz="1100" u="none" strike="noStrike" dirty="0" smtClean="0">
                        <a:solidFill>
                          <a:schemeClr val="bg1">
                            <a:lumMod val="25000"/>
                          </a:schemeClr>
                        </a:solidFill>
                        <a:effectLst/>
                        <a:latin typeface="Arial" pitchFamily="34" charset="0"/>
                        <a:cs typeface="Arial" pitchFamily="34" charset="0"/>
                      </a:endParaRPr>
                    </a:p>
                    <a:p>
                      <a:pPr algn="ctr" fontAlgn="b"/>
                      <a:r>
                        <a:rPr lang="en-US" sz="1100" u="none" strike="noStrike" dirty="0" smtClean="0">
                          <a:solidFill>
                            <a:schemeClr val="bg1">
                              <a:lumMod val="25000"/>
                            </a:schemeClr>
                          </a:solidFill>
                          <a:effectLst/>
                          <a:latin typeface="Arial" pitchFamily="34" charset="0"/>
                          <a:cs typeface="Arial" pitchFamily="34" charset="0"/>
                        </a:rPr>
                        <a:t>C</a:t>
                      </a:r>
                      <a:r>
                        <a:rPr lang="ru-RU" sz="1100" u="none" strike="noStrike" dirty="0" smtClean="0">
                          <a:solidFill>
                            <a:schemeClr val="bg1">
                              <a:lumMod val="25000"/>
                            </a:schemeClr>
                          </a:solidFill>
                          <a:effectLst/>
                          <a:latin typeface="Arial" pitchFamily="34" charset="0"/>
                          <a:cs typeface="Arial" pitchFamily="34" charset="0"/>
                        </a:rPr>
                        <a:t>) 7</a:t>
                      </a:r>
                      <a:r>
                        <a:rPr lang="en-US" sz="1100" u="none" strike="noStrike" dirty="0" smtClean="0">
                          <a:solidFill>
                            <a:schemeClr val="bg1">
                              <a:lumMod val="25000"/>
                            </a:schemeClr>
                          </a:solidFill>
                          <a:effectLst/>
                          <a:latin typeface="Arial" pitchFamily="34" charset="0"/>
                          <a:cs typeface="Arial" pitchFamily="34" charset="0"/>
                        </a:rPr>
                        <a:t>8</a:t>
                      </a:r>
                      <a:endParaRPr lang="ru-RU" sz="1100" b="0" i="0" u="none" strike="noStrike" dirty="0" smtClean="0">
                        <a:solidFill>
                          <a:schemeClr val="bg1">
                            <a:lumMod val="25000"/>
                          </a:schemeClr>
                        </a:solidFill>
                        <a:effectLst/>
                        <a:latin typeface="Arial" pitchFamily="34" charset="0"/>
                        <a:cs typeface="Arial" pitchFamily="34" charset="0"/>
                      </a:endParaRPr>
                    </a:p>
                    <a:p>
                      <a:pPr algn="ctr" fontAlgn="b"/>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Deviation of actual results from the targets for decisions on giving grant funding associated with</a:t>
                      </a:r>
                      <a:r>
                        <a:rPr lang="ru-RU" sz="1100" b="0" i="0" u="none" strike="noStrike" dirty="0" smtClean="0">
                          <a:solidFill>
                            <a:schemeClr val="bg1">
                              <a:lumMod val="25000"/>
                            </a:schemeClr>
                          </a:solidFill>
                          <a:effectLst/>
                          <a:latin typeface="Arial" pitchFamily="34" charset="0"/>
                          <a:cs typeface="Arial" pitchFamily="34" charset="0"/>
                        </a:rPr>
                        <a:t>:</a:t>
                      </a:r>
                    </a:p>
                    <a:p>
                      <a:pPr marL="171450" indent="-171450" algn="l" fontAlgn="b">
                        <a:buFont typeface="Arial" pitchFamily="34" charset="0"/>
                        <a:buChar char="•"/>
                      </a:pPr>
                      <a:r>
                        <a:rPr lang="en-US" sz="1100" b="0" i="0" u="none" strike="noStrike" baseline="0" dirty="0" smtClean="0">
                          <a:solidFill>
                            <a:schemeClr val="bg1">
                              <a:lumMod val="25000"/>
                            </a:schemeClr>
                          </a:solidFill>
                          <a:effectLst/>
                          <a:latin typeface="Arial" pitchFamily="34" charset="0"/>
                          <a:cs typeface="Arial" pitchFamily="34" charset="0"/>
                        </a:rPr>
                        <a:t>small sample size</a:t>
                      </a:r>
                      <a:r>
                        <a:rPr lang="ru-RU" sz="1100" b="0" i="0" u="none" strike="noStrike" baseline="0" dirty="0" smtClean="0">
                          <a:solidFill>
                            <a:schemeClr val="bg1">
                              <a:lumMod val="25000"/>
                            </a:schemeClr>
                          </a:solidFill>
                          <a:effectLst/>
                          <a:latin typeface="Arial" pitchFamily="34" charset="0"/>
                          <a:cs typeface="Arial" pitchFamily="34" charset="0"/>
                        </a:rPr>
                        <a:t>;</a:t>
                      </a:r>
                    </a:p>
                    <a:p>
                      <a:pPr marL="171450" indent="-171450" algn="l" fontAlgn="b">
                        <a:buFont typeface="Arial" pitchFamily="34" charset="0"/>
                        <a:buChar char="•"/>
                      </a:pPr>
                      <a:r>
                        <a:rPr lang="en-US" sz="1100" b="0" i="0" u="none" strike="noStrike" baseline="0" dirty="0" smtClean="0">
                          <a:solidFill>
                            <a:schemeClr val="bg1">
                              <a:lumMod val="25000"/>
                            </a:schemeClr>
                          </a:solidFill>
                          <a:effectLst/>
                          <a:latin typeface="Arial" pitchFamily="34" charset="0"/>
                          <a:cs typeface="Arial" pitchFamily="34" charset="0"/>
                        </a:rPr>
                        <a:t>gap in the calendar pending (filed in 2012, consideration finished in 2013);</a:t>
                      </a:r>
                    </a:p>
                    <a:p>
                      <a:pPr marL="171450" indent="-171450" algn="l" fontAlgn="b">
                        <a:buFont typeface="Arial" pitchFamily="34" charset="0"/>
                        <a:buChar char="•"/>
                      </a:pPr>
                      <a:r>
                        <a:rPr lang="en-US" sz="1100" b="0" i="0" u="none" strike="noStrike" baseline="0" dirty="0" smtClean="0">
                          <a:solidFill>
                            <a:schemeClr val="bg1">
                              <a:lumMod val="25000"/>
                            </a:schemeClr>
                          </a:solidFill>
                          <a:effectLst/>
                          <a:latin typeface="Arial" pitchFamily="34" charset="0"/>
                          <a:cs typeface="Arial" pitchFamily="34" charset="0"/>
                        </a:rPr>
                        <a:t>schedule for in-person meetings of the Grant Committee (decisions can only be made at a meeting of the Grant Committee, which is held every three weeks).</a:t>
                      </a:r>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marL="85725" indent="0" algn="l" fontAlgn="b"/>
                      <a:r>
                        <a:rPr lang="en-US" sz="1100" u="none" strike="noStrike" dirty="0" smtClean="0">
                          <a:solidFill>
                            <a:schemeClr val="bg1">
                              <a:lumMod val="25000"/>
                            </a:schemeClr>
                          </a:solidFill>
                          <a:effectLst/>
                          <a:latin typeface="Arial" pitchFamily="34" charset="0"/>
                          <a:cs typeface="Arial" pitchFamily="34" charset="0"/>
                        </a:rPr>
                        <a:t>Compliance with the budget of the Foundation (excluding the budget for the construction of innovative city),%</a:t>
                      </a:r>
                      <a:endParaRPr lang="ru-RU" sz="110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a:solidFill>
                            <a:schemeClr val="bg1">
                              <a:lumMod val="25000"/>
                            </a:schemeClr>
                          </a:solidFill>
                          <a:effectLst/>
                          <a:latin typeface="Arial" pitchFamily="34" charset="0"/>
                          <a:cs typeface="Arial" pitchFamily="34" charset="0"/>
                        </a:rPr>
                        <a:t>-10%</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b="0" i="0" u="none" strike="noStrike" dirty="0" smtClean="0">
                          <a:solidFill>
                            <a:schemeClr val="bg1">
                              <a:lumMod val="25000"/>
                            </a:schemeClr>
                          </a:solidFill>
                          <a:effectLst/>
                          <a:latin typeface="Arial" pitchFamily="34" charset="0"/>
                          <a:cs typeface="Arial" pitchFamily="34" charset="0"/>
                        </a:rPr>
                        <a:t>-64%</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kern="1200" baseline="0" dirty="0" smtClean="0">
                          <a:solidFill>
                            <a:schemeClr val="bg1">
                              <a:lumMod val="25000"/>
                            </a:schemeClr>
                          </a:solidFill>
                          <a:latin typeface="Arial" pitchFamily="34" charset="0"/>
                          <a:ea typeface="+mn-ea"/>
                          <a:cs typeface="Arial" pitchFamily="34" charset="0"/>
                        </a:rPr>
                        <a:t>Budget fulfillment on 31.03.2013. 36% of the budget for 3 months due to the timing of the procurement and contracting procedures that objectively transfer payments for subsequent periods in 2013</a:t>
                      </a:r>
                      <a:endParaRPr lang="ru-RU" sz="1100" b="0" kern="1200" baseline="0" dirty="0">
                        <a:solidFill>
                          <a:schemeClr val="bg1">
                            <a:lumMod val="25000"/>
                          </a:schemeClr>
                        </a:solidFill>
                        <a:latin typeface="Arial" pitchFamily="34" charset="0"/>
                        <a:ea typeface="+mn-ea"/>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4. </a:t>
            </a:r>
            <a:r>
              <a:rPr lang="en-US" sz="2400" dirty="0" smtClean="0">
                <a:solidFill>
                  <a:schemeClr val="bg1">
                    <a:lumMod val="50000"/>
                  </a:schemeClr>
                </a:solidFill>
                <a:latin typeface="Arial" pitchFamily="34" charset="0"/>
                <a:cs typeface="Arial" pitchFamily="34" charset="0"/>
              </a:rPr>
              <a:t>Foundation</a:t>
            </a:r>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999929796"/>
              </p:ext>
            </p:extLst>
          </p:nvPr>
        </p:nvGraphicFramePr>
        <p:xfrm>
          <a:off x="2219327" y="914401"/>
          <a:ext cx="6331820" cy="68580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Improve the management system to ensure the effective achievement of the objectives of the Foundation</a:t>
                      </a:r>
                      <a:endParaRPr lang="ru-RU" sz="1100" i="1" dirty="0" smtClean="0">
                        <a:solidFill>
                          <a:schemeClr val="bg1">
                            <a:lumMod val="50000"/>
                          </a:schemeClr>
                        </a:solidFill>
                        <a:latin typeface="Arial" pitchFamily="34" charset="0"/>
                        <a:cs typeface="Arial" pitchFamily="34" charset="0"/>
                      </a:endParaRP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6" name="Прямоугольник 5"/>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9106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004071694"/>
              </p:ext>
            </p:extLst>
          </p:nvPr>
        </p:nvGraphicFramePr>
        <p:xfrm>
          <a:off x="419307" y="1795569"/>
          <a:ext cx="8724694" cy="1091801"/>
        </p:xfrm>
        <a:graphic>
          <a:graphicData uri="http://schemas.openxmlformats.org/drawingml/2006/table">
            <a:tbl>
              <a:tblPr>
                <a:tableStyleId>{9D7B26C5-4107-4FEC-AEDC-1716B250A1EF}</a:tableStyleId>
              </a:tblPr>
              <a:tblGrid>
                <a:gridCol w="3095246"/>
                <a:gridCol w="1081376"/>
                <a:gridCol w="1105624"/>
                <a:gridCol w="3442448"/>
              </a:tblGrid>
              <a:tr h="207216">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KPI</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u="none" strike="noStrike" dirty="0" smtClean="0">
                          <a:solidFill>
                            <a:schemeClr val="bg1">
                              <a:lumMod val="25000"/>
                            </a:schemeClr>
                          </a:solidFill>
                          <a:effectLst/>
                          <a:latin typeface="Arial" pitchFamily="34" charset="0"/>
                          <a:cs typeface="Arial" pitchFamily="34" charset="0"/>
                        </a:rPr>
                        <a:t>Target Value</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Result on</a:t>
                      </a:r>
                      <a:r>
                        <a:rPr lang="ru-RU" sz="1100" b="1" i="0" u="none" strike="noStrike" baseline="0" dirty="0" smtClean="0">
                          <a:solidFill>
                            <a:schemeClr val="bg1">
                              <a:lumMod val="25000"/>
                            </a:schemeClr>
                          </a:solidFill>
                          <a:effectLst/>
                          <a:latin typeface="Arial" pitchFamily="34" charset="0"/>
                          <a:cs typeface="Arial" pitchFamily="34" charset="0"/>
                        </a:rPr>
                        <a:t> 31.03.2013</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ctr"/>
                      <a:r>
                        <a:rPr lang="en-US" sz="1100" b="1" i="0" u="none" strike="noStrike" dirty="0" smtClean="0">
                          <a:solidFill>
                            <a:schemeClr val="bg1">
                              <a:lumMod val="25000"/>
                            </a:schemeClr>
                          </a:solidFill>
                          <a:effectLst/>
                          <a:latin typeface="Arial" pitchFamily="34" charset="0"/>
                          <a:cs typeface="Arial" pitchFamily="34" charset="0"/>
                        </a:rPr>
                        <a:t>Management Commentary </a:t>
                      </a:r>
                      <a:endParaRPr lang="ru-RU" sz="1100" b="1" i="0" u="none" strike="noStrike" dirty="0">
                        <a:solidFill>
                          <a:schemeClr val="bg1">
                            <a:lumMod val="25000"/>
                          </a:schemeClr>
                        </a:solidFill>
                        <a:effectLst/>
                        <a:latin typeface="Arial" pitchFamily="34" charset="0"/>
                        <a:cs typeface="Arial" pitchFamily="34" charset="0"/>
                      </a:endParaRPr>
                    </a:p>
                  </a:txBody>
                  <a:tcPr marL="6581" marR="6581" marT="6581" marB="0" anchor="ct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r h="749940">
                <a:tc>
                  <a:txBody>
                    <a:bodyPr/>
                    <a:lstStyle/>
                    <a:p>
                      <a:pPr algn="l" fontAlgn="b"/>
                      <a:r>
                        <a:rPr lang="en-US" sz="1100" u="none" strike="noStrike" dirty="0" smtClean="0">
                          <a:solidFill>
                            <a:schemeClr val="bg1">
                              <a:lumMod val="25000"/>
                            </a:schemeClr>
                          </a:solidFill>
                          <a:effectLst/>
                          <a:latin typeface="Arial" pitchFamily="34" charset="0"/>
                          <a:cs typeface="Arial" pitchFamily="34" charset="0"/>
                        </a:rPr>
                        <a:t>Percentage new members attracted in the online community (the ratio of registered accounts to the total number of unique visits),%</a:t>
                      </a:r>
                      <a:endParaRPr lang="ru-RU" sz="1100" b="0" i="0" u="none" strike="noStrike" dirty="0" smtClean="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ru-RU" sz="1100" u="none" strike="noStrike" dirty="0" smtClean="0">
                          <a:solidFill>
                            <a:schemeClr val="bg1">
                              <a:lumMod val="25000"/>
                            </a:schemeClr>
                          </a:solidFill>
                          <a:effectLst/>
                          <a:latin typeface="Arial" pitchFamily="34" charset="0"/>
                          <a:cs typeface="Arial" pitchFamily="34" charset="0"/>
                        </a:rPr>
                        <a:t>1</a:t>
                      </a:r>
                      <a:r>
                        <a:rPr lang="en-US" sz="1100" u="none" strike="noStrike" dirty="0" smtClean="0">
                          <a:solidFill>
                            <a:schemeClr val="bg1">
                              <a:lumMod val="25000"/>
                            </a:schemeClr>
                          </a:solidFill>
                          <a:effectLst/>
                          <a:latin typeface="Arial" pitchFamily="34" charset="0"/>
                          <a:cs typeface="Arial" pitchFamily="34" charset="0"/>
                        </a:rPr>
                        <a:t>.</a:t>
                      </a:r>
                      <a:r>
                        <a:rPr lang="ru-RU" sz="1100" u="none" strike="noStrike" dirty="0" smtClean="0">
                          <a:solidFill>
                            <a:schemeClr val="bg1">
                              <a:lumMod val="25000"/>
                            </a:schemeClr>
                          </a:solidFill>
                          <a:effectLst/>
                          <a:latin typeface="Arial" pitchFamily="34" charset="0"/>
                          <a:cs typeface="Arial" pitchFamily="34" charset="0"/>
                        </a:rPr>
                        <a:t>5</a:t>
                      </a:r>
                      <a:r>
                        <a:rPr lang="ru-RU" sz="1100" u="none" strike="noStrike" dirty="0">
                          <a:solidFill>
                            <a:schemeClr val="bg1">
                              <a:lumMod val="25000"/>
                            </a:schemeClr>
                          </a:solidFill>
                          <a:effectLst/>
                          <a:latin typeface="Arial" pitchFamily="34" charset="0"/>
                          <a:cs typeface="Arial" pitchFamily="34" charset="0"/>
                        </a:rPr>
                        <a:t>%</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ctr" fontAlgn="b"/>
                      <a:r>
                        <a:rPr lang="en-US" sz="1100" b="0" i="0" u="none" strike="noStrike" dirty="0" smtClean="0">
                          <a:solidFill>
                            <a:schemeClr val="bg1">
                              <a:lumMod val="25000"/>
                            </a:schemeClr>
                          </a:solidFill>
                          <a:effectLst/>
                          <a:latin typeface="Arial" pitchFamily="34" charset="0"/>
                          <a:cs typeface="Arial" pitchFamily="34" charset="0"/>
                        </a:rPr>
                        <a:t>1.43%</a:t>
                      </a:r>
                      <a:endParaRPr lang="ru-RU"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algn="l" fontAlgn="b"/>
                      <a:r>
                        <a:rPr lang="en-US" sz="1100" b="0" i="0" u="none" strike="noStrike" dirty="0" smtClean="0">
                          <a:solidFill>
                            <a:schemeClr val="bg1">
                              <a:lumMod val="25000"/>
                            </a:schemeClr>
                          </a:solidFill>
                          <a:effectLst/>
                          <a:latin typeface="Arial" pitchFamily="34" charset="0"/>
                          <a:cs typeface="Arial" pitchFamily="34" charset="0"/>
                        </a:rPr>
                        <a:t>Percentage of registrations of new members of the community in March of the total number of registered users at the beginning of March.</a:t>
                      </a:r>
                      <a:endParaRPr lang="en-US" sz="1100" b="0" i="0" u="none" strike="noStrike" dirty="0">
                        <a:solidFill>
                          <a:schemeClr val="bg1">
                            <a:lumMod val="25000"/>
                          </a:schemeClr>
                        </a:solidFill>
                        <a:effectLst/>
                        <a:latin typeface="Arial" pitchFamily="34" charset="0"/>
                        <a:cs typeface="Arial" pitchFamily="34" charset="0"/>
                      </a:endParaRPr>
                    </a:p>
                  </a:txBody>
                  <a:tcPr marL="6581" marR="6581" marT="6581" marB="0">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r>
            </a:tbl>
          </a:graphicData>
        </a:graphic>
      </p:graphicFrame>
      <p:sp>
        <p:nvSpPr>
          <p:cNvPr id="4" name="Title 1"/>
          <p:cNvSpPr txBox="1">
            <a:spLocks/>
          </p:cNvSpPr>
          <p:nvPr/>
        </p:nvSpPr>
        <p:spPr>
          <a:xfrm>
            <a:off x="2174724" y="397314"/>
            <a:ext cx="5840388" cy="796399"/>
          </a:xfrm>
          <a:prstGeom prst="rect">
            <a:avLst/>
          </a:prstGeom>
        </p:spPr>
        <p:txBody>
          <a:bodyPr/>
          <a:lstStyle>
            <a:lvl1pPr algn="l" defTabSz="457200" rtl="0" eaLnBrk="1" latinLnBrk="0" hangingPunct="1">
              <a:spcBef>
                <a:spcPct val="0"/>
              </a:spcBef>
              <a:buNone/>
              <a:defRPr sz="3600" kern="1200">
                <a:solidFill>
                  <a:schemeClr val="tx1"/>
                </a:solidFill>
                <a:latin typeface="HelveticaNeueCyr-Heavy"/>
                <a:ea typeface="+mj-ea"/>
                <a:cs typeface="+mj-cs"/>
              </a:defRPr>
            </a:lvl1pPr>
          </a:lstStyle>
          <a:p>
            <a:r>
              <a:rPr lang="ru-RU" sz="2400" dirty="0">
                <a:solidFill>
                  <a:schemeClr val="bg1">
                    <a:lumMod val="50000"/>
                  </a:schemeClr>
                </a:solidFill>
                <a:latin typeface="Arial" pitchFamily="34" charset="0"/>
                <a:cs typeface="Arial" pitchFamily="34" charset="0"/>
              </a:rPr>
              <a:t>5</a:t>
            </a:r>
            <a:r>
              <a:rPr lang="ru-RU" sz="2400" dirty="0" smtClean="0">
                <a:solidFill>
                  <a:schemeClr val="bg1">
                    <a:lumMod val="50000"/>
                  </a:schemeClr>
                </a:solidFill>
                <a:latin typeface="Arial" pitchFamily="34" charset="0"/>
                <a:cs typeface="Arial" pitchFamily="34" charset="0"/>
              </a:rPr>
              <a:t>. </a:t>
            </a:r>
            <a:r>
              <a:rPr lang="en-US" sz="2400" dirty="0" smtClean="0">
                <a:solidFill>
                  <a:schemeClr val="bg1">
                    <a:lumMod val="50000"/>
                  </a:schemeClr>
                </a:solidFill>
                <a:latin typeface="Arial" pitchFamily="34" charset="0"/>
                <a:cs typeface="Arial" pitchFamily="34" charset="0"/>
              </a:rPr>
              <a:t>Community</a:t>
            </a:r>
            <a:endParaRPr lang="ru-RU" sz="2400" dirty="0">
              <a:solidFill>
                <a:schemeClr val="bg1">
                  <a:lumMod val="50000"/>
                </a:schemeClr>
              </a:solidFill>
              <a:latin typeface="Arial" pitchFamily="34" charset="0"/>
              <a:cs typeface="Arial" pitchFamily="34" charset="0"/>
            </a:endParaRPr>
          </a:p>
          <a:p>
            <a:endParaRPr lang="ru-RU" sz="2400" dirty="0">
              <a:solidFill>
                <a:schemeClr val="bg1">
                  <a:lumMod val="50000"/>
                </a:schemeClr>
              </a:solidFill>
              <a:latin typeface="Arial" pitchFamily="34" charset="0"/>
              <a:cs typeface="Arial"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0472932"/>
              </p:ext>
            </p:extLst>
          </p:nvPr>
        </p:nvGraphicFramePr>
        <p:xfrm>
          <a:off x="2219327" y="914401"/>
          <a:ext cx="6331820" cy="685800"/>
        </p:xfrm>
        <a:graphic>
          <a:graphicData uri="http://schemas.openxmlformats.org/drawingml/2006/table">
            <a:tbl>
              <a:tblPr firstRow="1" bandRow="1">
                <a:tableStyleId>{2D5ABB26-0587-4C30-8999-92F81FD0307C}</a:tableStyleId>
              </a:tblPr>
              <a:tblGrid>
                <a:gridCol w="6331820"/>
              </a:tblGrid>
              <a:tr h="212578">
                <a:tc>
                  <a:txBody>
                    <a:bodyPr/>
                    <a:lstStyle/>
                    <a:p>
                      <a:r>
                        <a:rPr lang="en-US" sz="1100" dirty="0" smtClean="0">
                          <a:solidFill>
                            <a:schemeClr val="bg1">
                              <a:lumMod val="25000"/>
                            </a:schemeClr>
                          </a:solidFill>
                          <a:latin typeface="Arial" pitchFamily="34" charset="0"/>
                          <a:cs typeface="Arial" pitchFamily="34" charset="0"/>
                        </a:rPr>
                        <a:t>Strategic Goal</a:t>
                      </a:r>
                      <a:endParaRPr lang="ru-RU" sz="1100" dirty="0">
                        <a:solidFill>
                          <a:schemeClr val="bg1">
                            <a:lumMod val="25000"/>
                          </a:schemeClr>
                        </a:solidFill>
                        <a:latin typeface="Arial" pitchFamily="34" charset="0"/>
                        <a:cs typeface="Arial" pitchFamily="34" charset="0"/>
                      </a:endParaRPr>
                    </a:p>
                  </a:txBody>
                  <a:tcPr>
                    <a:lnB w="12700" cap="flat" cmpd="sng" algn="ctr">
                      <a:solidFill>
                        <a:schemeClr val="bg2">
                          <a:lumMod val="50000"/>
                        </a:schemeClr>
                      </a:solidFill>
                      <a:prstDash val="solid"/>
                      <a:round/>
                      <a:headEnd type="none" w="med" len="med"/>
                      <a:tailEnd type="none" w="med" len="med"/>
                    </a:lnB>
                  </a:tcPr>
                </a:tc>
              </a:tr>
              <a:tr h="350129">
                <a:tc>
                  <a:txBody>
                    <a:bodyPr/>
                    <a:lstStyle/>
                    <a:p>
                      <a:r>
                        <a:rPr lang="en-US" sz="1100" i="1" dirty="0" smtClean="0">
                          <a:solidFill>
                            <a:schemeClr val="bg1">
                              <a:lumMod val="50000"/>
                            </a:schemeClr>
                          </a:solidFill>
                          <a:latin typeface="Arial" pitchFamily="34" charset="0"/>
                          <a:cs typeface="Arial" pitchFamily="34" charset="0"/>
                        </a:rPr>
                        <a:t>Create a non-material environment</a:t>
                      </a:r>
                      <a:r>
                        <a:rPr lang="en-US" sz="1100" i="1" baseline="0" dirty="0" smtClean="0">
                          <a:solidFill>
                            <a:schemeClr val="bg1">
                              <a:lumMod val="50000"/>
                            </a:schemeClr>
                          </a:solidFill>
                          <a:latin typeface="Arial" pitchFamily="34" charset="0"/>
                          <a:cs typeface="Arial" pitchFamily="34" charset="0"/>
                        </a:rPr>
                        <a:t> </a:t>
                      </a:r>
                      <a:r>
                        <a:rPr lang="en-US" sz="1100" i="1" dirty="0" smtClean="0">
                          <a:solidFill>
                            <a:schemeClr val="bg1">
                              <a:lumMod val="50000"/>
                            </a:schemeClr>
                          </a:solidFill>
                          <a:latin typeface="Arial" pitchFamily="34" charset="0"/>
                          <a:cs typeface="Arial" pitchFamily="34" charset="0"/>
                        </a:rPr>
                        <a:t>and design of social infrastructure for the emergence of the </a:t>
                      </a:r>
                      <a:r>
                        <a:rPr lang="en-US" sz="1100" i="1" dirty="0" err="1" smtClean="0">
                          <a:solidFill>
                            <a:schemeClr val="bg1">
                              <a:lumMod val="50000"/>
                            </a:schemeClr>
                          </a:solidFill>
                          <a:latin typeface="Arial" pitchFamily="34" charset="0"/>
                          <a:cs typeface="Arial" pitchFamily="34" charset="0"/>
                        </a:rPr>
                        <a:t>Skolkovo</a:t>
                      </a:r>
                      <a:r>
                        <a:rPr lang="en-US" sz="1100" i="1" dirty="0" smtClean="0">
                          <a:solidFill>
                            <a:schemeClr val="bg1">
                              <a:lumMod val="50000"/>
                            </a:schemeClr>
                          </a:solidFill>
                          <a:latin typeface="Arial" pitchFamily="34" charset="0"/>
                          <a:cs typeface="Arial" pitchFamily="34" charset="0"/>
                        </a:rPr>
                        <a:t> innovation community and the constant influx of talent from outside</a:t>
                      </a:r>
                    </a:p>
                  </a:txBody>
                  <a:tcPr>
                    <a:lnT w="12700" cap="flat" cmpd="sng" algn="ctr">
                      <a:solidFill>
                        <a:schemeClr val="bg2">
                          <a:lumMod val="50000"/>
                        </a:schemeClr>
                      </a:solidFill>
                      <a:prstDash val="solid"/>
                      <a:round/>
                      <a:headEnd type="none" w="med" len="med"/>
                      <a:tailEnd type="none" w="med" len="med"/>
                    </a:lnT>
                  </a:tcPr>
                </a:tc>
              </a:tr>
            </a:tbl>
          </a:graphicData>
        </a:graphic>
      </p:graphicFrame>
      <p:sp>
        <p:nvSpPr>
          <p:cNvPr id="6" name="Прямоугольник 5"/>
          <p:cNvSpPr/>
          <p:nvPr/>
        </p:nvSpPr>
        <p:spPr>
          <a:xfrm>
            <a:off x="0" y="0"/>
            <a:ext cx="432076"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342745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yLVC57kl.kuRdDLL9wyO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n66SNBCWmUeoK89VhJ8xe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4YG0dgD.WU6IflVpAtCxl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kolkovo 1">
    <a:dk1>
      <a:srgbClr val="595959"/>
    </a:dk1>
    <a:lt1>
      <a:sysClr val="window" lastClr="FFFFFF"/>
    </a:lt1>
    <a:dk2>
      <a:srgbClr val="1F497D"/>
    </a:dk2>
    <a:lt2>
      <a:srgbClr val="EEECE1"/>
    </a:lt2>
    <a:accent1>
      <a:srgbClr val="C8FF00"/>
    </a:accent1>
    <a:accent2>
      <a:srgbClr val="5AD7FF"/>
    </a:accent2>
    <a:accent3>
      <a:srgbClr val="FF8200"/>
    </a:accent3>
    <a:accent4>
      <a:srgbClr val="8064A2"/>
    </a:accent4>
    <a:accent5>
      <a:srgbClr val="4BACC6"/>
    </a:accent5>
    <a:accent6>
      <a:srgbClr val="F79646"/>
    </a:accent6>
    <a:hlink>
      <a:srgbClr val="0000FF"/>
    </a:hlink>
    <a:folHlink>
      <a:srgbClr val="800080"/>
    </a:folHlink>
  </a:clrScheme>
  <a:fontScheme name="Blank">
    <a:majorFont>
      <a:latin typeface="Book Antiqua"/>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TotalTime>
  <Words>3897</Words>
  <Application>Microsoft Office PowerPoint</Application>
  <PresentationFormat>Экран (4:3)</PresentationFormat>
  <Paragraphs>741</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MONTHLY REPORT ON THE ACTIVITIES OF THE SKOLKOVO FOUNDATION  MARCH 2013 </vt:lpstr>
      <vt:lpstr>Презентация PowerPoint</vt:lpstr>
      <vt:lpstr>1. Participants </vt:lpstr>
      <vt:lpstr>2. Partners</vt:lpstr>
      <vt:lpstr>Презентация PowerPoint</vt:lpstr>
      <vt:lpstr>Презентация PowerPoint</vt:lpstr>
      <vt:lpstr>Презентация PowerPoint</vt:lpstr>
      <vt:lpstr>Презентация PowerPoint</vt:lpstr>
      <vt:lpstr>Презентация PowerPoint</vt:lpstr>
      <vt:lpstr>Appendices</vt:lpstr>
      <vt:lpstr>Appendix 1. Dynamics of Participant Attraction</vt:lpstr>
      <vt:lpstr>Appendix 2. Territorial Scope of Participants </vt:lpstr>
      <vt:lpstr>Appendix 3. Participant Grants</vt:lpstr>
      <vt:lpstr>Appendix 4. Attracting venture capital and      co-financing</vt:lpstr>
      <vt:lpstr>Appendix 5. Key Partners</vt:lpstr>
      <vt:lpstr>Appendix 6. Applications for intellectual property</vt:lpstr>
      <vt:lpstr>Презентация PowerPoint</vt:lpstr>
      <vt:lpstr>Appendix 8. Success Stories from Project Participants     (1/3)</vt:lpstr>
      <vt:lpstr>Appendix 8. Success Stories from Project Participants     (2/3)</vt:lpstr>
      <vt:lpstr>Appendix 8. Success Stories from Project Participants     (3/3)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REPORT ON THE ACTIVITIES OF THE SKOLKOVO FOUNDATION  MARCH 2013</dc:title>
  <dc:creator>Alekseev Valery</dc:creator>
  <cp:lastModifiedBy>karma</cp:lastModifiedBy>
  <cp:revision>2</cp:revision>
  <dcterms:created xsi:type="dcterms:W3CDTF">2013-05-06T05:31:30Z</dcterms:created>
  <dcterms:modified xsi:type="dcterms:W3CDTF">2013-06-07T08:30:48Z</dcterms:modified>
</cp:coreProperties>
</file>