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0" r:id="rId1"/>
  </p:sldMasterIdLst>
  <p:notesMasterIdLst>
    <p:notesMasterId r:id="rId26"/>
  </p:notesMasterIdLst>
  <p:handoutMasterIdLst>
    <p:handoutMasterId r:id="rId27"/>
  </p:handoutMasterIdLst>
  <p:sldIdLst>
    <p:sldId id="256" r:id="rId2"/>
    <p:sldId id="498" r:id="rId3"/>
    <p:sldId id="500" r:id="rId4"/>
    <p:sldId id="546" r:id="rId5"/>
    <p:sldId id="548" r:id="rId6"/>
    <p:sldId id="549" r:id="rId7"/>
    <p:sldId id="501" r:id="rId8"/>
    <p:sldId id="506" r:id="rId9"/>
    <p:sldId id="493" r:id="rId10"/>
    <p:sldId id="541" r:id="rId11"/>
    <p:sldId id="542" r:id="rId12"/>
    <p:sldId id="544" r:id="rId13"/>
    <p:sldId id="545" r:id="rId14"/>
    <p:sldId id="533" r:id="rId15"/>
    <p:sldId id="540" r:id="rId16"/>
    <p:sldId id="479" r:id="rId17"/>
    <p:sldId id="494" r:id="rId18"/>
    <p:sldId id="529" r:id="rId19"/>
    <p:sldId id="530" r:id="rId20"/>
    <p:sldId id="497" r:id="rId21"/>
    <p:sldId id="520" r:id="rId22"/>
    <p:sldId id="521" r:id="rId23"/>
    <p:sldId id="519" r:id="rId24"/>
    <p:sldId id="527" r:id="rId2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CB1B"/>
    <a:srgbClr val="FF0000"/>
    <a:srgbClr val="336699"/>
    <a:srgbClr val="B5ABFB"/>
    <a:srgbClr val="948FD9"/>
    <a:srgbClr val="F2F2F2"/>
    <a:srgbClr val="B2D700"/>
    <a:srgbClr val="A5FD4D"/>
    <a:srgbClr val="CDFE9C"/>
    <a:srgbClr val="D3FEA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38B1855-1B75-4FBE-930C-398BA8C253C6}" styleName="Стиль из темы 2 - акцент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5BE263C-DBD7-4A20-BB59-AAB30ACAA65A}" styleName="Средний стиль 3 - акцент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EC20E35-A176-4012-BC5E-935CFFF8708E}" styleName="Средний стиль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202B0CA-FC54-4496-8BCA-5EF66A818D29}" styleName="Темный стиль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42" autoAdjust="0"/>
    <p:restoredTop sz="96571" autoAdjust="0"/>
  </p:normalViewPr>
  <p:slideViewPr>
    <p:cSldViewPr snapToGrid="0" snapToObjects="1">
      <p:cViewPr>
        <p:scale>
          <a:sx n="106" d="100"/>
          <a:sy n="106" d="100"/>
        </p:scale>
        <p:origin x="-720" y="-2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74" d="100"/>
        <a:sy n="174" d="100"/>
      </p:scale>
      <p:origin x="0" y="7356"/>
    </p:cViewPr>
  </p:sorterViewPr>
  <p:notesViewPr>
    <p:cSldViewPr snapToGrid="0" snapToObjects="1">
      <p:cViewPr varScale="1">
        <p:scale>
          <a:sx n="77" d="100"/>
          <a:sy n="77" d="100"/>
        </p:scale>
        <p:origin x="-3966" y="-8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7"/>
    </mc:Choice>
    <mc:Fallback>
      <c:style val="17"/>
    </mc:Fallback>
  </mc:AlternateContent>
  <c:chart>
    <c:autoTitleDeleted val="1"/>
    <c:plotArea>
      <c:layout>
        <c:manualLayout>
          <c:layoutTarget val="inner"/>
          <c:xMode val="edge"/>
          <c:yMode val="edge"/>
          <c:x val="0.211394583469103"/>
          <c:y val="0.196874880805564"/>
          <c:w val="0.691215063777099"/>
          <c:h val="0.733188899849292"/>
        </c:manualLayout>
      </c:layout>
      <c:barChart>
        <c:barDir val="bar"/>
        <c:grouping val="stacked"/>
        <c:varyColors val="0"/>
        <c:ser>
          <c:idx val="0"/>
          <c:order val="0"/>
          <c:tx>
            <c:strRef>
              <c:f>Лист1!$B$1</c:f>
              <c:strCache>
                <c:ptCount val="1"/>
                <c:pt idx="0">
                  <c:v>Изменение за апрель 2013</c:v>
                </c:pt>
              </c:strCache>
            </c:strRef>
          </c:tx>
          <c:spPr>
            <a:solidFill>
              <a:schemeClr val="bg2">
                <a:lumMod val="95000"/>
              </a:schemeClr>
            </a:solidFill>
          </c:spPr>
          <c:invertIfNegative val="0"/>
          <c:dLbls>
            <c:showLegendKey val="0"/>
            <c:showVal val="1"/>
            <c:showCatName val="0"/>
            <c:showSerName val="0"/>
            <c:showPercent val="0"/>
            <c:showBubbleSize val="0"/>
            <c:showLeaderLines val="0"/>
          </c:dLbls>
          <c:cat>
            <c:strRef>
              <c:f>Лист1!$A$2:$A$7</c:f>
              <c:strCache>
                <c:ptCount val="6"/>
                <c:pt idx="0">
                  <c:v>КОСМ</c:v>
                </c:pt>
                <c:pt idx="1">
                  <c:v>ЯТ</c:v>
                </c:pt>
                <c:pt idx="2">
                  <c:v>ЭЭ</c:v>
                </c:pt>
                <c:pt idx="3">
                  <c:v>ИКТ</c:v>
                </c:pt>
                <c:pt idx="4">
                  <c:v>БМТ</c:v>
                </c:pt>
                <c:pt idx="5">
                  <c:v>Всего:</c:v>
                </c:pt>
              </c:strCache>
            </c:strRef>
          </c:cat>
          <c:val>
            <c:numRef>
              <c:f>Лист1!$B$2:$B$7</c:f>
              <c:numCache>
                <c:formatCode>General</c:formatCode>
                <c:ptCount val="6"/>
                <c:pt idx="0">
                  <c:v>1.0</c:v>
                </c:pt>
                <c:pt idx="1">
                  <c:v>2.0</c:v>
                </c:pt>
                <c:pt idx="2">
                  <c:v>7.0</c:v>
                </c:pt>
                <c:pt idx="3">
                  <c:v>6.0</c:v>
                </c:pt>
                <c:pt idx="4">
                  <c:v>3.0</c:v>
                </c:pt>
                <c:pt idx="5">
                  <c:v>19.0</c:v>
                </c:pt>
              </c:numCache>
            </c:numRef>
          </c:val>
        </c:ser>
        <c:dLbls>
          <c:showLegendKey val="0"/>
          <c:showVal val="0"/>
          <c:showCatName val="0"/>
          <c:showSerName val="0"/>
          <c:showPercent val="0"/>
          <c:showBubbleSize val="0"/>
        </c:dLbls>
        <c:gapWidth val="150"/>
        <c:overlap val="100"/>
        <c:axId val="2093875400"/>
        <c:axId val="2093988552"/>
      </c:barChart>
      <c:catAx>
        <c:axId val="2093875400"/>
        <c:scaling>
          <c:orientation val="minMax"/>
        </c:scaling>
        <c:delete val="1"/>
        <c:axPos val="l"/>
        <c:majorTickMark val="out"/>
        <c:minorTickMark val="none"/>
        <c:tickLblPos val="nextTo"/>
        <c:crossAx val="2093988552"/>
        <c:crosses val="autoZero"/>
        <c:auto val="1"/>
        <c:lblAlgn val="ctr"/>
        <c:lblOffset val="100"/>
        <c:noMultiLvlLbl val="0"/>
      </c:catAx>
      <c:valAx>
        <c:axId val="2093988552"/>
        <c:scaling>
          <c:orientation val="minMax"/>
          <c:max val="20.0"/>
          <c:min val="0.0"/>
        </c:scaling>
        <c:delete val="1"/>
        <c:axPos val="b"/>
        <c:numFmt formatCode="General" sourceLinked="1"/>
        <c:majorTickMark val="out"/>
        <c:minorTickMark val="none"/>
        <c:tickLblPos val="nextTo"/>
        <c:crossAx val="2093875400"/>
        <c:crosses val="autoZero"/>
        <c:crossBetween val="between"/>
      </c:valAx>
    </c:plotArea>
    <c:plotVisOnly val="1"/>
    <c:dispBlanksAs val="gap"/>
    <c:showDLblsOverMax val="0"/>
  </c:chart>
  <c:txPr>
    <a:bodyPr/>
    <a:lstStyle/>
    <a:p>
      <a:pPr>
        <a:defRPr sz="1400">
          <a:solidFill>
            <a:schemeClr val="bg1">
              <a:lumMod val="25000"/>
            </a:schemeClr>
          </a:solidFill>
          <a:latin typeface="Helvetica" pitchFamily="34" charset="0"/>
          <a:cs typeface="Helvetica"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5"/>
    </mc:Choice>
    <mc:Fallback>
      <c:style val="35"/>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53736265831782"/>
          <c:y val="0.285038574670481"/>
          <c:w val="0.65712613649628"/>
          <c:h val="0.572572204778765"/>
        </c:manualLayout>
      </c:layout>
      <c:barChart>
        <c:barDir val="bar"/>
        <c:grouping val="stacked"/>
        <c:varyColors val="0"/>
        <c:ser>
          <c:idx val="0"/>
          <c:order val="0"/>
          <c:tx>
            <c:strRef>
              <c:f>Лист1!$B$1</c:f>
              <c:strCache>
                <c:ptCount val="1"/>
                <c:pt idx="0">
                  <c:v>2010</c:v>
                </c:pt>
              </c:strCache>
            </c:strRef>
          </c:tx>
          <c:spPr>
            <a:solidFill>
              <a:srgbClr val="666666">
                <a:lumMod val="60000"/>
                <a:lumOff val="40000"/>
              </a:srgbClr>
            </a:solidFill>
            <a:ln>
              <a:noFill/>
            </a:ln>
          </c:spPr>
          <c:invertIfNegative val="0"/>
          <c:dPt>
            <c:idx val="4"/>
            <c:invertIfNegative val="0"/>
            <c:bubble3D val="0"/>
          </c:dPt>
          <c:dPt>
            <c:idx val="6"/>
            <c:invertIfNegative val="0"/>
            <c:bubble3D val="0"/>
          </c:dPt>
          <c:dPt>
            <c:idx val="8"/>
            <c:invertIfNegative val="0"/>
            <c:bubble3D val="0"/>
          </c:dPt>
          <c:dPt>
            <c:idx val="10"/>
            <c:invertIfNegative val="0"/>
            <c:bubble3D val="0"/>
          </c:dPt>
          <c:dLbls>
            <c:dLblPos val="inEnd"/>
            <c:showLegendKey val="0"/>
            <c:showVal val="1"/>
            <c:showCatName val="0"/>
            <c:showSerName val="0"/>
            <c:showPercent val="0"/>
            <c:showBubbleSize val="0"/>
            <c:showLeaderLines val="0"/>
          </c:dLbls>
          <c:cat>
            <c:strRef>
              <c:f>Лист1!$A$2:$A$3</c:f>
              <c:strCache>
                <c:ptCount val="2"/>
                <c:pt idx="0">
                  <c:v>Всего (перечислено)</c:v>
                </c:pt>
                <c:pt idx="1">
                  <c:v>Всего (одобрено)</c:v>
                </c:pt>
              </c:strCache>
            </c:strRef>
          </c:cat>
          <c:val>
            <c:numRef>
              <c:f>Лист1!$B$2:$B$3</c:f>
              <c:numCache>
                <c:formatCode>#,##0.00</c:formatCode>
                <c:ptCount val="2"/>
                <c:pt idx="0">
                  <c:v>874.256</c:v>
                </c:pt>
                <c:pt idx="1">
                  <c:v>2942.641558</c:v>
                </c:pt>
              </c:numCache>
            </c:numRef>
          </c:val>
        </c:ser>
        <c:ser>
          <c:idx val="1"/>
          <c:order val="1"/>
          <c:tx>
            <c:strRef>
              <c:f>Лист1!$C$1</c:f>
              <c:strCache>
                <c:ptCount val="1"/>
                <c:pt idx="0">
                  <c:v>2011</c:v>
                </c:pt>
              </c:strCache>
            </c:strRef>
          </c:tx>
          <c:spPr>
            <a:solidFill>
              <a:srgbClr val="FFFFFF">
                <a:lumMod val="85000"/>
              </a:srgbClr>
            </a:solidFill>
            <a:ln>
              <a:noFill/>
            </a:ln>
          </c:spPr>
          <c:invertIfNegative val="0"/>
          <c:dPt>
            <c:idx val="0"/>
            <c:invertIfNegative val="0"/>
            <c:bubble3D val="0"/>
          </c:dPt>
          <c:dPt>
            <c:idx val="2"/>
            <c:invertIfNegative val="0"/>
            <c:bubble3D val="0"/>
          </c:dPt>
          <c:dPt>
            <c:idx val="4"/>
            <c:invertIfNegative val="0"/>
            <c:bubble3D val="0"/>
          </c:dPt>
          <c:dPt>
            <c:idx val="6"/>
            <c:invertIfNegative val="0"/>
            <c:bubble3D val="0"/>
          </c:dPt>
          <c:dPt>
            <c:idx val="8"/>
            <c:invertIfNegative val="0"/>
            <c:bubble3D val="0"/>
          </c:dPt>
          <c:dPt>
            <c:idx val="10"/>
            <c:invertIfNegative val="0"/>
            <c:bubble3D val="0"/>
          </c:dPt>
          <c:dLbls>
            <c:dLblPos val="ctr"/>
            <c:showLegendKey val="0"/>
            <c:showVal val="1"/>
            <c:showCatName val="0"/>
            <c:showSerName val="0"/>
            <c:showPercent val="0"/>
            <c:showBubbleSize val="0"/>
            <c:showLeaderLines val="0"/>
          </c:dLbls>
          <c:cat>
            <c:strRef>
              <c:f>Лист1!$A$2:$A$3</c:f>
              <c:strCache>
                <c:ptCount val="2"/>
                <c:pt idx="0">
                  <c:v>Всего (перечислено)</c:v>
                </c:pt>
                <c:pt idx="1">
                  <c:v>Всего (одобрено)</c:v>
                </c:pt>
              </c:strCache>
            </c:strRef>
          </c:cat>
          <c:val>
            <c:numRef>
              <c:f>Лист1!$C$2:$C$3</c:f>
              <c:numCache>
                <c:formatCode>#,##0.00</c:formatCode>
                <c:ptCount val="2"/>
                <c:pt idx="0">
                  <c:v>1214.558839</c:v>
                </c:pt>
                <c:pt idx="1">
                  <c:v>2641.446155929998</c:v>
                </c:pt>
              </c:numCache>
            </c:numRef>
          </c:val>
        </c:ser>
        <c:ser>
          <c:idx val="2"/>
          <c:order val="2"/>
          <c:tx>
            <c:strRef>
              <c:f>Лист1!$D$1</c:f>
              <c:strCache>
                <c:ptCount val="1"/>
                <c:pt idx="0">
                  <c:v>2012</c:v>
                </c:pt>
              </c:strCache>
            </c:strRef>
          </c:tx>
          <c:spPr>
            <a:solidFill>
              <a:srgbClr val="FFFFFF">
                <a:lumMod val="95000"/>
              </a:srgbClr>
            </a:solidFill>
            <a:ln>
              <a:noFill/>
            </a:ln>
          </c:spPr>
          <c:invertIfNegative val="0"/>
          <c:dPt>
            <c:idx val="0"/>
            <c:invertIfNegative val="0"/>
            <c:bubble3D val="0"/>
          </c:dPt>
          <c:dPt>
            <c:idx val="1"/>
            <c:invertIfNegative val="0"/>
            <c:bubble3D val="0"/>
          </c:dPt>
          <c:dPt>
            <c:idx val="2"/>
            <c:invertIfNegative val="0"/>
            <c:bubble3D val="0"/>
          </c:dPt>
          <c:dPt>
            <c:idx val="4"/>
            <c:invertIfNegative val="0"/>
            <c:bubble3D val="0"/>
          </c:dPt>
          <c:dPt>
            <c:idx val="6"/>
            <c:invertIfNegative val="0"/>
            <c:bubble3D val="0"/>
          </c:dPt>
          <c:dPt>
            <c:idx val="8"/>
            <c:invertIfNegative val="0"/>
            <c:bubble3D val="0"/>
          </c:dPt>
          <c:dPt>
            <c:idx val="10"/>
            <c:invertIfNegative val="0"/>
            <c:bubble3D val="0"/>
          </c:dPt>
          <c:dLbls>
            <c:dLblPos val="ctr"/>
            <c:showLegendKey val="0"/>
            <c:showVal val="1"/>
            <c:showCatName val="0"/>
            <c:showSerName val="0"/>
            <c:showPercent val="0"/>
            <c:showBubbleSize val="0"/>
            <c:showLeaderLines val="0"/>
          </c:dLbls>
          <c:cat>
            <c:strRef>
              <c:f>Лист1!$A$2:$A$3</c:f>
              <c:strCache>
                <c:ptCount val="2"/>
                <c:pt idx="0">
                  <c:v>Всего (перечислено)</c:v>
                </c:pt>
                <c:pt idx="1">
                  <c:v>Всего (одобрено)</c:v>
                </c:pt>
              </c:strCache>
            </c:strRef>
          </c:cat>
          <c:val>
            <c:numRef>
              <c:f>Лист1!$D$2:$D$3</c:f>
              <c:numCache>
                <c:formatCode>#,##0.00</c:formatCode>
                <c:ptCount val="2"/>
                <c:pt idx="0">
                  <c:v>2940.05178679</c:v>
                </c:pt>
                <c:pt idx="1">
                  <c:v>3378.63704297</c:v>
                </c:pt>
              </c:numCache>
            </c:numRef>
          </c:val>
        </c:ser>
        <c:ser>
          <c:idx val="3"/>
          <c:order val="3"/>
          <c:tx>
            <c:strRef>
              <c:f>Лист1!$E$1</c:f>
              <c:strCache>
                <c:ptCount val="1"/>
                <c:pt idx="0">
                  <c:v>from 1 January to 30 April 2013</c:v>
                </c:pt>
              </c:strCache>
            </c:strRef>
          </c:tx>
          <c:spPr>
            <a:solidFill>
              <a:srgbClr val="CDFE9C"/>
            </a:solidFill>
            <a:ln>
              <a:noFill/>
            </a:ln>
          </c:spPr>
          <c:invertIfNegative val="0"/>
          <c:dLbls>
            <c:dLbl>
              <c:idx val="1"/>
              <c:layout>
                <c:manualLayout>
                  <c:x val="0.0403631702973295"/>
                  <c:y val="0.0"/>
                </c:manualLayout>
              </c:layout>
              <c:dLblPos val="ctr"/>
              <c:showLegendKey val="0"/>
              <c:showVal val="1"/>
              <c:showCatName val="0"/>
              <c:showSerName val="0"/>
              <c:showPercent val="0"/>
              <c:showBubbleSize val="0"/>
            </c:dLbl>
            <c:dLblPos val="inBase"/>
            <c:showLegendKey val="0"/>
            <c:showVal val="1"/>
            <c:showCatName val="0"/>
            <c:showSerName val="0"/>
            <c:showPercent val="0"/>
            <c:showBubbleSize val="0"/>
            <c:showLeaderLines val="0"/>
          </c:dLbls>
          <c:cat>
            <c:strRef>
              <c:f>Лист1!$A$2:$A$3</c:f>
              <c:strCache>
                <c:ptCount val="2"/>
                <c:pt idx="0">
                  <c:v>Всего (перечислено)</c:v>
                </c:pt>
                <c:pt idx="1">
                  <c:v>Всего (одобрено)</c:v>
                </c:pt>
              </c:strCache>
            </c:strRef>
          </c:cat>
          <c:val>
            <c:numRef>
              <c:f>Лист1!$E$2:$E$3</c:f>
              <c:numCache>
                <c:formatCode>#,##0.00</c:formatCode>
                <c:ptCount val="2"/>
                <c:pt idx="0">
                  <c:v>699.10934408</c:v>
                </c:pt>
                <c:pt idx="1">
                  <c:v>522.529994</c:v>
                </c:pt>
              </c:numCache>
            </c:numRef>
          </c:val>
        </c:ser>
        <c:dLbls>
          <c:dLblPos val="inBase"/>
          <c:showLegendKey val="0"/>
          <c:showVal val="1"/>
          <c:showCatName val="0"/>
          <c:showSerName val="0"/>
          <c:showPercent val="0"/>
          <c:showBubbleSize val="0"/>
        </c:dLbls>
        <c:gapWidth val="100"/>
        <c:overlap val="100"/>
        <c:axId val="-2056324568"/>
        <c:axId val="-2056327304"/>
      </c:barChart>
      <c:catAx>
        <c:axId val="-2056324568"/>
        <c:scaling>
          <c:orientation val="minMax"/>
        </c:scaling>
        <c:delete val="1"/>
        <c:axPos val="l"/>
        <c:numFmt formatCode="General" sourceLinked="1"/>
        <c:majorTickMark val="out"/>
        <c:minorTickMark val="none"/>
        <c:tickLblPos val="nextTo"/>
        <c:crossAx val="-2056327304"/>
        <c:crosses val="autoZero"/>
        <c:auto val="0"/>
        <c:lblAlgn val="ctr"/>
        <c:lblOffset val="100"/>
        <c:noMultiLvlLbl val="0"/>
      </c:catAx>
      <c:valAx>
        <c:axId val="-2056327304"/>
        <c:scaling>
          <c:orientation val="minMax"/>
          <c:max val="9500.0"/>
          <c:min val="0.0"/>
        </c:scaling>
        <c:delete val="0"/>
        <c:axPos val="b"/>
        <c:numFmt formatCode="#,##0" sourceLinked="0"/>
        <c:majorTickMark val="out"/>
        <c:minorTickMark val="none"/>
        <c:tickLblPos val="nextTo"/>
        <c:crossAx val="-2056324568"/>
        <c:crosses val="autoZero"/>
        <c:crossBetween val="between"/>
      </c:valAx>
      <c:spPr>
        <a:noFill/>
      </c:spPr>
    </c:plotArea>
    <c:legend>
      <c:legendPos val="t"/>
      <c:layout>
        <c:manualLayout>
          <c:xMode val="edge"/>
          <c:yMode val="edge"/>
          <c:x val="0.256587835690404"/>
          <c:y val="0.158856080343822"/>
          <c:w val="0.638438162005111"/>
          <c:h val="0.12389443233187"/>
        </c:manualLayout>
      </c:layout>
      <c:overlay val="0"/>
      <c:spPr>
        <a:noFill/>
      </c:spPr>
    </c:legend>
    <c:plotVisOnly val="1"/>
    <c:dispBlanksAs val="gap"/>
    <c:showDLblsOverMax val="0"/>
  </c:chart>
  <c:spPr>
    <a:noFill/>
    <a:ln>
      <a:noFill/>
    </a:ln>
  </c:spPr>
  <c:txPr>
    <a:bodyPr/>
    <a:lstStyle/>
    <a:p>
      <a:pPr>
        <a:defRPr sz="1200">
          <a:latin typeface="Helvetica" pitchFamily="34" charset="0"/>
          <a:cs typeface="Helvetica"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manualLayout>
          <c:layoutTarget val="inner"/>
          <c:xMode val="edge"/>
          <c:yMode val="edge"/>
          <c:x val="0.0647660508782556"/>
          <c:y val="0.114629868107436"/>
          <c:w val="0.837157026044821"/>
          <c:h val="0.613075638272489"/>
        </c:manualLayout>
      </c:layout>
      <c:barChart>
        <c:barDir val="col"/>
        <c:grouping val="clustered"/>
        <c:varyColors val="0"/>
        <c:ser>
          <c:idx val="0"/>
          <c:order val="0"/>
          <c:tx>
            <c:strRef>
              <c:f>Sheet1!$B$1</c:f>
              <c:strCache>
                <c:ptCount val="1"/>
                <c:pt idx="0">
                  <c:v>Approved grants in 2013</c:v>
                </c:pt>
              </c:strCache>
            </c:strRef>
          </c:tx>
          <c:spPr>
            <a:solidFill>
              <a:schemeClr val="tx2">
                <a:lumMod val="20000"/>
                <a:lumOff val="80000"/>
              </a:schemeClr>
            </a:solidFill>
          </c:spPr>
          <c:invertIfNegative val="0"/>
          <c:cat>
            <c:strRef>
              <c:f>Sheet1!$A$2:$A$6</c:f>
              <c:strCache>
                <c:ptCount val="5"/>
                <c:pt idx="0">
                  <c:v>ИКТ</c:v>
                </c:pt>
                <c:pt idx="1">
                  <c:v>ЭнЭф</c:v>
                </c:pt>
                <c:pt idx="2">
                  <c:v>Био</c:v>
                </c:pt>
                <c:pt idx="3">
                  <c:v>ЯТ</c:v>
                </c:pt>
                <c:pt idx="4">
                  <c:v>Косм</c:v>
                </c:pt>
              </c:strCache>
            </c:strRef>
          </c:cat>
          <c:val>
            <c:numRef>
              <c:f>Sheet1!$B$2:$B$6</c:f>
              <c:numCache>
                <c:formatCode>0</c:formatCode>
                <c:ptCount val="5"/>
                <c:pt idx="0">
                  <c:v>118.789604</c:v>
                </c:pt>
                <c:pt idx="1">
                  <c:v>101.037148</c:v>
                </c:pt>
                <c:pt idx="2">
                  <c:v>193.5</c:v>
                </c:pt>
                <c:pt idx="3">
                  <c:v>89.313195</c:v>
                </c:pt>
                <c:pt idx="4">
                  <c:v>19.890047</c:v>
                </c:pt>
              </c:numCache>
            </c:numRef>
          </c:val>
        </c:ser>
        <c:ser>
          <c:idx val="1"/>
          <c:order val="1"/>
          <c:tx>
            <c:strRef>
              <c:f>Sheet1!$C$1</c:f>
              <c:strCache>
                <c:ptCount val="1"/>
                <c:pt idx="0">
                  <c:v>Paid out grants in 2013</c:v>
                </c:pt>
              </c:strCache>
            </c:strRef>
          </c:tx>
          <c:spPr>
            <a:solidFill>
              <a:schemeClr val="accent6">
                <a:lumMod val="75000"/>
              </a:schemeClr>
            </a:solidFill>
            <a:ln>
              <a:noFill/>
            </a:ln>
          </c:spPr>
          <c:invertIfNegative val="0"/>
          <c:cat>
            <c:strRef>
              <c:f>Sheet1!$A$2:$A$6</c:f>
              <c:strCache>
                <c:ptCount val="5"/>
                <c:pt idx="0">
                  <c:v>ИКТ</c:v>
                </c:pt>
                <c:pt idx="1">
                  <c:v>ЭнЭф</c:v>
                </c:pt>
                <c:pt idx="2">
                  <c:v>Био</c:v>
                </c:pt>
                <c:pt idx="3">
                  <c:v>ЯТ</c:v>
                </c:pt>
                <c:pt idx="4">
                  <c:v>Косм</c:v>
                </c:pt>
              </c:strCache>
            </c:strRef>
          </c:cat>
          <c:val>
            <c:numRef>
              <c:f>Sheet1!$C$2:$C$6</c:f>
              <c:numCache>
                <c:formatCode>0</c:formatCode>
                <c:ptCount val="5"/>
                <c:pt idx="0">
                  <c:v>194.21285191</c:v>
                </c:pt>
                <c:pt idx="1">
                  <c:v>256.82987193</c:v>
                </c:pt>
                <c:pt idx="2">
                  <c:v>160.783699</c:v>
                </c:pt>
                <c:pt idx="3">
                  <c:v>45.62663024</c:v>
                </c:pt>
                <c:pt idx="4">
                  <c:v>41.656291</c:v>
                </c:pt>
              </c:numCache>
            </c:numRef>
          </c:val>
        </c:ser>
        <c:dLbls>
          <c:dLblPos val="outEnd"/>
          <c:showLegendKey val="0"/>
          <c:showVal val="1"/>
          <c:showCatName val="0"/>
          <c:showSerName val="0"/>
          <c:showPercent val="0"/>
          <c:showBubbleSize val="0"/>
        </c:dLbls>
        <c:gapWidth val="150"/>
        <c:axId val="-2134359544"/>
        <c:axId val="-2134357416"/>
      </c:barChart>
      <c:catAx>
        <c:axId val="-2134359544"/>
        <c:scaling>
          <c:orientation val="minMax"/>
        </c:scaling>
        <c:delete val="0"/>
        <c:axPos val="b"/>
        <c:majorTickMark val="out"/>
        <c:minorTickMark val="none"/>
        <c:tickLblPos val="nextTo"/>
        <c:crossAx val="-2134357416"/>
        <c:crosses val="autoZero"/>
        <c:auto val="1"/>
        <c:lblAlgn val="ctr"/>
        <c:lblOffset val="100"/>
        <c:noMultiLvlLbl val="0"/>
      </c:catAx>
      <c:valAx>
        <c:axId val="-2134357416"/>
        <c:scaling>
          <c:orientation val="minMax"/>
          <c:max val="300.0"/>
          <c:min val="0.0"/>
        </c:scaling>
        <c:delete val="0"/>
        <c:axPos val="l"/>
        <c:numFmt formatCode="0" sourceLinked="0"/>
        <c:majorTickMark val="out"/>
        <c:minorTickMark val="none"/>
        <c:tickLblPos val="nextTo"/>
        <c:crossAx val="-2134359544"/>
        <c:crosses val="autoZero"/>
        <c:crossBetween val="between"/>
      </c:valAx>
    </c:plotArea>
    <c:legend>
      <c:legendPos val="t"/>
      <c:layout/>
      <c:overlay val="0"/>
    </c:legend>
    <c:plotVisOnly val="1"/>
    <c:dispBlanksAs val="gap"/>
    <c:showDLblsOverMax val="0"/>
  </c:chart>
  <c:txPr>
    <a:bodyPr/>
    <a:lstStyle/>
    <a:p>
      <a:pPr>
        <a:defRPr sz="1200">
          <a:latin typeface="Helvetica" pitchFamily="34" charset="0"/>
          <a:cs typeface="Helvetica"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5"/>
    </mc:Choice>
    <mc:Fallback>
      <c:style val="35"/>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53736265831782"/>
          <c:y val="0.285038574670481"/>
          <c:w val="0.65712613649628"/>
          <c:h val="0.572572204778765"/>
        </c:manualLayout>
      </c:layout>
      <c:barChart>
        <c:barDir val="bar"/>
        <c:grouping val="stacked"/>
        <c:varyColors val="0"/>
        <c:ser>
          <c:idx val="1"/>
          <c:order val="0"/>
          <c:tx>
            <c:strRef>
              <c:f>Лист1!$B$1</c:f>
              <c:strCache>
                <c:ptCount val="1"/>
                <c:pt idx="0">
                  <c:v>2011</c:v>
                </c:pt>
              </c:strCache>
            </c:strRef>
          </c:tx>
          <c:spPr>
            <a:solidFill>
              <a:srgbClr val="FFFFFF">
                <a:lumMod val="85000"/>
              </a:srgbClr>
            </a:solidFill>
            <a:ln>
              <a:noFill/>
            </a:ln>
          </c:spPr>
          <c:invertIfNegative val="0"/>
          <c:dPt>
            <c:idx val="0"/>
            <c:invertIfNegative val="0"/>
            <c:bubble3D val="0"/>
          </c:dPt>
          <c:dPt>
            <c:idx val="2"/>
            <c:invertIfNegative val="0"/>
            <c:bubble3D val="0"/>
          </c:dPt>
          <c:dPt>
            <c:idx val="4"/>
            <c:invertIfNegative val="0"/>
            <c:bubble3D val="0"/>
          </c:dPt>
          <c:dPt>
            <c:idx val="6"/>
            <c:invertIfNegative val="0"/>
            <c:bubble3D val="0"/>
          </c:dPt>
          <c:dPt>
            <c:idx val="8"/>
            <c:invertIfNegative val="0"/>
            <c:bubble3D val="0"/>
          </c:dPt>
          <c:dPt>
            <c:idx val="10"/>
            <c:invertIfNegative val="0"/>
            <c:bubble3D val="0"/>
          </c:dPt>
          <c:dLbls>
            <c:dLblPos val="ctr"/>
            <c:showLegendKey val="0"/>
            <c:showVal val="1"/>
            <c:showCatName val="0"/>
            <c:showSerName val="0"/>
            <c:showPercent val="0"/>
            <c:showBubbleSize val="0"/>
            <c:showLeaderLines val="0"/>
          </c:dLbls>
          <c:cat>
            <c:strRef>
              <c:f>Лист1!$A$2:$A$2</c:f>
              <c:strCache>
                <c:ptCount val="1"/>
                <c:pt idx="0">
                  <c:v>млрд. руб.</c:v>
                </c:pt>
              </c:strCache>
            </c:strRef>
          </c:cat>
          <c:val>
            <c:numRef>
              <c:f>Лист1!$B$2:$B$2</c:f>
              <c:numCache>
                <c:formatCode>#,##0.0</c:formatCode>
                <c:ptCount val="1"/>
                <c:pt idx="0">
                  <c:v>9.1</c:v>
                </c:pt>
              </c:numCache>
            </c:numRef>
          </c:val>
        </c:ser>
        <c:ser>
          <c:idx val="2"/>
          <c:order val="1"/>
          <c:tx>
            <c:strRef>
              <c:f>Лист1!$C$1</c:f>
              <c:strCache>
                <c:ptCount val="1"/>
                <c:pt idx="0">
                  <c:v>2012</c:v>
                </c:pt>
              </c:strCache>
            </c:strRef>
          </c:tx>
          <c:spPr>
            <a:solidFill>
              <a:srgbClr val="FFFFFF">
                <a:lumMod val="95000"/>
              </a:srgbClr>
            </a:solidFill>
            <a:ln>
              <a:noFill/>
            </a:ln>
          </c:spPr>
          <c:invertIfNegative val="0"/>
          <c:dPt>
            <c:idx val="0"/>
            <c:invertIfNegative val="0"/>
            <c:bubble3D val="0"/>
          </c:dPt>
          <c:dPt>
            <c:idx val="1"/>
            <c:invertIfNegative val="0"/>
            <c:bubble3D val="0"/>
          </c:dPt>
          <c:dPt>
            <c:idx val="2"/>
            <c:invertIfNegative val="0"/>
            <c:bubble3D val="0"/>
          </c:dPt>
          <c:dPt>
            <c:idx val="4"/>
            <c:invertIfNegative val="0"/>
            <c:bubble3D val="0"/>
          </c:dPt>
          <c:dPt>
            <c:idx val="6"/>
            <c:invertIfNegative val="0"/>
            <c:bubble3D val="0"/>
          </c:dPt>
          <c:dPt>
            <c:idx val="8"/>
            <c:invertIfNegative val="0"/>
            <c:bubble3D val="0"/>
          </c:dPt>
          <c:dPt>
            <c:idx val="10"/>
            <c:invertIfNegative val="0"/>
            <c:bubble3D val="0"/>
          </c:dPt>
          <c:dLbls>
            <c:dLblPos val="ctr"/>
            <c:showLegendKey val="0"/>
            <c:showVal val="1"/>
            <c:showCatName val="0"/>
            <c:showSerName val="0"/>
            <c:showPercent val="0"/>
            <c:showBubbleSize val="0"/>
            <c:showLeaderLines val="0"/>
          </c:dLbls>
          <c:cat>
            <c:strRef>
              <c:f>Лист1!$A$2:$A$2</c:f>
              <c:strCache>
                <c:ptCount val="1"/>
                <c:pt idx="0">
                  <c:v>млрд. руб.</c:v>
                </c:pt>
              </c:strCache>
            </c:strRef>
          </c:cat>
          <c:val>
            <c:numRef>
              <c:f>Лист1!$C$2:$C$2</c:f>
              <c:numCache>
                <c:formatCode>#,##0.0</c:formatCode>
                <c:ptCount val="1"/>
                <c:pt idx="0">
                  <c:v>10.5</c:v>
                </c:pt>
              </c:numCache>
            </c:numRef>
          </c:val>
        </c:ser>
        <c:ser>
          <c:idx val="3"/>
          <c:order val="2"/>
          <c:tx>
            <c:strRef>
              <c:f>Лист1!$D$1</c:f>
              <c:strCache>
                <c:ptCount val="1"/>
                <c:pt idx="0">
                  <c:v>2013</c:v>
                </c:pt>
              </c:strCache>
            </c:strRef>
          </c:tx>
          <c:spPr>
            <a:solidFill>
              <a:srgbClr val="CDFE9C"/>
            </a:solidFill>
            <a:ln>
              <a:noFill/>
            </a:ln>
          </c:spPr>
          <c:invertIfNegative val="0"/>
          <c:dLbls>
            <c:dLbl>
              <c:idx val="1"/>
              <c:layout>
                <c:manualLayout>
                  <c:x val="0.0403631702973295"/>
                  <c:y val="0.0"/>
                </c:manualLayout>
              </c:layout>
              <c:dLblPos val="ctr"/>
              <c:showLegendKey val="0"/>
              <c:showVal val="1"/>
              <c:showCatName val="0"/>
              <c:showSerName val="0"/>
              <c:showPercent val="0"/>
              <c:showBubbleSize val="0"/>
            </c:dLbl>
            <c:dLblPos val="inBase"/>
            <c:showLegendKey val="0"/>
            <c:showVal val="1"/>
            <c:showCatName val="0"/>
            <c:showSerName val="0"/>
            <c:showPercent val="0"/>
            <c:showBubbleSize val="0"/>
            <c:showLeaderLines val="0"/>
          </c:dLbls>
          <c:cat>
            <c:strRef>
              <c:f>Лист1!$A$2:$A$2</c:f>
              <c:strCache>
                <c:ptCount val="1"/>
                <c:pt idx="0">
                  <c:v>млрд. руб.</c:v>
                </c:pt>
              </c:strCache>
            </c:strRef>
          </c:cat>
          <c:val>
            <c:numRef>
              <c:f>Лист1!$D$2:$D$2</c:f>
              <c:numCache>
                <c:formatCode>#,##0.0</c:formatCode>
                <c:ptCount val="1"/>
                <c:pt idx="0">
                  <c:v>0.8</c:v>
                </c:pt>
              </c:numCache>
            </c:numRef>
          </c:val>
        </c:ser>
        <c:dLbls>
          <c:dLblPos val="inBase"/>
          <c:showLegendKey val="0"/>
          <c:showVal val="1"/>
          <c:showCatName val="0"/>
          <c:showSerName val="0"/>
          <c:showPercent val="0"/>
          <c:showBubbleSize val="0"/>
        </c:dLbls>
        <c:gapWidth val="100"/>
        <c:overlap val="100"/>
        <c:axId val="2020374456"/>
        <c:axId val="-2053494552"/>
      </c:barChart>
      <c:catAx>
        <c:axId val="2020374456"/>
        <c:scaling>
          <c:orientation val="minMax"/>
        </c:scaling>
        <c:delete val="1"/>
        <c:axPos val="l"/>
        <c:numFmt formatCode="General" sourceLinked="1"/>
        <c:majorTickMark val="out"/>
        <c:minorTickMark val="none"/>
        <c:tickLblPos val="nextTo"/>
        <c:crossAx val="-2053494552"/>
        <c:crosses val="autoZero"/>
        <c:auto val="0"/>
        <c:lblAlgn val="ctr"/>
        <c:lblOffset val="100"/>
        <c:noMultiLvlLbl val="0"/>
      </c:catAx>
      <c:valAx>
        <c:axId val="-2053494552"/>
        <c:scaling>
          <c:orientation val="minMax"/>
          <c:max val="25.0"/>
          <c:min val="0.0"/>
        </c:scaling>
        <c:delete val="0"/>
        <c:axPos val="b"/>
        <c:numFmt formatCode="#,##0" sourceLinked="0"/>
        <c:majorTickMark val="out"/>
        <c:minorTickMark val="none"/>
        <c:tickLblPos val="nextTo"/>
        <c:crossAx val="2020374456"/>
        <c:crosses val="autoZero"/>
        <c:crossBetween val="between"/>
        <c:minorUnit val="5.0"/>
      </c:valAx>
      <c:spPr>
        <a:noFill/>
      </c:spPr>
    </c:plotArea>
    <c:legend>
      <c:legendPos val="t"/>
      <c:layout>
        <c:manualLayout>
          <c:xMode val="edge"/>
          <c:yMode val="edge"/>
          <c:x val="0.256587835690404"/>
          <c:y val="0.158856080343822"/>
          <c:w val="0.638438162005111"/>
          <c:h val="0.12389443233187"/>
        </c:manualLayout>
      </c:layout>
      <c:overlay val="0"/>
      <c:spPr>
        <a:noFill/>
      </c:spPr>
    </c:legend>
    <c:plotVisOnly val="1"/>
    <c:dispBlanksAs val="gap"/>
    <c:showDLblsOverMax val="0"/>
  </c:chart>
  <c:spPr>
    <a:noFill/>
    <a:ln>
      <a:noFill/>
    </a:ln>
  </c:spPr>
  <c:txPr>
    <a:bodyPr/>
    <a:lstStyle/>
    <a:p>
      <a:pPr>
        <a:defRPr sz="1200">
          <a:latin typeface="Helvetica" pitchFamily="34" charset="0"/>
          <a:cs typeface="Helvetica" pitchFamily="34" charset="0"/>
        </a:defRPr>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B422F8-ADEC-4B57-8736-8594A829F476}"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ru-RU"/>
        </a:p>
      </dgm:t>
    </dgm:pt>
    <dgm:pt modelId="{FCF354A6-B5F9-4A34-B63D-00496008C277}">
      <dgm:prSet phldrT="[Текст]" custT="1"/>
      <dgm:spPr>
        <a:solidFill>
          <a:schemeClr val="bg2">
            <a:lumMod val="95000"/>
          </a:schemeClr>
        </a:solidFill>
        <a:ln w="3175">
          <a:prstDash val="sysDot"/>
        </a:ln>
      </dgm:spPr>
      <dgm:t>
        <a:bodyPr/>
        <a:lstStyle/>
        <a:p>
          <a:pPr algn="l"/>
          <a:r>
            <a:rPr lang="en-US" sz="1000" dirty="0" smtClean="0">
              <a:solidFill>
                <a:schemeClr val="bg1">
                  <a:lumMod val="25000"/>
                </a:schemeClr>
              </a:solidFill>
              <a:latin typeface="Helvetica" pitchFamily="34" charset="0"/>
              <a:cs typeface="Helvetica" pitchFamily="34" charset="0"/>
            </a:rPr>
            <a:t>The number of applications for intellectual property  created as a result of innovations at </a:t>
          </a:r>
          <a:r>
            <a:rPr lang="en-US" sz="1000" dirty="0" err="1" smtClean="0">
              <a:solidFill>
                <a:schemeClr val="bg1">
                  <a:lumMod val="25000"/>
                </a:schemeClr>
              </a:solidFill>
              <a:latin typeface="Helvetica" pitchFamily="34" charset="0"/>
              <a:cs typeface="Helvetica" pitchFamily="34" charset="0"/>
            </a:rPr>
            <a:t>Skolkovo</a:t>
          </a:r>
          <a:r>
            <a:rPr lang="en-US" sz="1000" dirty="0" smtClean="0">
              <a:solidFill>
                <a:schemeClr val="bg1">
                  <a:lumMod val="25000"/>
                </a:schemeClr>
              </a:solidFill>
              <a:latin typeface="Helvetica" pitchFamily="34" charset="0"/>
              <a:cs typeface="Helvetica" pitchFamily="34" charset="0"/>
            </a:rPr>
            <a:t> (including copyright)</a:t>
          </a:r>
          <a:endParaRPr lang="ru-RU" sz="1000" dirty="0">
            <a:solidFill>
              <a:schemeClr val="bg1">
                <a:lumMod val="25000"/>
              </a:schemeClr>
            </a:solidFill>
            <a:latin typeface="Helvetica" pitchFamily="34" charset="0"/>
            <a:cs typeface="Helvetica" pitchFamily="34" charset="0"/>
          </a:endParaRPr>
        </a:p>
      </dgm:t>
    </dgm:pt>
    <dgm:pt modelId="{6B615225-67B4-4632-B8BD-BCEC449F0CB3}" type="parTrans" cxnId="{F329C968-5E71-493A-8D5E-DB419A53FDA3}">
      <dgm:prSet/>
      <dgm:spPr/>
      <dgm:t>
        <a:bodyPr/>
        <a:lstStyle/>
        <a:p>
          <a:endParaRPr lang="ru-RU" sz="1800">
            <a:latin typeface="Helvetica" pitchFamily="34" charset="0"/>
            <a:cs typeface="Helvetica" pitchFamily="34" charset="0"/>
          </a:endParaRPr>
        </a:p>
      </dgm:t>
    </dgm:pt>
    <dgm:pt modelId="{C40A210D-7F9B-42E7-BCBB-183E0A010D36}" type="sibTrans" cxnId="{F329C968-5E71-493A-8D5E-DB419A53FDA3}">
      <dgm:prSet/>
      <dgm:spPr/>
      <dgm:t>
        <a:bodyPr/>
        <a:lstStyle/>
        <a:p>
          <a:endParaRPr lang="ru-RU" sz="1800">
            <a:latin typeface="Helvetica" pitchFamily="34" charset="0"/>
            <a:cs typeface="Helvetica" pitchFamily="34" charset="0"/>
          </a:endParaRPr>
        </a:p>
      </dgm:t>
    </dgm:pt>
    <dgm:pt modelId="{E89CE85F-ECCF-451F-9661-03BDCBBDD1BD}">
      <dgm:prSet phldrT="[Текст]" custT="1"/>
      <dgm:spPr/>
      <dgm:t>
        <a:bodyPr/>
        <a:lstStyle/>
        <a:p>
          <a:r>
            <a:rPr lang="en-US" sz="1000" dirty="0" smtClean="0">
              <a:solidFill>
                <a:schemeClr val="bg1">
                  <a:lumMod val="25000"/>
                </a:schemeClr>
              </a:solidFill>
              <a:latin typeface="Helvetica" pitchFamily="34" charset="0"/>
              <a:cs typeface="Helvetica" pitchFamily="34" charset="0"/>
            </a:rPr>
            <a:t> Number of applications IP registrations (including copyright)</a:t>
          </a:r>
          <a:endParaRPr lang="ru-RU" sz="1000" dirty="0">
            <a:solidFill>
              <a:schemeClr val="bg1">
                <a:lumMod val="25000"/>
              </a:schemeClr>
            </a:solidFill>
            <a:latin typeface="Helvetica" pitchFamily="34" charset="0"/>
            <a:cs typeface="Helvetica" pitchFamily="34" charset="0"/>
          </a:endParaRPr>
        </a:p>
      </dgm:t>
    </dgm:pt>
    <dgm:pt modelId="{20F7F899-E6F9-42A1-91AB-574608290491}" type="parTrans" cxnId="{44054998-59F2-4B8D-A840-C206C1C9324B}">
      <dgm:prSet/>
      <dgm:spPr/>
      <dgm:t>
        <a:bodyPr/>
        <a:lstStyle/>
        <a:p>
          <a:endParaRPr lang="ru-RU" sz="1800">
            <a:latin typeface="Helvetica" pitchFamily="34" charset="0"/>
            <a:cs typeface="Helvetica" pitchFamily="34" charset="0"/>
          </a:endParaRPr>
        </a:p>
      </dgm:t>
    </dgm:pt>
    <dgm:pt modelId="{C44E15E5-EED0-47B7-8AEC-7035B2685797}" type="sibTrans" cxnId="{44054998-59F2-4B8D-A840-C206C1C9324B}">
      <dgm:prSet/>
      <dgm:spPr/>
      <dgm:t>
        <a:bodyPr/>
        <a:lstStyle/>
        <a:p>
          <a:endParaRPr lang="ru-RU" sz="1800">
            <a:latin typeface="Helvetica" pitchFamily="34" charset="0"/>
            <a:cs typeface="Helvetica" pitchFamily="34" charset="0"/>
          </a:endParaRPr>
        </a:p>
      </dgm:t>
    </dgm:pt>
    <dgm:pt modelId="{85AE4879-0161-4E93-9018-58C25484D3F2}">
      <dgm:prSet phldrT="[Текст]" custT="1"/>
      <dgm:spPr/>
      <dgm:t>
        <a:bodyPr/>
        <a:lstStyle/>
        <a:p>
          <a:r>
            <a:rPr lang="en-US" sz="1000" u="none" dirty="0" smtClean="0">
              <a:solidFill>
                <a:schemeClr val="bg1">
                  <a:lumMod val="25000"/>
                </a:schemeClr>
              </a:solidFill>
              <a:latin typeface="Helvetica" pitchFamily="34" charset="0"/>
              <a:cs typeface="Helvetica" pitchFamily="34" charset="0"/>
            </a:rPr>
            <a:t>The average number of staff from all participant projects</a:t>
          </a:r>
          <a:endParaRPr lang="ru-RU" sz="1000" u="none" dirty="0">
            <a:solidFill>
              <a:schemeClr val="bg1">
                <a:lumMod val="25000"/>
              </a:schemeClr>
            </a:solidFill>
            <a:latin typeface="Helvetica" pitchFamily="34" charset="0"/>
            <a:cs typeface="Helvetica" pitchFamily="34" charset="0"/>
          </a:endParaRPr>
        </a:p>
      </dgm:t>
    </dgm:pt>
    <dgm:pt modelId="{146F97A0-428C-40C8-9F4C-BCF99936CC59}" type="parTrans" cxnId="{9B00BD5B-2E97-4CAD-82B7-CF227655CA35}">
      <dgm:prSet/>
      <dgm:spPr/>
      <dgm:t>
        <a:bodyPr/>
        <a:lstStyle/>
        <a:p>
          <a:endParaRPr lang="ru-RU">
            <a:latin typeface="Helvetica" pitchFamily="34" charset="0"/>
            <a:cs typeface="Helvetica" pitchFamily="34" charset="0"/>
          </a:endParaRPr>
        </a:p>
      </dgm:t>
    </dgm:pt>
    <dgm:pt modelId="{318D2921-B281-4BDE-AC18-9F1D212A63BC}" type="sibTrans" cxnId="{9B00BD5B-2E97-4CAD-82B7-CF227655CA35}">
      <dgm:prSet/>
      <dgm:spPr/>
      <dgm:t>
        <a:bodyPr/>
        <a:lstStyle/>
        <a:p>
          <a:endParaRPr lang="ru-RU">
            <a:latin typeface="Helvetica" pitchFamily="34" charset="0"/>
            <a:cs typeface="Helvetica" pitchFamily="34" charset="0"/>
          </a:endParaRPr>
        </a:p>
      </dgm:t>
    </dgm:pt>
    <dgm:pt modelId="{F0662DAC-AF76-4D79-92C0-510CF70D278F}">
      <dgm:prSet phldrT="[Текст]" custT="1"/>
      <dgm:spPr>
        <a:solidFill>
          <a:schemeClr val="bg2">
            <a:lumMod val="95000"/>
          </a:schemeClr>
        </a:solidFill>
        <a:ln w="6350">
          <a:prstDash val="sysDot"/>
        </a:ln>
      </dgm:spPr>
      <dgm:t>
        <a:bodyPr/>
        <a:lstStyle/>
        <a:p>
          <a:pPr algn="l"/>
          <a:r>
            <a:rPr lang="en-US" sz="1000" dirty="0" smtClean="0">
              <a:solidFill>
                <a:schemeClr val="bg1">
                  <a:lumMod val="25000"/>
                </a:schemeClr>
              </a:solidFill>
              <a:latin typeface="Helvetica" pitchFamily="34" charset="0"/>
              <a:cs typeface="Helvetica" pitchFamily="34" charset="0"/>
            </a:rPr>
            <a:t>Total number of jobs created</a:t>
          </a:r>
          <a:endParaRPr lang="ru-RU" sz="1000" dirty="0">
            <a:solidFill>
              <a:schemeClr val="bg1">
                <a:lumMod val="25000"/>
              </a:schemeClr>
            </a:solidFill>
            <a:latin typeface="Helvetica" pitchFamily="34" charset="0"/>
            <a:cs typeface="Helvetica" pitchFamily="34" charset="0"/>
          </a:endParaRPr>
        </a:p>
      </dgm:t>
    </dgm:pt>
    <dgm:pt modelId="{89215BAE-7F25-4DFF-9311-76A226F45F18}" type="sibTrans" cxnId="{FE0A604E-5589-481A-B640-4064B2054943}">
      <dgm:prSet/>
      <dgm:spPr/>
      <dgm:t>
        <a:bodyPr/>
        <a:lstStyle/>
        <a:p>
          <a:endParaRPr lang="ru-RU">
            <a:latin typeface="Helvetica" pitchFamily="34" charset="0"/>
            <a:cs typeface="Helvetica" pitchFamily="34" charset="0"/>
          </a:endParaRPr>
        </a:p>
      </dgm:t>
    </dgm:pt>
    <dgm:pt modelId="{8E706B5F-93AE-4E83-9C85-997A29D9AB22}" type="parTrans" cxnId="{FE0A604E-5589-481A-B640-4064B2054943}">
      <dgm:prSet/>
      <dgm:spPr/>
      <dgm:t>
        <a:bodyPr/>
        <a:lstStyle/>
        <a:p>
          <a:endParaRPr lang="ru-RU">
            <a:latin typeface="Helvetica" pitchFamily="34" charset="0"/>
            <a:cs typeface="Helvetica" pitchFamily="34" charset="0"/>
          </a:endParaRPr>
        </a:p>
      </dgm:t>
    </dgm:pt>
    <dgm:pt modelId="{42BBA801-0AF7-4549-B297-D9AD94CCE76D}">
      <dgm:prSet phldrT="[Текст]" custT="1"/>
      <dgm:spPr>
        <a:solidFill>
          <a:schemeClr val="bg2">
            <a:lumMod val="95000"/>
          </a:schemeClr>
        </a:solidFill>
        <a:ln w="6350">
          <a:prstDash val="sysDot"/>
        </a:ln>
      </dgm:spPr>
      <dgm:t>
        <a:bodyPr/>
        <a:lstStyle/>
        <a:p>
          <a:r>
            <a:rPr lang="en-US" sz="1000" dirty="0" smtClean="0">
              <a:solidFill>
                <a:schemeClr val="bg1">
                  <a:lumMod val="25000"/>
                </a:schemeClr>
              </a:solidFill>
              <a:latin typeface="Helvetica" pitchFamily="34" charset="0"/>
              <a:cs typeface="Helvetica" pitchFamily="34" charset="0"/>
            </a:rPr>
            <a:t>The relevance of foresights:</a:t>
          </a:r>
        </a:p>
        <a:p>
          <a:r>
            <a:rPr lang="en-US" sz="1000" dirty="0" smtClean="0">
              <a:solidFill>
                <a:schemeClr val="bg1">
                  <a:lumMod val="25000"/>
                </a:schemeClr>
              </a:solidFill>
              <a:latin typeface="Helvetica" pitchFamily="34" charset="0"/>
              <a:cs typeface="Helvetica" pitchFamily="34" charset="0"/>
            </a:rPr>
            <a:t>Number of integrated foresights to the total of all foresights</a:t>
          </a:r>
          <a:endParaRPr lang="ru-RU" sz="1000" dirty="0">
            <a:solidFill>
              <a:schemeClr val="bg1">
                <a:lumMod val="25000"/>
              </a:schemeClr>
            </a:solidFill>
            <a:latin typeface="Helvetica" pitchFamily="34" charset="0"/>
            <a:cs typeface="Helvetica" pitchFamily="34" charset="0"/>
          </a:endParaRPr>
        </a:p>
      </dgm:t>
    </dgm:pt>
    <dgm:pt modelId="{2325DE94-6E6F-4958-AC56-F2A47C111063}" type="parTrans" cxnId="{1E387D7E-C18F-44D8-B828-96C49C4DADDD}">
      <dgm:prSet/>
      <dgm:spPr/>
      <dgm:t>
        <a:bodyPr/>
        <a:lstStyle/>
        <a:p>
          <a:endParaRPr lang="ru-RU">
            <a:latin typeface="Helvetica" pitchFamily="34" charset="0"/>
            <a:cs typeface="Helvetica" pitchFamily="34" charset="0"/>
          </a:endParaRPr>
        </a:p>
      </dgm:t>
    </dgm:pt>
    <dgm:pt modelId="{FEAA2E5A-7238-4BCD-84C5-1411B409F4BE}" type="sibTrans" cxnId="{1E387D7E-C18F-44D8-B828-96C49C4DADDD}">
      <dgm:prSet/>
      <dgm:spPr/>
      <dgm:t>
        <a:bodyPr/>
        <a:lstStyle/>
        <a:p>
          <a:endParaRPr lang="ru-RU">
            <a:latin typeface="Helvetica" pitchFamily="34" charset="0"/>
            <a:cs typeface="Helvetica" pitchFamily="34" charset="0"/>
          </a:endParaRPr>
        </a:p>
      </dgm:t>
    </dgm:pt>
    <dgm:pt modelId="{E6349394-1865-4033-A5C3-F1E8A682DBA2}">
      <dgm:prSet phldrT="[Текст]" custT="1"/>
      <dgm:spPr/>
      <dgm:t>
        <a:bodyPr/>
        <a:lstStyle/>
        <a:p>
          <a:r>
            <a:rPr lang="en-US" sz="1000" dirty="0" smtClean="0">
              <a:solidFill>
                <a:schemeClr val="bg1">
                  <a:lumMod val="25000"/>
                </a:schemeClr>
              </a:solidFill>
              <a:latin typeface="Helvetica" pitchFamily="34" charset="0"/>
              <a:cs typeface="Helvetica" pitchFamily="34" charset="0"/>
            </a:rPr>
            <a:t>Relevant foresights are the ones in which the participants are involved or which received investments from accredited venture capital funds, or R &amp; D centers are formed and / or orders from partners are received</a:t>
          </a:r>
          <a:endParaRPr lang="ru-RU" sz="1000" dirty="0">
            <a:solidFill>
              <a:schemeClr val="bg1">
                <a:lumMod val="25000"/>
              </a:schemeClr>
            </a:solidFill>
            <a:latin typeface="Helvetica" pitchFamily="34" charset="0"/>
            <a:cs typeface="Helvetica" pitchFamily="34" charset="0"/>
          </a:endParaRPr>
        </a:p>
      </dgm:t>
    </dgm:pt>
    <dgm:pt modelId="{F3DE159A-72D4-4710-B86C-1ED568873025}" type="parTrans" cxnId="{C1FD201B-36FC-4F3D-8028-93AA7C46D860}">
      <dgm:prSet/>
      <dgm:spPr/>
      <dgm:t>
        <a:bodyPr/>
        <a:lstStyle/>
        <a:p>
          <a:endParaRPr lang="ru-RU">
            <a:latin typeface="Helvetica" pitchFamily="34" charset="0"/>
            <a:cs typeface="Helvetica" pitchFamily="34" charset="0"/>
          </a:endParaRPr>
        </a:p>
      </dgm:t>
    </dgm:pt>
    <dgm:pt modelId="{B5B41491-F843-4442-9ED1-7A2C8ADB318E}" type="sibTrans" cxnId="{C1FD201B-36FC-4F3D-8028-93AA7C46D860}">
      <dgm:prSet/>
      <dgm:spPr/>
      <dgm:t>
        <a:bodyPr/>
        <a:lstStyle/>
        <a:p>
          <a:endParaRPr lang="ru-RU">
            <a:latin typeface="Helvetica" pitchFamily="34" charset="0"/>
            <a:cs typeface="Helvetica" pitchFamily="34" charset="0"/>
          </a:endParaRPr>
        </a:p>
      </dgm:t>
    </dgm:pt>
    <dgm:pt modelId="{F50C840A-B5E9-46CA-81BB-04DFF36A013D}">
      <dgm:prSet phldrT="[Текст]" custT="1"/>
      <dgm:spPr/>
      <dgm:t>
        <a:bodyPr/>
        <a:lstStyle/>
        <a:p>
          <a:r>
            <a:rPr lang="en-US" sz="1000" dirty="0" smtClean="0">
              <a:solidFill>
                <a:schemeClr val="bg1">
                  <a:lumMod val="25000"/>
                </a:schemeClr>
              </a:solidFill>
              <a:latin typeface="Helvetica" pitchFamily="34" charset="0"/>
              <a:cs typeface="Helvetica" pitchFamily="34" charset="0"/>
            </a:rPr>
            <a:t>The calculation is made on the basis of the actual co-financing received by the </a:t>
          </a:r>
          <a:r>
            <a:rPr lang="en-US" sz="1000" dirty="0" smtClean="0">
              <a:solidFill>
                <a:schemeClr val="bg1">
                  <a:lumMod val="25000"/>
                </a:schemeClr>
              </a:solidFill>
              <a:latin typeface="Helvetica" pitchFamily="34" charset="0"/>
              <a:cs typeface="Helvetica" pitchFamily="34" charset="0"/>
            </a:rPr>
            <a:t>participants: </a:t>
          </a:r>
          <a:r>
            <a:rPr lang="en-US" sz="1000" dirty="0" smtClean="0">
              <a:solidFill>
                <a:schemeClr val="bg1">
                  <a:lumMod val="25000"/>
                </a:schemeClr>
              </a:solidFill>
              <a:latin typeface="Helvetica" pitchFamily="34" charset="0"/>
              <a:cs typeface="Helvetica" pitchFamily="34" charset="0"/>
            </a:rPr>
            <a:t>the amount of co-financing (accredited investors auto-financing, etc.) compared to the total amount of financing received by the participants for their projects </a:t>
          </a:r>
          <a:endParaRPr lang="ru-RU" sz="1000" dirty="0">
            <a:solidFill>
              <a:schemeClr val="bg1">
                <a:lumMod val="25000"/>
              </a:schemeClr>
            </a:solidFill>
            <a:latin typeface="Helvetica" pitchFamily="34" charset="0"/>
            <a:cs typeface="Helvetica" pitchFamily="34" charset="0"/>
          </a:endParaRPr>
        </a:p>
      </dgm:t>
    </dgm:pt>
    <dgm:pt modelId="{A701DF84-ADC4-4D71-8675-D7519CF46935}">
      <dgm:prSet phldrT="[Текст]" custT="1"/>
      <dgm:spPr>
        <a:solidFill>
          <a:schemeClr val="bg2">
            <a:lumMod val="95000"/>
          </a:schemeClr>
        </a:solidFill>
        <a:ln w="3175">
          <a:prstDash val="sysDot"/>
        </a:ln>
      </dgm:spPr>
      <dgm:t>
        <a:bodyPr/>
        <a:lstStyle/>
        <a:p>
          <a:pPr algn="l"/>
          <a:r>
            <a:rPr lang="en-US" sz="1000" dirty="0" smtClean="0">
              <a:solidFill>
                <a:schemeClr val="bg1">
                  <a:lumMod val="25000"/>
                </a:schemeClr>
              </a:solidFill>
              <a:latin typeface="Helvetica" pitchFamily="34" charset="0"/>
              <a:cs typeface="Helvetica" pitchFamily="34" charset="0"/>
            </a:rPr>
            <a:t>The share of external co-financing attracted by participants for their projects</a:t>
          </a:r>
          <a:endParaRPr lang="ru-RU" sz="1000" dirty="0">
            <a:solidFill>
              <a:schemeClr val="bg1">
                <a:lumMod val="25000"/>
              </a:schemeClr>
            </a:solidFill>
            <a:latin typeface="Helvetica" pitchFamily="34" charset="0"/>
            <a:cs typeface="Helvetica" pitchFamily="34" charset="0"/>
          </a:endParaRPr>
        </a:p>
      </dgm:t>
    </dgm:pt>
    <dgm:pt modelId="{B959668C-D77B-402C-88D4-8EADB6189B6E}" type="sibTrans" cxnId="{A6C6155F-C40A-4CBF-89B3-77FC79D5E92D}">
      <dgm:prSet/>
      <dgm:spPr/>
      <dgm:t>
        <a:bodyPr/>
        <a:lstStyle/>
        <a:p>
          <a:endParaRPr lang="ru-RU" sz="1800">
            <a:latin typeface="Helvetica" pitchFamily="34" charset="0"/>
            <a:cs typeface="Helvetica" pitchFamily="34" charset="0"/>
          </a:endParaRPr>
        </a:p>
      </dgm:t>
    </dgm:pt>
    <dgm:pt modelId="{E9511A7C-A673-4F3D-8579-2171AA25555A}" type="parTrans" cxnId="{A6C6155F-C40A-4CBF-89B3-77FC79D5E92D}">
      <dgm:prSet/>
      <dgm:spPr/>
      <dgm:t>
        <a:bodyPr/>
        <a:lstStyle/>
        <a:p>
          <a:endParaRPr lang="ru-RU" sz="1800">
            <a:latin typeface="Helvetica" pitchFamily="34" charset="0"/>
            <a:cs typeface="Helvetica" pitchFamily="34" charset="0"/>
          </a:endParaRPr>
        </a:p>
      </dgm:t>
    </dgm:pt>
    <dgm:pt modelId="{D13EC03D-0CF7-49B7-BF8C-954A1B5C91A8}" type="sibTrans" cxnId="{D8F9B410-E0C8-4F08-91AF-8D1FFB5DE40B}">
      <dgm:prSet/>
      <dgm:spPr/>
      <dgm:t>
        <a:bodyPr/>
        <a:lstStyle/>
        <a:p>
          <a:endParaRPr lang="ru-RU" sz="1800">
            <a:latin typeface="Helvetica" pitchFamily="34" charset="0"/>
            <a:cs typeface="Helvetica" pitchFamily="34" charset="0"/>
          </a:endParaRPr>
        </a:p>
      </dgm:t>
    </dgm:pt>
    <dgm:pt modelId="{2C32F38F-984E-4F9C-B53E-753D47EB2E1A}" type="parTrans" cxnId="{D8F9B410-E0C8-4F08-91AF-8D1FFB5DE40B}">
      <dgm:prSet/>
      <dgm:spPr/>
      <dgm:t>
        <a:bodyPr/>
        <a:lstStyle/>
        <a:p>
          <a:endParaRPr lang="ru-RU" sz="1800">
            <a:latin typeface="Helvetica" pitchFamily="34" charset="0"/>
            <a:cs typeface="Helvetica" pitchFamily="34" charset="0"/>
          </a:endParaRPr>
        </a:p>
      </dgm:t>
    </dgm:pt>
    <dgm:pt modelId="{90E2B0EB-7BA1-465C-95F3-18FEC66E54BD}">
      <dgm:prSet phldrT="[Текст]" custT="1"/>
      <dgm:spPr/>
      <dgm:t>
        <a:bodyPr/>
        <a:lstStyle/>
        <a:p>
          <a:r>
            <a:rPr lang="en-US" sz="1000" dirty="0" smtClean="0">
              <a:solidFill>
                <a:schemeClr val="bg1">
                  <a:lumMod val="25000"/>
                </a:schemeClr>
              </a:solidFill>
              <a:latin typeface="Helvetica" pitchFamily="34" charset="0"/>
              <a:cs typeface="Helvetica" pitchFamily="34" charset="0"/>
            </a:rPr>
            <a:t>Total cumulative revenue for all participants of the </a:t>
          </a:r>
          <a:r>
            <a:rPr lang="en-US" sz="1000" dirty="0" err="1" smtClean="0">
              <a:solidFill>
                <a:schemeClr val="bg1">
                  <a:lumMod val="25000"/>
                </a:schemeClr>
              </a:solidFill>
              <a:latin typeface="Helvetica" pitchFamily="34" charset="0"/>
              <a:cs typeface="Helvetica" pitchFamily="34" charset="0"/>
            </a:rPr>
            <a:t>Skolkovo</a:t>
          </a:r>
          <a:r>
            <a:rPr lang="en-US" sz="1000" dirty="0" smtClean="0">
              <a:solidFill>
                <a:schemeClr val="bg1">
                  <a:lumMod val="25000"/>
                </a:schemeClr>
              </a:solidFill>
              <a:latin typeface="Helvetica" pitchFamily="34" charset="0"/>
              <a:cs typeface="Helvetica" pitchFamily="34" charset="0"/>
            </a:rPr>
            <a:t> project, YTD, </a:t>
          </a:r>
          <a:r>
            <a:rPr lang="en-US" sz="1000" dirty="0" err="1" smtClean="0">
              <a:solidFill>
                <a:schemeClr val="bg1">
                  <a:lumMod val="25000"/>
                </a:schemeClr>
              </a:solidFill>
              <a:latin typeface="Helvetica" pitchFamily="34" charset="0"/>
              <a:cs typeface="Helvetica" pitchFamily="34" charset="0"/>
            </a:rPr>
            <a:t>mln</a:t>
          </a:r>
          <a:r>
            <a:rPr lang="en-US" sz="1000" dirty="0" smtClean="0">
              <a:solidFill>
                <a:schemeClr val="bg1">
                  <a:lumMod val="25000"/>
                </a:schemeClr>
              </a:solidFill>
              <a:latin typeface="Helvetica" pitchFamily="34" charset="0"/>
              <a:cs typeface="Helvetica" pitchFamily="34" charset="0"/>
            </a:rPr>
            <a:t>, rub. Revenue beyond LE is not taken into account</a:t>
          </a:r>
          <a:endParaRPr lang="ru-RU" sz="1000" dirty="0">
            <a:solidFill>
              <a:schemeClr val="bg1">
                <a:lumMod val="25000"/>
              </a:schemeClr>
            </a:solidFill>
            <a:latin typeface="Helvetica" pitchFamily="34" charset="0"/>
            <a:cs typeface="Helvetica" pitchFamily="34" charset="0"/>
          </a:endParaRPr>
        </a:p>
      </dgm:t>
    </dgm:pt>
    <dgm:pt modelId="{31FBF240-EECB-4D4B-A0B9-4820BF2D7F6D}" type="sibTrans" cxnId="{6D728217-A1AA-4031-B37B-8D5E3EFF63F1}">
      <dgm:prSet/>
      <dgm:spPr/>
      <dgm:t>
        <a:bodyPr/>
        <a:lstStyle/>
        <a:p>
          <a:endParaRPr lang="ru-RU" sz="1800">
            <a:latin typeface="Helvetica" pitchFamily="34" charset="0"/>
            <a:cs typeface="Helvetica" pitchFamily="34" charset="0"/>
          </a:endParaRPr>
        </a:p>
      </dgm:t>
    </dgm:pt>
    <dgm:pt modelId="{347F7694-1AF6-4781-A866-B68420042964}" type="parTrans" cxnId="{6D728217-A1AA-4031-B37B-8D5E3EFF63F1}">
      <dgm:prSet/>
      <dgm:spPr/>
      <dgm:t>
        <a:bodyPr/>
        <a:lstStyle/>
        <a:p>
          <a:endParaRPr lang="ru-RU" sz="1800">
            <a:latin typeface="Helvetica" pitchFamily="34" charset="0"/>
            <a:cs typeface="Helvetica" pitchFamily="34" charset="0"/>
          </a:endParaRPr>
        </a:p>
      </dgm:t>
    </dgm:pt>
    <dgm:pt modelId="{8B92C3BF-FE4E-4EE5-8FF0-F1D6BCF008DF}">
      <dgm:prSet phldrT="[Текст]" custT="1"/>
      <dgm:spPr>
        <a:solidFill>
          <a:schemeClr val="bg2">
            <a:lumMod val="95000"/>
          </a:schemeClr>
        </a:solidFill>
        <a:ln w="6350">
          <a:prstDash val="sysDot"/>
        </a:ln>
      </dgm:spPr>
      <dgm:t>
        <a:bodyPr/>
        <a:lstStyle/>
        <a:p>
          <a:pPr algn="l"/>
          <a:r>
            <a:rPr lang="en-US" sz="1000" dirty="0" smtClean="0">
              <a:solidFill>
                <a:schemeClr val="bg1">
                  <a:lumMod val="25000"/>
                </a:schemeClr>
              </a:solidFill>
              <a:latin typeface="Helvetica" pitchFamily="34" charset="0"/>
              <a:cs typeface="Helvetica" pitchFamily="34" charset="0"/>
            </a:rPr>
            <a:t>Total revenue of all participants of the </a:t>
          </a:r>
          <a:r>
            <a:rPr lang="en-US" sz="1000" dirty="0" err="1" smtClean="0">
              <a:solidFill>
                <a:schemeClr val="bg1">
                  <a:lumMod val="25000"/>
                </a:schemeClr>
              </a:solidFill>
              <a:latin typeface="Helvetica" pitchFamily="34" charset="0"/>
              <a:cs typeface="Helvetica" pitchFamily="34" charset="0"/>
            </a:rPr>
            <a:t>Skolkovo</a:t>
          </a:r>
          <a:r>
            <a:rPr lang="en-US" sz="1000" dirty="0" smtClean="0">
              <a:solidFill>
                <a:schemeClr val="bg1">
                  <a:lumMod val="25000"/>
                </a:schemeClr>
              </a:solidFill>
              <a:latin typeface="Helvetica" pitchFamily="34" charset="0"/>
              <a:cs typeface="Helvetica" pitchFamily="34" charset="0"/>
            </a:rPr>
            <a:t> project </a:t>
          </a:r>
          <a:endParaRPr lang="ru-RU" sz="1000" dirty="0">
            <a:solidFill>
              <a:schemeClr val="bg1">
                <a:lumMod val="25000"/>
              </a:schemeClr>
            </a:solidFill>
            <a:latin typeface="Helvetica" pitchFamily="34" charset="0"/>
            <a:cs typeface="Helvetica" pitchFamily="34" charset="0"/>
          </a:endParaRPr>
        </a:p>
      </dgm:t>
    </dgm:pt>
    <dgm:pt modelId="{263EE6D6-1FD7-4769-946C-294975266CE1}" type="sibTrans" cxnId="{DB8CCAD4-A841-4C5B-A51E-1DB4B6552623}">
      <dgm:prSet/>
      <dgm:spPr/>
      <dgm:t>
        <a:bodyPr/>
        <a:lstStyle/>
        <a:p>
          <a:endParaRPr lang="ru-RU" sz="1800">
            <a:latin typeface="Helvetica" pitchFamily="34" charset="0"/>
            <a:cs typeface="Helvetica" pitchFamily="34" charset="0"/>
          </a:endParaRPr>
        </a:p>
      </dgm:t>
    </dgm:pt>
    <dgm:pt modelId="{BED70B63-CD49-45C8-B609-8998365F90B3}" type="parTrans" cxnId="{DB8CCAD4-A841-4C5B-A51E-1DB4B6552623}">
      <dgm:prSet/>
      <dgm:spPr/>
      <dgm:t>
        <a:bodyPr/>
        <a:lstStyle/>
        <a:p>
          <a:endParaRPr lang="ru-RU" sz="1800">
            <a:latin typeface="Helvetica" pitchFamily="34" charset="0"/>
            <a:cs typeface="Helvetica" pitchFamily="34" charset="0"/>
          </a:endParaRPr>
        </a:p>
      </dgm:t>
    </dgm:pt>
    <dgm:pt modelId="{6AB0BB04-E98D-2F4C-B049-DE024F3D9A01}">
      <dgm:prSet phldrT="[Текст]" custT="1"/>
      <dgm:spPr/>
      <dgm:t>
        <a:bodyPr/>
        <a:lstStyle/>
        <a:p>
          <a:r>
            <a:rPr lang="en-US" sz="1000" dirty="0" smtClean="0">
              <a:solidFill>
                <a:schemeClr val="bg1">
                  <a:lumMod val="25000"/>
                </a:schemeClr>
              </a:solidFill>
              <a:latin typeface="Helvetica" pitchFamily="34" charset="0"/>
              <a:cs typeface="Helvetica" pitchFamily="34" charset="0"/>
            </a:rPr>
            <a:t> Cumulative </a:t>
          </a:r>
          <a:r>
            <a:rPr lang="en-US" sz="1000" dirty="0" smtClean="0">
              <a:solidFill>
                <a:schemeClr val="bg1">
                  <a:lumMod val="25000"/>
                </a:schemeClr>
              </a:solidFill>
              <a:latin typeface="Helvetica" pitchFamily="34" charset="0"/>
              <a:cs typeface="Helvetica" pitchFamily="34" charset="0"/>
            </a:rPr>
            <a:t>calculation </a:t>
          </a:r>
          <a:r>
            <a:rPr lang="en-US" sz="1000" dirty="0" smtClean="0">
              <a:solidFill>
                <a:schemeClr val="bg1">
                  <a:lumMod val="25000"/>
                </a:schemeClr>
              </a:solidFill>
              <a:latin typeface="Helvetica" pitchFamily="34" charset="0"/>
              <a:cs typeface="Helvetica" pitchFamily="34" charset="0"/>
            </a:rPr>
            <a:t>from the beginning of the reporting period</a:t>
          </a:r>
          <a:endParaRPr lang="ru-RU" sz="1000" dirty="0">
            <a:solidFill>
              <a:schemeClr val="bg1">
                <a:lumMod val="25000"/>
              </a:schemeClr>
            </a:solidFill>
            <a:latin typeface="Helvetica" pitchFamily="34" charset="0"/>
            <a:cs typeface="Helvetica" pitchFamily="34" charset="0"/>
          </a:endParaRPr>
        </a:p>
      </dgm:t>
    </dgm:pt>
    <dgm:pt modelId="{307EB038-C180-AD4D-ADCC-547885EDD8E8}" type="parTrans" cxnId="{19FA1504-15BF-224D-A3BF-2E8DEB46B75A}">
      <dgm:prSet/>
      <dgm:spPr/>
      <dgm:t>
        <a:bodyPr/>
        <a:lstStyle/>
        <a:p>
          <a:endParaRPr lang="en-US"/>
        </a:p>
      </dgm:t>
    </dgm:pt>
    <dgm:pt modelId="{0A038202-3B08-6940-87AE-6C489CFF1B85}" type="sibTrans" cxnId="{19FA1504-15BF-224D-A3BF-2E8DEB46B75A}">
      <dgm:prSet/>
      <dgm:spPr/>
      <dgm:t>
        <a:bodyPr/>
        <a:lstStyle/>
        <a:p>
          <a:endParaRPr lang="en-US"/>
        </a:p>
      </dgm:t>
    </dgm:pt>
    <dgm:pt modelId="{69FF782E-88C2-E64F-9FCD-3A9269DE41C7}">
      <dgm:prSet phldrT="[Текст]" custT="1"/>
      <dgm:spPr/>
      <dgm:t>
        <a:bodyPr/>
        <a:lstStyle/>
        <a:p>
          <a:r>
            <a:rPr lang="en-US" sz="1000" dirty="0" smtClean="0">
              <a:solidFill>
                <a:schemeClr val="bg1">
                  <a:lumMod val="25000"/>
                </a:schemeClr>
              </a:solidFill>
              <a:latin typeface="Helvetica" pitchFamily="34" charset="0"/>
              <a:cs typeface="Helvetica" pitchFamily="34" charset="0"/>
            </a:rPr>
            <a:t>Monitoring is carried out on a quarterly basis</a:t>
          </a:r>
          <a:endParaRPr lang="ru-RU" sz="1000" dirty="0">
            <a:solidFill>
              <a:schemeClr val="bg1">
                <a:lumMod val="25000"/>
              </a:schemeClr>
            </a:solidFill>
            <a:latin typeface="Helvetica" pitchFamily="34" charset="0"/>
            <a:cs typeface="Helvetica" pitchFamily="34" charset="0"/>
          </a:endParaRPr>
        </a:p>
      </dgm:t>
    </dgm:pt>
    <dgm:pt modelId="{7B2AD82E-7EE0-F148-94EC-E791F7506EA3}" type="parTrans" cxnId="{F8E93ED4-A41C-3F45-84E6-AE5FBEA0A6BB}">
      <dgm:prSet/>
      <dgm:spPr/>
      <dgm:t>
        <a:bodyPr/>
        <a:lstStyle/>
        <a:p>
          <a:endParaRPr lang="en-US"/>
        </a:p>
      </dgm:t>
    </dgm:pt>
    <dgm:pt modelId="{E821026E-566B-C740-A01E-AB161750393B}" type="sibTrans" cxnId="{F8E93ED4-A41C-3F45-84E6-AE5FBEA0A6BB}">
      <dgm:prSet/>
      <dgm:spPr/>
      <dgm:t>
        <a:bodyPr/>
        <a:lstStyle/>
        <a:p>
          <a:endParaRPr lang="en-US"/>
        </a:p>
      </dgm:t>
    </dgm:pt>
    <dgm:pt modelId="{3B7841E6-45A5-8643-BF5D-F6668F304C1C}">
      <dgm:prSet phldrT="[Текст]" custT="1"/>
      <dgm:spPr/>
      <dgm:t>
        <a:bodyPr/>
        <a:lstStyle/>
        <a:p>
          <a:r>
            <a:rPr lang="en-US" sz="1000" u="none" dirty="0" smtClean="0">
              <a:solidFill>
                <a:schemeClr val="bg1">
                  <a:lumMod val="25000"/>
                </a:schemeClr>
              </a:solidFill>
              <a:latin typeface="Helvetica" pitchFamily="34" charset="0"/>
              <a:cs typeface="Helvetica" pitchFamily="34" charset="0"/>
            </a:rPr>
            <a:t>Monitoring is carried out on a quarterly basis</a:t>
          </a:r>
          <a:endParaRPr lang="ru-RU" sz="1000" u="none" dirty="0">
            <a:solidFill>
              <a:schemeClr val="bg1">
                <a:lumMod val="25000"/>
              </a:schemeClr>
            </a:solidFill>
            <a:latin typeface="Helvetica" pitchFamily="34" charset="0"/>
            <a:cs typeface="Helvetica" pitchFamily="34" charset="0"/>
          </a:endParaRPr>
        </a:p>
      </dgm:t>
    </dgm:pt>
    <dgm:pt modelId="{0B5C2F65-F018-6749-A0CF-E60AF5DBFB8D}" type="parTrans" cxnId="{A05C124D-2FC3-BD4D-8148-64B78A2FBB6D}">
      <dgm:prSet/>
      <dgm:spPr/>
      <dgm:t>
        <a:bodyPr/>
        <a:lstStyle/>
        <a:p>
          <a:endParaRPr lang="en-US"/>
        </a:p>
      </dgm:t>
    </dgm:pt>
    <dgm:pt modelId="{2E76A5CE-605C-104E-B62F-2EBFF289F44B}" type="sibTrans" cxnId="{A05C124D-2FC3-BD4D-8148-64B78A2FBB6D}">
      <dgm:prSet/>
      <dgm:spPr/>
      <dgm:t>
        <a:bodyPr/>
        <a:lstStyle/>
        <a:p>
          <a:endParaRPr lang="en-US"/>
        </a:p>
      </dgm:t>
    </dgm:pt>
    <dgm:pt modelId="{D0AA8FB4-ABF3-C144-96C1-B0B4D3666544}">
      <dgm:prSet phldrT="[Текст]" custT="1"/>
      <dgm:spPr/>
      <dgm:t>
        <a:bodyPr/>
        <a:lstStyle/>
        <a:p>
          <a:r>
            <a:rPr lang="en-US" sz="1000" dirty="0" smtClean="0">
              <a:solidFill>
                <a:schemeClr val="bg1">
                  <a:lumMod val="25000"/>
                </a:schemeClr>
              </a:solidFill>
              <a:latin typeface="Helvetica" pitchFamily="34" charset="0"/>
              <a:cs typeface="Helvetica" pitchFamily="34" charset="0"/>
            </a:rPr>
            <a:t>The share of current foresights is calculated as the ratio of relevant foresights to total foresights of all clusters</a:t>
          </a:r>
          <a:endParaRPr lang="ru-RU" sz="1000" dirty="0">
            <a:solidFill>
              <a:schemeClr val="bg1">
                <a:lumMod val="25000"/>
              </a:schemeClr>
            </a:solidFill>
            <a:latin typeface="Helvetica" pitchFamily="34" charset="0"/>
            <a:cs typeface="Helvetica" pitchFamily="34" charset="0"/>
          </a:endParaRPr>
        </a:p>
      </dgm:t>
    </dgm:pt>
    <dgm:pt modelId="{56297A18-6596-A442-9B8E-36F762704C7A}" type="parTrans" cxnId="{8915F547-87C2-0C45-82CB-268B87BF2EC6}">
      <dgm:prSet/>
      <dgm:spPr/>
      <dgm:t>
        <a:bodyPr/>
        <a:lstStyle/>
        <a:p>
          <a:endParaRPr lang="en-US"/>
        </a:p>
      </dgm:t>
    </dgm:pt>
    <dgm:pt modelId="{ED39DAB2-FD16-484A-9A8A-4B6DB31B62C5}" type="sibTrans" cxnId="{8915F547-87C2-0C45-82CB-268B87BF2EC6}">
      <dgm:prSet/>
      <dgm:spPr/>
      <dgm:t>
        <a:bodyPr/>
        <a:lstStyle/>
        <a:p>
          <a:endParaRPr lang="en-US"/>
        </a:p>
      </dgm:t>
    </dgm:pt>
    <dgm:pt modelId="{715AFC0E-B745-C745-8562-F62B7BBB1A52}">
      <dgm:prSet phldrT="[Текст]" custT="1"/>
      <dgm:spPr/>
      <dgm:t>
        <a:bodyPr/>
        <a:lstStyle/>
        <a:p>
          <a:r>
            <a:rPr lang="en-US" sz="1000" smtClean="0">
              <a:solidFill>
                <a:schemeClr val="bg1">
                  <a:lumMod val="25000"/>
                </a:schemeClr>
              </a:solidFill>
              <a:latin typeface="Helvetica" pitchFamily="34" charset="0"/>
              <a:cs typeface="Helvetica" pitchFamily="34" charset="0"/>
            </a:rPr>
            <a:t>Monitoring </a:t>
          </a:r>
          <a:r>
            <a:rPr lang="en-US" sz="1000" dirty="0" smtClean="0">
              <a:solidFill>
                <a:schemeClr val="bg1">
                  <a:lumMod val="25000"/>
                </a:schemeClr>
              </a:solidFill>
              <a:latin typeface="Helvetica" pitchFamily="34" charset="0"/>
              <a:cs typeface="Helvetica" pitchFamily="34" charset="0"/>
            </a:rPr>
            <a:t>is carried out on a quarterly basis</a:t>
          </a:r>
          <a:endParaRPr lang="ru-RU" sz="1000" dirty="0">
            <a:solidFill>
              <a:schemeClr val="bg1">
                <a:lumMod val="25000"/>
              </a:schemeClr>
            </a:solidFill>
            <a:latin typeface="Helvetica" pitchFamily="34" charset="0"/>
            <a:cs typeface="Helvetica" pitchFamily="34" charset="0"/>
          </a:endParaRPr>
        </a:p>
      </dgm:t>
    </dgm:pt>
    <dgm:pt modelId="{B7AEFAE5-6135-294D-935C-D05729AF3CC9}" type="parTrans" cxnId="{6613279E-898E-4F4A-A2CB-B0BDBCD0C4DB}">
      <dgm:prSet/>
      <dgm:spPr/>
      <dgm:t>
        <a:bodyPr/>
        <a:lstStyle/>
        <a:p>
          <a:endParaRPr lang="en-US"/>
        </a:p>
      </dgm:t>
    </dgm:pt>
    <dgm:pt modelId="{252CC58C-DE1C-574A-8E58-6E11D8F1E020}" type="sibTrans" cxnId="{6613279E-898E-4F4A-A2CB-B0BDBCD0C4DB}">
      <dgm:prSet/>
      <dgm:spPr/>
      <dgm:t>
        <a:bodyPr/>
        <a:lstStyle/>
        <a:p>
          <a:endParaRPr lang="en-US"/>
        </a:p>
      </dgm:t>
    </dgm:pt>
    <dgm:pt modelId="{61E48EF9-C990-47B9-A692-ADD95394505B}" type="pres">
      <dgm:prSet presAssocID="{50B422F8-ADEC-4B57-8736-8594A829F476}" presName="Name0" presStyleCnt="0">
        <dgm:presLayoutVars>
          <dgm:dir/>
          <dgm:animLvl val="lvl"/>
          <dgm:resizeHandles val="exact"/>
        </dgm:presLayoutVars>
      </dgm:prSet>
      <dgm:spPr/>
      <dgm:t>
        <a:bodyPr/>
        <a:lstStyle/>
        <a:p>
          <a:endParaRPr lang="ru-RU"/>
        </a:p>
      </dgm:t>
    </dgm:pt>
    <dgm:pt modelId="{0262363C-0DBD-482B-994F-B68826F9970E}" type="pres">
      <dgm:prSet presAssocID="{FCF354A6-B5F9-4A34-B63D-00496008C277}" presName="linNode" presStyleCnt="0"/>
      <dgm:spPr/>
    </dgm:pt>
    <dgm:pt modelId="{08DF8732-EA6A-47B5-BBE2-7273AB151D62}" type="pres">
      <dgm:prSet presAssocID="{FCF354A6-B5F9-4A34-B63D-00496008C277}" presName="parentText" presStyleLbl="node1" presStyleIdx="0" presStyleCnt="5" custScaleX="202504" custScaleY="29887" custLinFactNeighborY="-14">
        <dgm:presLayoutVars>
          <dgm:chMax val="1"/>
          <dgm:bulletEnabled val="1"/>
        </dgm:presLayoutVars>
      </dgm:prSet>
      <dgm:spPr/>
      <dgm:t>
        <a:bodyPr/>
        <a:lstStyle/>
        <a:p>
          <a:endParaRPr lang="ru-RU"/>
        </a:p>
      </dgm:t>
    </dgm:pt>
    <dgm:pt modelId="{02F70E4D-2DCD-49B5-90D5-ED54BB959400}" type="pres">
      <dgm:prSet presAssocID="{FCF354A6-B5F9-4A34-B63D-00496008C277}" presName="descendantText" presStyleLbl="alignAccFollowNode1" presStyleIdx="0" presStyleCnt="5" custScaleX="162871" custScaleY="30611">
        <dgm:presLayoutVars>
          <dgm:bulletEnabled val="1"/>
        </dgm:presLayoutVars>
      </dgm:prSet>
      <dgm:spPr/>
      <dgm:t>
        <a:bodyPr/>
        <a:lstStyle/>
        <a:p>
          <a:endParaRPr lang="ru-RU"/>
        </a:p>
      </dgm:t>
    </dgm:pt>
    <dgm:pt modelId="{92472926-191D-4331-9214-B6EB7AC1CB6F}" type="pres">
      <dgm:prSet presAssocID="{C40A210D-7F9B-42E7-BCBB-183E0A010D36}" presName="sp" presStyleCnt="0"/>
      <dgm:spPr/>
    </dgm:pt>
    <dgm:pt modelId="{C0E239E8-C88D-4B57-9E2F-215E23F26E7F}" type="pres">
      <dgm:prSet presAssocID="{42BBA801-0AF7-4549-B297-D9AD94CCE76D}" presName="linNode" presStyleCnt="0"/>
      <dgm:spPr/>
    </dgm:pt>
    <dgm:pt modelId="{36379895-F0E3-4EC4-99E9-F2D7AAA15E7D}" type="pres">
      <dgm:prSet presAssocID="{42BBA801-0AF7-4549-B297-D9AD94CCE76D}" presName="parentText" presStyleLbl="node1" presStyleIdx="1" presStyleCnt="5" custScaleX="202504" custScaleY="52127" custLinFactY="1411" custLinFactNeighborX="-19" custLinFactNeighborY="100000">
        <dgm:presLayoutVars>
          <dgm:chMax val="1"/>
          <dgm:bulletEnabled val="1"/>
        </dgm:presLayoutVars>
      </dgm:prSet>
      <dgm:spPr/>
      <dgm:t>
        <a:bodyPr/>
        <a:lstStyle/>
        <a:p>
          <a:endParaRPr lang="ru-RU"/>
        </a:p>
      </dgm:t>
    </dgm:pt>
    <dgm:pt modelId="{280EF3B2-AB30-4FB9-8B95-17A318EBD291}" type="pres">
      <dgm:prSet presAssocID="{42BBA801-0AF7-4549-B297-D9AD94CCE76D}" presName="descendantText" presStyleLbl="alignAccFollowNode1" presStyleIdx="1" presStyleCnt="5" custScaleX="162871" custScaleY="61383" custLinFactY="27028" custLinFactNeighborX="33" custLinFactNeighborY="100000">
        <dgm:presLayoutVars>
          <dgm:bulletEnabled val="1"/>
        </dgm:presLayoutVars>
      </dgm:prSet>
      <dgm:spPr/>
      <dgm:t>
        <a:bodyPr/>
        <a:lstStyle/>
        <a:p>
          <a:endParaRPr lang="ru-RU"/>
        </a:p>
      </dgm:t>
    </dgm:pt>
    <dgm:pt modelId="{698A4133-8C1F-4CC4-BE11-DEAB40DE54BD}" type="pres">
      <dgm:prSet presAssocID="{FEAA2E5A-7238-4BCD-84C5-1411B409F4BE}" presName="sp" presStyleCnt="0"/>
      <dgm:spPr/>
    </dgm:pt>
    <dgm:pt modelId="{A68E3F55-F69E-46A0-A0E3-CB23F7459B9A}" type="pres">
      <dgm:prSet presAssocID="{A701DF84-ADC4-4D71-8675-D7519CF46935}" presName="linNode" presStyleCnt="0"/>
      <dgm:spPr/>
    </dgm:pt>
    <dgm:pt modelId="{29293F57-0038-4066-A6A0-025818C66988}" type="pres">
      <dgm:prSet presAssocID="{A701DF84-ADC4-4D71-8675-D7519CF46935}" presName="parentText" presStyleLbl="node1" presStyleIdx="2" presStyleCnt="5" custScaleX="124780" custScaleY="38459" custLinFactNeighborX="-11" custLinFactNeighborY="-58660">
        <dgm:presLayoutVars>
          <dgm:chMax val="1"/>
          <dgm:bulletEnabled val="1"/>
        </dgm:presLayoutVars>
      </dgm:prSet>
      <dgm:spPr/>
      <dgm:t>
        <a:bodyPr/>
        <a:lstStyle/>
        <a:p>
          <a:endParaRPr lang="ru-RU"/>
        </a:p>
      </dgm:t>
    </dgm:pt>
    <dgm:pt modelId="{02E25588-F0C0-409E-8D83-268CC626A958}" type="pres">
      <dgm:prSet presAssocID="{A701DF84-ADC4-4D71-8675-D7519CF46935}" presName="descendantText" presStyleLbl="alignAccFollowNode1" presStyleIdx="2" presStyleCnt="5" custScaleY="41705" custLinFactNeighborX="-25" custLinFactNeighborY="-73316">
        <dgm:presLayoutVars>
          <dgm:bulletEnabled val="1"/>
        </dgm:presLayoutVars>
      </dgm:prSet>
      <dgm:spPr/>
      <dgm:t>
        <a:bodyPr/>
        <a:lstStyle/>
        <a:p>
          <a:endParaRPr lang="ru-RU"/>
        </a:p>
      </dgm:t>
    </dgm:pt>
    <dgm:pt modelId="{C7D99B54-6FDB-4DC6-B6C1-CB1615395155}" type="pres">
      <dgm:prSet presAssocID="{B959668C-D77B-402C-88D4-8EADB6189B6E}" presName="sp" presStyleCnt="0"/>
      <dgm:spPr/>
    </dgm:pt>
    <dgm:pt modelId="{0900F824-4C54-4BAC-855C-F0F375A1F960}" type="pres">
      <dgm:prSet presAssocID="{8B92C3BF-FE4E-4EE5-8FF0-F1D6BCF008DF}" presName="linNode" presStyleCnt="0"/>
      <dgm:spPr/>
    </dgm:pt>
    <dgm:pt modelId="{AF10677A-67C8-4426-9223-78C665A1B5C4}" type="pres">
      <dgm:prSet presAssocID="{8B92C3BF-FE4E-4EE5-8FF0-F1D6BCF008DF}" presName="parentText" presStyleLbl="node1" presStyleIdx="3" presStyleCnt="5" custScaleX="126259" custScaleY="27123" custLinFactNeighborX="91" custLinFactNeighborY="-58859">
        <dgm:presLayoutVars>
          <dgm:chMax val="1"/>
          <dgm:bulletEnabled val="1"/>
        </dgm:presLayoutVars>
      </dgm:prSet>
      <dgm:spPr/>
      <dgm:t>
        <a:bodyPr/>
        <a:lstStyle/>
        <a:p>
          <a:endParaRPr lang="ru-RU"/>
        </a:p>
      </dgm:t>
    </dgm:pt>
    <dgm:pt modelId="{2D95FF06-CD12-4EB3-B224-3A541868BFCC}" type="pres">
      <dgm:prSet presAssocID="{8B92C3BF-FE4E-4EE5-8FF0-F1D6BCF008DF}" presName="descendantText" presStyleLbl="alignAccFollowNode1" presStyleIdx="3" presStyleCnt="5" custScaleY="27785" custLinFactNeighborX="162" custLinFactNeighborY="-73560">
        <dgm:presLayoutVars>
          <dgm:bulletEnabled val="1"/>
        </dgm:presLayoutVars>
      </dgm:prSet>
      <dgm:spPr/>
      <dgm:t>
        <a:bodyPr/>
        <a:lstStyle/>
        <a:p>
          <a:endParaRPr lang="ru-RU"/>
        </a:p>
      </dgm:t>
    </dgm:pt>
    <dgm:pt modelId="{E940FDCD-D803-4612-9651-A80500AF0161}" type="pres">
      <dgm:prSet presAssocID="{263EE6D6-1FD7-4769-946C-294975266CE1}" presName="sp" presStyleCnt="0"/>
      <dgm:spPr/>
    </dgm:pt>
    <dgm:pt modelId="{F874AC3C-CC78-471E-9F11-0150D2B0BAC6}" type="pres">
      <dgm:prSet presAssocID="{F0662DAC-AF76-4D79-92C0-510CF70D278F}" presName="linNode" presStyleCnt="0"/>
      <dgm:spPr/>
    </dgm:pt>
    <dgm:pt modelId="{72128AE5-2BE1-4D16-B8AA-DF0AAFC64258}" type="pres">
      <dgm:prSet presAssocID="{F0662DAC-AF76-4D79-92C0-510CF70D278F}" presName="parentText" presStyleLbl="node1" presStyleIdx="4" presStyleCnt="5" custScaleX="126259" custScaleY="27402" custLinFactNeighborX="-11" custLinFactNeighborY="-61347">
        <dgm:presLayoutVars>
          <dgm:chMax val="1"/>
          <dgm:bulletEnabled val="1"/>
        </dgm:presLayoutVars>
      </dgm:prSet>
      <dgm:spPr/>
      <dgm:t>
        <a:bodyPr/>
        <a:lstStyle/>
        <a:p>
          <a:endParaRPr lang="ru-RU"/>
        </a:p>
      </dgm:t>
    </dgm:pt>
    <dgm:pt modelId="{B4A715BB-C164-409D-8009-1D1941A018BF}" type="pres">
      <dgm:prSet presAssocID="{F0662DAC-AF76-4D79-92C0-510CF70D278F}" presName="descendantText" presStyleLbl="alignAccFollowNode1" presStyleIdx="4" presStyleCnt="5" custScaleY="31111" custLinFactNeighborX="162" custLinFactNeighborY="-76325">
        <dgm:presLayoutVars>
          <dgm:bulletEnabled val="1"/>
        </dgm:presLayoutVars>
      </dgm:prSet>
      <dgm:spPr/>
      <dgm:t>
        <a:bodyPr/>
        <a:lstStyle/>
        <a:p>
          <a:endParaRPr lang="ru-RU"/>
        </a:p>
      </dgm:t>
    </dgm:pt>
  </dgm:ptLst>
  <dgm:cxnLst>
    <dgm:cxn modelId="{D640F57B-662F-AE43-A2C3-AAE466C8439C}" type="presOf" srcId="{D0AA8FB4-ABF3-C144-96C1-B0B4D3666544}" destId="{280EF3B2-AB30-4FB9-8B95-17A318EBD291}" srcOrd="0" destOrd="1" presId="urn:microsoft.com/office/officeart/2005/8/layout/vList5"/>
    <dgm:cxn modelId="{A0484E30-CCA9-45EA-B13D-E1F31CB17AEC}" type="presOf" srcId="{90E2B0EB-7BA1-465C-95F3-18FEC66E54BD}" destId="{2D95FF06-CD12-4EB3-B224-3A541868BFCC}" srcOrd="0" destOrd="0" presId="urn:microsoft.com/office/officeart/2005/8/layout/vList5"/>
    <dgm:cxn modelId="{D8F9B410-E0C8-4F08-91AF-8D1FFB5DE40B}" srcId="{A701DF84-ADC4-4D71-8675-D7519CF46935}" destId="{F50C840A-B5E9-46CA-81BB-04DFF36A013D}" srcOrd="0" destOrd="0" parTransId="{2C32F38F-984E-4F9C-B53E-753D47EB2E1A}" sibTransId="{D13EC03D-0CF7-49B7-BF8C-954A1B5C91A8}"/>
    <dgm:cxn modelId="{530F58F2-6AAF-4E4F-8180-6159E1932399}" type="presOf" srcId="{69FF782E-88C2-E64F-9FCD-3A9269DE41C7}" destId="{2D95FF06-CD12-4EB3-B224-3A541868BFCC}" srcOrd="0" destOrd="1" presId="urn:microsoft.com/office/officeart/2005/8/layout/vList5"/>
    <dgm:cxn modelId="{19FA1504-15BF-224D-A3BF-2E8DEB46B75A}" srcId="{FCF354A6-B5F9-4A34-B63D-00496008C277}" destId="{6AB0BB04-E98D-2F4C-B049-DE024F3D9A01}" srcOrd="1" destOrd="0" parTransId="{307EB038-C180-AD4D-ADCC-547885EDD8E8}" sibTransId="{0A038202-3B08-6940-87AE-6C489CFF1B85}"/>
    <dgm:cxn modelId="{30141C24-8F0B-3348-9B3C-A2645D59FB5B}" type="presOf" srcId="{6AB0BB04-E98D-2F4C-B049-DE024F3D9A01}" destId="{02F70E4D-2DCD-49B5-90D5-ED54BB959400}" srcOrd="0" destOrd="1" presId="urn:microsoft.com/office/officeart/2005/8/layout/vList5"/>
    <dgm:cxn modelId="{00A7ADBB-3357-46A7-AA93-369AAFFC9AA6}" type="presOf" srcId="{FCF354A6-B5F9-4A34-B63D-00496008C277}" destId="{08DF8732-EA6A-47B5-BBE2-7273AB151D62}" srcOrd="0" destOrd="0" presId="urn:microsoft.com/office/officeart/2005/8/layout/vList5"/>
    <dgm:cxn modelId="{6613279E-898E-4F4A-A2CB-B0BDBCD0C4DB}" srcId="{42BBA801-0AF7-4549-B297-D9AD94CCE76D}" destId="{715AFC0E-B745-C745-8562-F62B7BBB1A52}" srcOrd="2" destOrd="0" parTransId="{B7AEFAE5-6135-294D-935C-D05729AF3CC9}" sibTransId="{252CC58C-DE1C-574A-8E58-6E11D8F1E020}"/>
    <dgm:cxn modelId="{9B00BD5B-2E97-4CAD-82B7-CF227655CA35}" srcId="{F0662DAC-AF76-4D79-92C0-510CF70D278F}" destId="{85AE4879-0161-4E93-9018-58C25484D3F2}" srcOrd="0" destOrd="0" parTransId="{146F97A0-428C-40C8-9F4C-BCF99936CC59}" sibTransId="{318D2921-B281-4BDE-AC18-9F1D212A63BC}"/>
    <dgm:cxn modelId="{7A6BF008-B76E-470F-8C9E-E08690B832A6}" type="presOf" srcId="{E89CE85F-ECCF-451F-9661-03BDCBBDD1BD}" destId="{02F70E4D-2DCD-49B5-90D5-ED54BB959400}" srcOrd="0" destOrd="0" presId="urn:microsoft.com/office/officeart/2005/8/layout/vList5"/>
    <dgm:cxn modelId="{6D728217-A1AA-4031-B37B-8D5E3EFF63F1}" srcId="{8B92C3BF-FE4E-4EE5-8FF0-F1D6BCF008DF}" destId="{90E2B0EB-7BA1-465C-95F3-18FEC66E54BD}" srcOrd="0" destOrd="0" parTransId="{347F7694-1AF6-4781-A866-B68420042964}" sibTransId="{31FBF240-EECB-4D4B-A0B9-4820BF2D7F6D}"/>
    <dgm:cxn modelId="{9C003959-58E2-4503-9D86-FA2B0883907D}" type="presOf" srcId="{50B422F8-ADEC-4B57-8736-8594A829F476}" destId="{61E48EF9-C990-47B9-A692-ADD95394505B}" srcOrd="0" destOrd="0" presId="urn:microsoft.com/office/officeart/2005/8/layout/vList5"/>
    <dgm:cxn modelId="{5BD73CC0-AC3E-B141-B5D3-CB0432EA65D4}" type="presOf" srcId="{3B7841E6-45A5-8643-BF5D-F6668F304C1C}" destId="{B4A715BB-C164-409D-8009-1D1941A018BF}" srcOrd="0" destOrd="1" presId="urn:microsoft.com/office/officeart/2005/8/layout/vList5"/>
    <dgm:cxn modelId="{DB8CCAD4-A841-4C5B-A51E-1DB4B6552623}" srcId="{50B422F8-ADEC-4B57-8736-8594A829F476}" destId="{8B92C3BF-FE4E-4EE5-8FF0-F1D6BCF008DF}" srcOrd="3" destOrd="0" parTransId="{BED70B63-CD49-45C8-B609-8998365F90B3}" sibTransId="{263EE6D6-1FD7-4769-946C-294975266CE1}"/>
    <dgm:cxn modelId="{1E387D7E-C18F-44D8-B828-96C49C4DADDD}" srcId="{50B422F8-ADEC-4B57-8736-8594A829F476}" destId="{42BBA801-0AF7-4549-B297-D9AD94CCE76D}" srcOrd="1" destOrd="0" parTransId="{2325DE94-6E6F-4958-AC56-F2A47C111063}" sibTransId="{FEAA2E5A-7238-4BCD-84C5-1411B409F4BE}"/>
    <dgm:cxn modelId="{B7C43AA4-DE33-4EAF-9198-A5089F6AB0FE}" type="presOf" srcId="{8B92C3BF-FE4E-4EE5-8FF0-F1D6BCF008DF}" destId="{AF10677A-67C8-4426-9223-78C665A1B5C4}" srcOrd="0" destOrd="0" presId="urn:microsoft.com/office/officeart/2005/8/layout/vList5"/>
    <dgm:cxn modelId="{3C05F32F-A5A2-43F6-A33A-49E85A3FD7A6}" type="presOf" srcId="{42BBA801-0AF7-4549-B297-D9AD94CCE76D}" destId="{36379895-F0E3-4EC4-99E9-F2D7AAA15E7D}" srcOrd="0" destOrd="0" presId="urn:microsoft.com/office/officeart/2005/8/layout/vList5"/>
    <dgm:cxn modelId="{44054998-59F2-4B8D-A840-C206C1C9324B}" srcId="{FCF354A6-B5F9-4A34-B63D-00496008C277}" destId="{E89CE85F-ECCF-451F-9661-03BDCBBDD1BD}" srcOrd="0" destOrd="0" parTransId="{20F7F899-E6F9-42A1-91AB-574608290491}" sibTransId="{C44E15E5-EED0-47B7-8AEC-7035B2685797}"/>
    <dgm:cxn modelId="{A05C124D-2FC3-BD4D-8148-64B78A2FBB6D}" srcId="{F0662DAC-AF76-4D79-92C0-510CF70D278F}" destId="{3B7841E6-45A5-8643-BF5D-F6668F304C1C}" srcOrd="1" destOrd="0" parTransId="{0B5C2F65-F018-6749-A0CF-E60AF5DBFB8D}" sibTransId="{2E76A5CE-605C-104E-B62F-2EBFF289F44B}"/>
    <dgm:cxn modelId="{F8E93ED4-A41C-3F45-84E6-AE5FBEA0A6BB}" srcId="{8B92C3BF-FE4E-4EE5-8FF0-F1D6BCF008DF}" destId="{69FF782E-88C2-E64F-9FCD-3A9269DE41C7}" srcOrd="1" destOrd="0" parTransId="{7B2AD82E-7EE0-F148-94EC-E791F7506EA3}" sibTransId="{E821026E-566B-C740-A01E-AB161750393B}"/>
    <dgm:cxn modelId="{FD860D3D-DDB5-4F46-B634-C26278D0EF17}" type="presOf" srcId="{85AE4879-0161-4E93-9018-58C25484D3F2}" destId="{B4A715BB-C164-409D-8009-1D1941A018BF}" srcOrd="0" destOrd="0" presId="urn:microsoft.com/office/officeart/2005/8/layout/vList5"/>
    <dgm:cxn modelId="{2174A8DB-19DD-4177-80B7-8BD18409992C}" type="presOf" srcId="{E6349394-1865-4033-A5C3-F1E8A682DBA2}" destId="{280EF3B2-AB30-4FB9-8B95-17A318EBD291}" srcOrd="0" destOrd="0" presId="urn:microsoft.com/office/officeart/2005/8/layout/vList5"/>
    <dgm:cxn modelId="{8915F547-87C2-0C45-82CB-268B87BF2EC6}" srcId="{42BBA801-0AF7-4549-B297-D9AD94CCE76D}" destId="{D0AA8FB4-ABF3-C144-96C1-B0B4D3666544}" srcOrd="1" destOrd="0" parTransId="{56297A18-6596-A442-9B8E-36F762704C7A}" sibTransId="{ED39DAB2-FD16-484A-9A8A-4B6DB31B62C5}"/>
    <dgm:cxn modelId="{D569B410-30F9-47D4-AFA0-7D343ED13F27}" type="presOf" srcId="{F0662DAC-AF76-4D79-92C0-510CF70D278F}" destId="{72128AE5-2BE1-4D16-B8AA-DF0AAFC64258}" srcOrd="0" destOrd="0" presId="urn:microsoft.com/office/officeart/2005/8/layout/vList5"/>
    <dgm:cxn modelId="{A6C6155F-C40A-4CBF-89B3-77FC79D5E92D}" srcId="{50B422F8-ADEC-4B57-8736-8594A829F476}" destId="{A701DF84-ADC4-4D71-8675-D7519CF46935}" srcOrd="2" destOrd="0" parTransId="{E9511A7C-A673-4F3D-8579-2171AA25555A}" sibTransId="{B959668C-D77B-402C-88D4-8EADB6189B6E}"/>
    <dgm:cxn modelId="{0267A675-4C3C-477A-871D-57A24BA5D144}" type="presOf" srcId="{F50C840A-B5E9-46CA-81BB-04DFF36A013D}" destId="{02E25588-F0C0-409E-8D83-268CC626A958}" srcOrd="0" destOrd="0" presId="urn:microsoft.com/office/officeart/2005/8/layout/vList5"/>
    <dgm:cxn modelId="{DB275BC2-B9DC-5645-A2F5-B053D0318F34}" type="presOf" srcId="{715AFC0E-B745-C745-8562-F62B7BBB1A52}" destId="{280EF3B2-AB30-4FB9-8B95-17A318EBD291}" srcOrd="0" destOrd="2" presId="urn:microsoft.com/office/officeart/2005/8/layout/vList5"/>
    <dgm:cxn modelId="{FE0A604E-5589-481A-B640-4064B2054943}" srcId="{50B422F8-ADEC-4B57-8736-8594A829F476}" destId="{F0662DAC-AF76-4D79-92C0-510CF70D278F}" srcOrd="4" destOrd="0" parTransId="{8E706B5F-93AE-4E83-9C85-997A29D9AB22}" sibTransId="{89215BAE-7F25-4DFF-9311-76A226F45F18}"/>
    <dgm:cxn modelId="{0FF39E05-4DAD-42FC-81E7-78750050A29F}" type="presOf" srcId="{A701DF84-ADC4-4D71-8675-D7519CF46935}" destId="{29293F57-0038-4066-A6A0-025818C66988}" srcOrd="0" destOrd="0" presId="urn:microsoft.com/office/officeart/2005/8/layout/vList5"/>
    <dgm:cxn modelId="{C1FD201B-36FC-4F3D-8028-93AA7C46D860}" srcId="{42BBA801-0AF7-4549-B297-D9AD94CCE76D}" destId="{E6349394-1865-4033-A5C3-F1E8A682DBA2}" srcOrd="0" destOrd="0" parTransId="{F3DE159A-72D4-4710-B86C-1ED568873025}" sibTransId="{B5B41491-F843-4442-9ED1-7A2C8ADB318E}"/>
    <dgm:cxn modelId="{F329C968-5E71-493A-8D5E-DB419A53FDA3}" srcId="{50B422F8-ADEC-4B57-8736-8594A829F476}" destId="{FCF354A6-B5F9-4A34-B63D-00496008C277}" srcOrd="0" destOrd="0" parTransId="{6B615225-67B4-4632-B8BD-BCEC449F0CB3}" sibTransId="{C40A210D-7F9B-42E7-BCBB-183E0A010D36}"/>
    <dgm:cxn modelId="{C6FABEA9-8168-4EF3-B783-60562300AFDE}" type="presParOf" srcId="{61E48EF9-C990-47B9-A692-ADD95394505B}" destId="{0262363C-0DBD-482B-994F-B68826F9970E}" srcOrd="0" destOrd="0" presId="urn:microsoft.com/office/officeart/2005/8/layout/vList5"/>
    <dgm:cxn modelId="{1ED2957D-B868-459E-9A6D-3E870E71EBCF}" type="presParOf" srcId="{0262363C-0DBD-482B-994F-B68826F9970E}" destId="{08DF8732-EA6A-47B5-BBE2-7273AB151D62}" srcOrd="0" destOrd="0" presId="urn:microsoft.com/office/officeart/2005/8/layout/vList5"/>
    <dgm:cxn modelId="{D74F9E15-D151-44FD-BA3E-2946B6AF053B}" type="presParOf" srcId="{0262363C-0DBD-482B-994F-B68826F9970E}" destId="{02F70E4D-2DCD-49B5-90D5-ED54BB959400}" srcOrd="1" destOrd="0" presId="urn:microsoft.com/office/officeart/2005/8/layout/vList5"/>
    <dgm:cxn modelId="{F0D1AAD4-4254-4567-B0BF-E86E1E77D855}" type="presParOf" srcId="{61E48EF9-C990-47B9-A692-ADD95394505B}" destId="{92472926-191D-4331-9214-B6EB7AC1CB6F}" srcOrd="1" destOrd="0" presId="urn:microsoft.com/office/officeart/2005/8/layout/vList5"/>
    <dgm:cxn modelId="{FB499441-9573-4086-9618-A3797AF72176}" type="presParOf" srcId="{61E48EF9-C990-47B9-A692-ADD95394505B}" destId="{C0E239E8-C88D-4B57-9E2F-215E23F26E7F}" srcOrd="2" destOrd="0" presId="urn:microsoft.com/office/officeart/2005/8/layout/vList5"/>
    <dgm:cxn modelId="{0A4F692F-34EA-46F1-945F-CEE6DC2A9DD5}" type="presParOf" srcId="{C0E239E8-C88D-4B57-9E2F-215E23F26E7F}" destId="{36379895-F0E3-4EC4-99E9-F2D7AAA15E7D}" srcOrd="0" destOrd="0" presId="urn:microsoft.com/office/officeart/2005/8/layout/vList5"/>
    <dgm:cxn modelId="{CAB21DD1-661E-4720-86AE-950F899B2F03}" type="presParOf" srcId="{C0E239E8-C88D-4B57-9E2F-215E23F26E7F}" destId="{280EF3B2-AB30-4FB9-8B95-17A318EBD291}" srcOrd="1" destOrd="0" presId="urn:microsoft.com/office/officeart/2005/8/layout/vList5"/>
    <dgm:cxn modelId="{C832C116-49A0-43CD-9E63-EF4B42043C37}" type="presParOf" srcId="{61E48EF9-C990-47B9-A692-ADD95394505B}" destId="{698A4133-8C1F-4CC4-BE11-DEAB40DE54BD}" srcOrd="3" destOrd="0" presId="urn:microsoft.com/office/officeart/2005/8/layout/vList5"/>
    <dgm:cxn modelId="{0FA7A546-8032-4A23-9E25-F586B8309CE7}" type="presParOf" srcId="{61E48EF9-C990-47B9-A692-ADD95394505B}" destId="{A68E3F55-F69E-46A0-A0E3-CB23F7459B9A}" srcOrd="4" destOrd="0" presId="urn:microsoft.com/office/officeart/2005/8/layout/vList5"/>
    <dgm:cxn modelId="{231A0A0B-E58E-42CA-800B-02A0A49A27E8}" type="presParOf" srcId="{A68E3F55-F69E-46A0-A0E3-CB23F7459B9A}" destId="{29293F57-0038-4066-A6A0-025818C66988}" srcOrd="0" destOrd="0" presId="urn:microsoft.com/office/officeart/2005/8/layout/vList5"/>
    <dgm:cxn modelId="{97D96B2D-AB08-4425-A9CA-919807AB65C0}" type="presParOf" srcId="{A68E3F55-F69E-46A0-A0E3-CB23F7459B9A}" destId="{02E25588-F0C0-409E-8D83-268CC626A958}" srcOrd="1" destOrd="0" presId="urn:microsoft.com/office/officeart/2005/8/layout/vList5"/>
    <dgm:cxn modelId="{78964A95-764C-42B7-997D-8ED52EA3EC3F}" type="presParOf" srcId="{61E48EF9-C990-47B9-A692-ADD95394505B}" destId="{C7D99B54-6FDB-4DC6-B6C1-CB1615395155}" srcOrd="5" destOrd="0" presId="urn:microsoft.com/office/officeart/2005/8/layout/vList5"/>
    <dgm:cxn modelId="{E7E3918C-2A9C-48C5-91C8-AF8CA67E6515}" type="presParOf" srcId="{61E48EF9-C990-47B9-A692-ADD95394505B}" destId="{0900F824-4C54-4BAC-855C-F0F375A1F960}" srcOrd="6" destOrd="0" presId="urn:microsoft.com/office/officeart/2005/8/layout/vList5"/>
    <dgm:cxn modelId="{FA10F312-0253-4FD6-972E-5C6628C3D8A2}" type="presParOf" srcId="{0900F824-4C54-4BAC-855C-F0F375A1F960}" destId="{AF10677A-67C8-4426-9223-78C665A1B5C4}" srcOrd="0" destOrd="0" presId="urn:microsoft.com/office/officeart/2005/8/layout/vList5"/>
    <dgm:cxn modelId="{62E145CB-4ADE-468C-AAD6-F0E970E6E166}" type="presParOf" srcId="{0900F824-4C54-4BAC-855C-F0F375A1F960}" destId="{2D95FF06-CD12-4EB3-B224-3A541868BFCC}" srcOrd="1" destOrd="0" presId="urn:microsoft.com/office/officeart/2005/8/layout/vList5"/>
    <dgm:cxn modelId="{96E70FB6-7CEB-4E89-A1CE-E4176C82BD7C}" type="presParOf" srcId="{61E48EF9-C990-47B9-A692-ADD95394505B}" destId="{E940FDCD-D803-4612-9651-A80500AF0161}" srcOrd="7" destOrd="0" presId="urn:microsoft.com/office/officeart/2005/8/layout/vList5"/>
    <dgm:cxn modelId="{F314C765-8338-46F9-8C37-2B827F370352}" type="presParOf" srcId="{61E48EF9-C990-47B9-A692-ADD95394505B}" destId="{F874AC3C-CC78-471E-9F11-0150D2B0BAC6}" srcOrd="8" destOrd="0" presId="urn:microsoft.com/office/officeart/2005/8/layout/vList5"/>
    <dgm:cxn modelId="{129FA74A-8B66-4AC7-A4D5-A9489F2B57EB}" type="presParOf" srcId="{F874AC3C-CC78-471E-9F11-0150D2B0BAC6}" destId="{72128AE5-2BE1-4D16-B8AA-DF0AAFC64258}" srcOrd="0" destOrd="0" presId="urn:microsoft.com/office/officeart/2005/8/layout/vList5"/>
    <dgm:cxn modelId="{6EA707FF-AC1E-40C3-A8FD-D923E6262242}" type="presParOf" srcId="{F874AC3C-CC78-471E-9F11-0150D2B0BAC6}" destId="{B4A715BB-C164-409D-8009-1D1941A018B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B422F8-ADEC-4B57-8736-8594A829F476}"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ru-RU"/>
        </a:p>
      </dgm:t>
    </dgm:pt>
    <dgm:pt modelId="{85AE4879-0161-4E93-9018-58C25484D3F2}">
      <dgm:prSet phldrT="[Текст]" custT="1"/>
      <dgm:spPr/>
      <dgm:t>
        <a:bodyPr/>
        <a:lstStyle/>
        <a:p>
          <a:r>
            <a:rPr lang="en-US" sz="1000" u="none" dirty="0" smtClean="0">
              <a:solidFill>
                <a:schemeClr val="bg1">
                  <a:lumMod val="25000"/>
                </a:schemeClr>
              </a:solidFill>
              <a:latin typeface="Helvetica" pitchFamily="34" charset="0"/>
              <a:cs typeface="Helvetica" pitchFamily="34" charset="0"/>
            </a:rPr>
            <a:t>The calculations are made on an accrual basis (list of objects attached)</a:t>
          </a:r>
          <a:endParaRPr lang="ru-RU" sz="1000" u="none" dirty="0">
            <a:solidFill>
              <a:schemeClr val="bg1">
                <a:lumMod val="25000"/>
              </a:schemeClr>
            </a:solidFill>
            <a:latin typeface="Helvetica" pitchFamily="34" charset="0"/>
            <a:cs typeface="Helvetica" pitchFamily="34" charset="0"/>
          </a:endParaRPr>
        </a:p>
      </dgm:t>
    </dgm:pt>
    <dgm:pt modelId="{146F97A0-428C-40C8-9F4C-BCF99936CC59}" type="parTrans" cxnId="{9B00BD5B-2E97-4CAD-82B7-CF227655CA35}">
      <dgm:prSet/>
      <dgm:spPr/>
      <dgm:t>
        <a:bodyPr/>
        <a:lstStyle/>
        <a:p>
          <a:endParaRPr lang="ru-RU"/>
        </a:p>
      </dgm:t>
    </dgm:pt>
    <dgm:pt modelId="{318D2921-B281-4BDE-AC18-9F1D212A63BC}" type="sibTrans" cxnId="{9B00BD5B-2E97-4CAD-82B7-CF227655CA35}">
      <dgm:prSet/>
      <dgm:spPr/>
      <dgm:t>
        <a:bodyPr/>
        <a:lstStyle/>
        <a:p>
          <a:endParaRPr lang="ru-RU"/>
        </a:p>
      </dgm:t>
    </dgm:pt>
    <dgm:pt modelId="{F0662DAC-AF76-4D79-92C0-510CF70D278F}">
      <dgm:prSet phldrT="[Текст]" custT="1"/>
      <dgm:spPr>
        <a:solidFill>
          <a:schemeClr val="bg2">
            <a:lumMod val="95000"/>
          </a:schemeClr>
        </a:solidFill>
        <a:ln w="6350">
          <a:prstDash val="sysDot"/>
        </a:ln>
      </dgm:spPr>
      <dgm:t>
        <a:bodyPr/>
        <a:lstStyle/>
        <a:p>
          <a:pPr algn="l"/>
          <a:r>
            <a:rPr lang="en-US" sz="1000" dirty="0" smtClean="0">
              <a:solidFill>
                <a:schemeClr val="bg1">
                  <a:lumMod val="25000"/>
                </a:schemeClr>
              </a:solidFill>
              <a:latin typeface="Helvetica" pitchFamily="34" charset="0"/>
              <a:cs typeface="Helvetica" pitchFamily="34" charset="0"/>
            </a:rPr>
            <a:t>The volume of external co-funding attracted for the construction of the city (including commitments)</a:t>
          </a:r>
          <a:endParaRPr lang="ru-RU" sz="1000" dirty="0">
            <a:solidFill>
              <a:schemeClr val="bg1">
                <a:lumMod val="25000"/>
              </a:schemeClr>
            </a:solidFill>
            <a:latin typeface="Helvetica" pitchFamily="34" charset="0"/>
            <a:cs typeface="Helvetica" pitchFamily="34" charset="0"/>
          </a:endParaRPr>
        </a:p>
      </dgm:t>
    </dgm:pt>
    <dgm:pt modelId="{89215BAE-7F25-4DFF-9311-76A226F45F18}" type="sibTrans" cxnId="{FE0A604E-5589-481A-B640-4064B2054943}">
      <dgm:prSet/>
      <dgm:spPr/>
      <dgm:t>
        <a:bodyPr/>
        <a:lstStyle/>
        <a:p>
          <a:endParaRPr lang="ru-RU"/>
        </a:p>
      </dgm:t>
    </dgm:pt>
    <dgm:pt modelId="{8E706B5F-93AE-4E83-9C85-997A29D9AB22}" type="parTrans" cxnId="{FE0A604E-5589-481A-B640-4064B2054943}">
      <dgm:prSet/>
      <dgm:spPr/>
      <dgm:t>
        <a:bodyPr/>
        <a:lstStyle/>
        <a:p>
          <a:endParaRPr lang="ru-RU"/>
        </a:p>
      </dgm:t>
    </dgm:pt>
    <dgm:pt modelId="{90E2B0EB-7BA1-465C-95F3-18FEC66E54BD}">
      <dgm:prSet phldrT="[Текст]" custT="1"/>
      <dgm:spPr/>
      <dgm:t>
        <a:bodyPr/>
        <a:lstStyle/>
        <a:p>
          <a:r>
            <a:rPr lang="en-US" sz="1000" dirty="0" smtClean="0">
              <a:solidFill>
                <a:schemeClr val="bg1">
                  <a:lumMod val="25000"/>
                </a:schemeClr>
              </a:solidFill>
              <a:latin typeface="Helvetica" pitchFamily="34" charset="0"/>
              <a:cs typeface="Helvetica" pitchFamily="34" charset="0"/>
            </a:rPr>
            <a:t>In accordance with the construction schedule's defined milestones and target dates during the year</a:t>
          </a:r>
          <a:endParaRPr lang="ru-RU" sz="1000" dirty="0">
            <a:solidFill>
              <a:schemeClr val="bg1">
                <a:lumMod val="25000"/>
              </a:schemeClr>
            </a:solidFill>
            <a:latin typeface="Helvetica" pitchFamily="34" charset="0"/>
            <a:cs typeface="Helvetica" pitchFamily="34" charset="0"/>
          </a:endParaRPr>
        </a:p>
      </dgm:t>
    </dgm:pt>
    <dgm:pt modelId="{8B92C3BF-FE4E-4EE5-8FF0-F1D6BCF008DF}">
      <dgm:prSet phldrT="[Текст]" custT="1"/>
      <dgm:spPr>
        <a:solidFill>
          <a:schemeClr val="bg2">
            <a:lumMod val="95000"/>
          </a:schemeClr>
        </a:solidFill>
        <a:ln w="6350">
          <a:prstDash val="sysDot"/>
        </a:ln>
      </dgm:spPr>
      <dgm:t>
        <a:bodyPr/>
        <a:lstStyle/>
        <a:p>
          <a:pPr algn="l"/>
          <a:r>
            <a:rPr lang="en-US" sz="1000" dirty="0" smtClean="0">
              <a:solidFill>
                <a:schemeClr val="bg1">
                  <a:lumMod val="25000"/>
                </a:schemeClr>
              </a:solidFill>
              <a:latin typeface="Helvetica" pitchFamily="34" charset="0"/>
              <a:cs typeface="Helvetica" pitchFamily="34" charset="0"/>
            </a:rPr>
            <a:t>Compliance with the schedule and construction budget</a:t>
          </a:r>
          <a:endParaRPr lang="ru-RU" sz="1000" dirty="0">
            <a:solidFill>
              <a:schemeClr val="bg1">
                <a:lumMod val="25000"/>
              </a:schemeClr>
            </a:solidFill>
            <a:latin typeface="Helvetica" pitchFamily="34" charset="0"/>
            <a:cs typeface="Helvetica" pitchFamily="34" charset="0"/>
          </a:endParaRPr>
        </a:p>
      </dgm:t>
    </dgm:pt>
    <dgm:pt modelId="{263EE6D6-1FD7-4769-946C-294975266CE1}" type="sibTrans" cxnId="{DB8CCAD4-A841-4C5B-A51E-1DB4B6552623}">
      <dgm:prSet/>
      <dgm:spPr/>
      <dgm:t>
        <a:bodyPr/>
        <a:lstStyle/>
        <a:p>
          <a:endParaRPr lang="ru-RU" sz="1800">
            <a:latin typeface="Arial" pitchFamily="34" charset="0"/>
            <a:cs typeface="Arial" pitchFamily="34" charset="0"/>
          </a:endParaRPr>
        </a:p>
      </dgm:t>
    </dgm:pt>
    <dgm:pt modelId="{BED70B63-CD49-45C8-B609-8998365F90B3}" type="parTrans" cxnId="{DB8CCAD4-A841-4C5B-A51E-1DB4B6552623}">
      <dgm:prSet/>
      <dgm:spPr/>
      <dgm:t>
        <a:bodyPr/>
        <a:lstStyle/>
        <a:p>
          <a:endParaRPr lang="ru-RU" sz="1800">
            <a:latin typeface="Arial" pitchFamily="34" charset="0"/>
            <a:cs typeface="Arial" pitchFamily="34" charset="0"/>
          </a:endParaRPr>
        </a:p>
      </dgm:t>
    </dgm:pt>
    <dgm:pt modelId="{31FBF240-EECB-4D4B-A0B9-4820BF2D7F6D}" type="sibTrans" cxnId="{6D728217-A1AA-4031-B37B-8D5E3EFF63F1}">
      <dgm:prSet/>
      <dgm:spPr/>
      <dgm:t>
        <a:bodyPr/>
        <a:lstStyle/>
        <a:p>
          <a:endParaRPr lang="ru-RU" sz="1800">
            <a:latin typeface="Arial" pitchFamily="34" charset="0"/>
            <a:cs typeface="Arial" pitchFamily="34" charset="0"/>
          </a:endParaRPr>
        </a:p>
      </dgm:t>
    </dgm:pt>
    <dgm:pt modelId="{347F7694-1AF6-4781-A866-B68420042964}" type="parTrans" cxnId="{6D728217-A1AA-4031-B37B-8D5E3EFF63F1}">
      <dgm:prSet/>
      <dgm:spPr/>
      <dgm:t>
        <a:bodyPr/>
        <a:lstStyle/>
        <a:p>
          <a:endParaRPr lang="ru-RU" sz="1800">
            <a:latin typeface="Arial" pitchFamily="34" charset="0"/>
            <a:cs typeface="Arial" pitchFamily="34" charset="0"/>
          </a:endParaRPr>
        </a:p>
      </dgm:t>
    </dgm:pt>
    <dgm:pt modelId="{F50C840A-B5E9-46CA-81BB-04DFF36A013D}">
      <dgm:prSet phldrT="[Текст]" custT="1"/>
      <dgm:spPr/>
      <dgm:t>
        <a:bodyPr/>
        <a:lstStyle/>
        <a:p>
          <a:r>
            <a:rPr lang="en-US" sz="1000" dirty="0" smtClean="0">
              <a:solidFill>
                <a:schemeClr val="bg1">
                  <a:lumMod val="25000"/>
                </a:schemeClr>
              </a:solidFill>
              <a:latin typeface="Helvetica" pitchFamily="34" charset="0"/>
              <a:cs typeface="Helvetica" pitchFamily="34" charset="0"/>
            </a:rPr>
            <a:t>A = proportion of investment from accredited venture capital investors in the total co-investment of participants (%):</a:t>
          </a:r>
        </a:p>
        <a:p>
          <a:r>
            <a:rPr lang="en-US" sz="1000" dirty="0" smtClean="0">
              <a:solidFill>
                <a:schemeClr val="bg1">
                  <a:lumMod val="25000"/>
                </a:schemeClr>
              </a:solidFill>
              <a:latin typeface="Helvetica" pitchFamily="34" charset="0"/>
              <a:cs typeface="Helvetica" pitchFamily="34" charset="0"/>
            </a:rPr>
            <a:t>Venture capital co-investment from accredited investors in the total co-investments (numerator: the entire amount of external financing, net of investment from non-accredited investors and auto-financing, the denominator: the entire amount of external funding)</a:t>
          </a:r>
          <a:endParaRPr lang="ru-RU" sz="1000" dirty="0">
            <a:solidFill>
              <a:schemeClr val="bg1">
                <a:lumMod val="25000"/>
              </a:schemeClr>
            </a:solidFill>
            <a:latin typeface="Helvetica" pitchFamily="34" charset="0"/>
            <a:cs typeface="Helvetica" pitchFamily="34" charset="0"/>
          </a:endParaRPr>
        </a:p>
      </dgm:t>
    </dgm:pt>
    <dgm:pt modelId="{A701DF84-ADC4-4D71-8675-D7519CF46935}">
      <dgm:prSet phldrT="[Текст]" custT="1"/>
      <dgm:spPr>
        <a:solidFill>
          <a:schemeClr val="bg2">
            <a:lumMod val="95000"/>
          </a:schemeClr>
        </a:solidFill>
        <a:ln w="3175">
          <a:prstDash val="sysDot"/>
        </a:ln>
      </dgm:spPr>
      <dgm:t>
        <a:bodyPr/>
        <a:lstStyle/>
        <a:p>
          <a:r>
            <a:rPr lang="en-US" sz="1000" dirty="0" smtClean="0">
              <a:solidFill>
                <a:schemeClr val="bg1">
                  <a:lumMod val="25000"/>
                </a:schemeClr>
              </a:solidFill>
              <a:latin typeface="Helvetica" pitchFamily="34" charset="0"/>
              <a:cs typeface="Helvetica" pitchFamily="34" charset="0"/>
            </a:rPr>
            <a:t>The involvement of venture capitalists (VI):</a:t>
          </a:r>
        </a:p>
        <a:p>
          <a:r>
            <a:rPr lang="en-US" sz="1000" dirty="0" smtClean="0">
              <a:solidFill>
                <a:schemeClr val="bg1">
                  <a:lumMod val="25000"/>
                </a:schemeClr>
              </a:solidFill>
              <a:latin typeface="Helvetica" pitchFamily="34" charset="0"/>
              <a:cs typeface="Helvetica" pitchFamily="34" charset="0"/>
            </a:rPr>
            <a:t>The share of investments from accredited VI in the total investments of all parties including participants that have attracted external funding from partners</a:t>
          </a:r>
          <a:endParaRPr lang="ru-RU" sz="1000" dirty="0">
            <a:solidFill>
              <a:schemeClr val="bg1">
                <a:lumMod val="25000"/>
              </a:schemeClr>
            </a:solidFill>
            <a:latin typeface="Helvetica" pitchFamily="34" charset="0"/>
            <a:cs typeface="Helvetica" pitchFamily="34" charset="0"/>
          </a:endParaRPr>
        </a:p>
      </dgm:t>
    </dgm:pt>
    <dgm:pt modelId="{B959668C-D77B-402C-88D4-8EADB6189B6E}" type="sibTrans" cxnId="{A6C6155F-C40A-4CBF-89B3-77FC79D5E92D}">
      <dgm:prSet/>
      <dgm:spPr/>
      <dgm:t>
        <a:bodyPr/>
        <a:lstStyle/>
        <a:p>
          <a:endParaRPr lang="ru-RU" sz="1800">
            <a:latin typeface="Arial" pitchFamily="34" charset="0"/>
            <a:cs typeface="Arial" pitchFamily="34" charset="0"/>
          </a:endParaRPr>
        </a:p>
      </dgm:t>
    </dgm:pt>
    <dgm:pt modelId="{E9511A7C-A673-4F3D-8579-2171AA25555A}" type="parTrans" cxnId="{A6C6155F-C40A-4CBF-89B3-77FC79D5E92D}">
      <dgm:prSet/>
      <dgm:spPr/>
      <dgm:t>
        <a:bodyPr/>
        <a:lstStyle/>
        <a:p>
          <a:endParaRPr lang="ru-RU" sz="1800">
            <a:latin typeface="Arial" pitchFamily="34" charset="0"/>
            <a:cs typeface="Arial" pitchFamily="34" charset="0"/>
          </a:endParaRPr>
        </a:p>
      </dgm:t>
    </dgm:pt>
    <dgm:pt modelId="{D13EC03D-0CF7-49B7-BF8C-954A1B5C91A8}" type="sibTrans" cxnId="{D8F9B410-E0C8-4F08-91AF-8D1FFB5DE40B}">
      <dgm:prSet/>
      <dgm:spPr/>
      <dgm:t>
        <a:bodyPr/>
        <a:lstStyle/>
        <a:p>
          <a:endParaRPr lang="ru-RU" sz="1800">
            <a:latin typeface="Arial" pitchFamily="34" charset="0"/>
            <a:cs typeface="Arial" pitchFamily="34" charset="0"/>
          </a:endParaRPr>
        </a:p>
      </dgm:t>
    </dgm:pt>
    <dgm:pt modelId="{2C32F38F-984E-4F9C-B53E-753D47EB2E1A}" type="parTrans" cxnId="{D8F9B410-E0C8-4F08-91AF-8D1FFB5DE40B}">
      <dgm:prSet/>
      <dgm:spPr/>
      <dgm:t>
        <a:bodyPr/>
        <a:lstStyle/>
        <a:p>
          <a:endParaRPr lang="ru-RU" sz="1800">
            <a:latin typeface="Arial" pitchFamily="34" charset="0"/>
            <a:cs typeface="Arial" pitchFamily="34" charset="0"/>
          </a:endParaRPr>
        </a:p>
      </dgm:t>
    </dgm:pt>
    <dgm:pt modelId="{FCF354A6-B5F9-4A34-B63D-00496008C277}">
      <dgm:prSet phldrT="[Текст]" custT="1"/>
      <dgm:spPr>
        <a:solidFill>
          <a:schemeClr val="bg2">
            <a:lumMod val="95000"/>
          </a:schemeClr>
        </a:solidFill>
        <a:ln w="3175">
          <a:prstDash val="sysDot"/>
        </a:ln>
      </dgm:spPr>
      <dgm:t>
        <a:bodyPr/>
        <a:lstStyle/>
        <a:p>
          <a:pPr algn="l"/>
          <a:r>
            <a:rPr lang="en-US" sz="1000" dirty="0" smtClean="0">
              <a:solidFill>
                <a:schemeClr val="bg1">
                  <a:lumMod val="25000"/>
                </a:schemeClr>
              </a:solidFill>
              <a:latin typeface="Helvetica" pitchFamily="34" charset="0"/>
              <a:cs typeface="Helvetica" pitchFamily="34" charset="0"/>
            </a:rPr>
            <a:t>The number of jobs created in the  R &amp; D centers of key partners, the formation of which is agreed to be on the territory of </a:t>
          </a:r>
          <a:r>
            <a:rPr lang="en-US" sz="1000" dirty="0" err="1" smtClean="0">
              <a:solidFill>
                <a:schemeClr val="bg1">
                  <a:lumMod val="25000"/>
                </a:schemeClr>
              </a:solidFill>
              <a:latin typeface="Helvetica" pitchFamily="34" charset="0"/>
              <a:cs typeface="Helvetica" pitchFamily="34" charset="0"/>
            </a:rPr>
            <a:t>Skolkovo</a:t>
          </a:r>
          <a:endParaRPr lang="ru-RU" sz="1000" dirty="0">
            <a:solidFill>
              <a:schemeClr val="bg1">
                <a:lumMod val="25000"/>
              </a:schemeClr>
            </a:solidFill>
            <a:latin typeface="Helvetica" pitchFamily="34" charset="0"/>
            <a:cs typeface="Helvetica" pitchFamily="34" charset="0"/>
          </a:endParaRPr>
        </a:p>
      </dgm:t>
    </dgm:pt>
    <dgm:pt modelId="{C40A210D-7F9B-42E7-BCBB-183E0A010D36}" type="sibTrans" cxnId="{F329C968-5E71-493A-8D5E-DB419A53FDA3}">
      <dgm:prSet/>
      <dgm:spPr/>
      <dgm:t>
        <a:bodyPr/>
        <a:lstStyle/>
        <a:p>
          <a:endParaRPr lang="ru-RU" sz="1800">
            <a:latin typeface="Arial" pitchFamily="34" charset="0"/>
            <a:cs typeface="Arial" pitchFamily="34" charset="0"/>
          </a:endParaRPr>
        </a:p>
      </dgm:t>
    </dgm:pt>
    <dgm:pt modelId="{6B615225-67B4-4632-B8BD-BCEC449F0CB3}" type="parTrans" cxnId="{F329C968-5E71-493A-8D5E-DB419A53FDA3}">
      <dgm:prSet/>
      <dgm:spPr/>
      <dgm:t>
        <a:bodyPr/>
        <a:lstStyle/>
        <a:p>
          <a:endParaRPr lang="ru-RU" sz="1800">
            <a:latin typeface="Arial" pitchFamily="34" charset="0"/>
            <a:cs typeface="Arial" pitchFamily="34" charset="0"/>
          </a:endParaRPr>
        </a:p>
      </dgm:t>
    </dgm:pt>
    <dgm:pt modelId="{E89CE85F-ECCF-451F-9661-03BDCBBDD1BD}">
      <dgm:prSet phldrT="[Текст]" custT="1"/>
      <dgm:spPr/>
      <dgm:t>
        <a:bodyPr/>
        <a:lstStyle/>
        <a:p>
          <a:r>
            <a:rPr lang="en-US" sz="1000" dirty="0" smtClean="0">
              <a:solidFill>
                <a:schemeClr val="bg1">
                  <a:lumMod val="25000"/>
                </a:schemeClr>
              </a:solidFill>
              <a:latin typeface="Helvetica" pitchFamily="34" charset="0"/>
              <a:cs typeface="Helvetica" pitchFamily="34" charset="0"/>
            </a:rPr>
            <a:t>Calculated as the number of jobs at R &amp; D centers to be established on the back of signed agreements for the creation of R &amp; D center, containing a list of </a:t>
          </a:r>
          <a:r>
            <a:rPr lang="en-US" sz="1000" dirty="0" smtClean="0">
              <a:solidFill>
                <a:schemeClr val="bg1">
                  <a:lumMod val="25000"/>
                </a:schemeClr>
              </a:solidFill>
              <a:latin typeface="Helvetica" pitchFamily="34" charset="0"/>
              <a:cs typeface="Helvetica" pitchFamily="34" charset="0"/>
            </a:rPr>
            <a:t>subjects, </a:t>
          </a:r>
          <a:r>
            <a:rPr lang="en-US" sz="1000" dirty="0" smtClean="0">
              <a:solidFill>
                <a:schemeClr val="bg1">
                  <a:lumMod val="25000"/>
                </a:schemeClr>
              </a:solidFill>
              <a:latin typeface="Helvetica" pitchFamily="34" charset="0"/>
              <a:cs typeface="Helvetica" pitchFamily="34" charset="0"/>
            </a:rPr>
            <a:t>relevant future clusters, the budget, number of research personnel, the plan (road-map) for the center (construction of a building, room rentals, equipment purchase etc.)</a:t>
          </a:r>
          <a:endParaRPr lang="ru-RU" sz="1000" dirty="0">
            <a:solidFill>
              <a:schemeClr val="bg1">
                <a:lumMod val="25000"/>
              </a:schemeClr>
            </a:solidFill>
            <a:latin typeface="Helvetica" pitchFamily="34" charset="0"/>
            <a:cs typeface="Helvetica" pitchFamily="34" charset="0"/>
          </a:endParaRPr>
        </a:p>
      </dgm:t>
    </dgm:pt>
    <dgm:pt modelId="{C44E15E5-EED0-47B7-8AEC-7035B2685797}" type="sibTrans" cxnId="{44054998-59F2-4B8D-A840-C206C1C9324B}">
      <dgm:prSet/>
      <dgm:spPr/>
      <dgm:t>
        <a:bodyPr/>
        <a:lstStyle/>
        <a:p>
          <a:endParaRPr lang="ru-RU" sz="1800">
            <a:latin typeface="Arial" pitchFamily="34" charset="0"/>
            <a:cs typeface="Arial" pitchFamily="34" charset="0"/>
          </a:endParaRPr>
        </a:p>
      </dgm:t>
    </dgm:pt>
    <dgm:pt modelId="{20F7F899-E6F9-42A1-91AB-574608290491}" type="parTrans" cxnId="{44054998-59F2-4B8D-A840-C206C1C9324B}">
      <dgm:prSet/>
      <dgm:spPr/>
      <dgm:t>
        <a:bodyPr/>
        <a:lstStyle/>
        <a:p>
          <a:endParaRPr lang="ru-RU" sz="1800">
            <a:latin typeface="Arial" pitchFamily="34" charset="0"/>
            <a:cs typeface="Arial" pitchFamily="34" charset="0"/>
          </a:endParaRPr>
        </a:p>
      </dgm:t>
    </dgm:pt>
    <dgm:pt modelId="{2A6DF07A-EBF0-D941-9BA1-A504B2A6875C}">
      <dgm:prSet phldrT="[Текст]" custT="1"/>
      <dgm:spPr/>
      <dgm:t>
        <a:bodyPr/>
        <a:lstStyle/>
        <a:p>
          <a:r>
            <a:rPr lang="en-US" sz="1000" u="none" dirty="0" smtClean="0">
              <a:solidFill>
                <a:schemeClr val="bg1">
                  <a:lumMod val="25000"/>
                </a:schemeClr>
              </a:solidFill>
              <a:latin typeface="Helvetica" pitchFamily="34" charset="0"/>
              <a:cs typeface="Helvetica" pitchFamily="34" charset="0"/>
            </a:rPr>
            <a:t>Monitoring is carried out on a quarterly basis.</a:t>
          </a:r>
          <a:endParaRPr lang="ru-RU" sz="1000" u="none" dirty="0">
            <a:solidFill>
              <a:schemeClr val="bg1">
                <a:lumMod val="25000"/>
              </a:schemeClr>
            </a:solidFill>
            <a:latin typeface="Helvetica" pitchFamily="34" charset="0"/>
            <a:cs typeface="Helvetica" pitchFamily="34" charset="0"/>
          </a:endParaRPr>
        </a:p>
      </dgm:t>
    </dgm:pt>
    <dgm:pt modelId="{9D861BAD-4245-AE49-9F14-7E398C36439A}" type="parTrans" cxnId="{CD8D94A0-7FB6-B343-A8EA-942D843DD91C}">
      <dgm:prSet/>
      <dgm:spPr/>
      <dgm:t>
        <a:bodyPr/>
        <a:lstStyle/>
        <a:p>
          <a:endParaRPr lang="en-US"/>
        </a:p>
      </dgm:t>
    </dgm:pt>
    <dgm:pt modelId="{FB145636-0EBC-3A40-B794-9351A6AE19B5}" type="sibTrans" cxnId="{CD8D94A0-7FB6-B343-A8EA-942D843DD91C}">
      <dgm:prSet/>
      <dgm:spPr/>
      <dgm:t>
        <a:bodyPr/>
        <a:lstStyle/>
        <a:p>
          <a:endParaRPr lang="en-US"/>
        </a:p>
      </dgm:t>
    </dgm:pt>
    <dgm:pt modelId="{F088039C-1E9B-0246-A70F-0F48CBEFB8B0}">
      <dgm:prSet phldrT="[Текст]" custT="1"/>
      <dgm:spPr/>
      <dgm:t>
        <a:bodyPr/>
        <a:lstStyle/>
        <a:p>
          <a:r>
            <a:rPr lang="en-US" sz="1000" dirty="0" smtClean="0">
              <a:solidFill>
                <a:schemeClr val="bg1">
                  <a:lumMod val="25000"/>
                </a:schemeClr>
              </a:solidFill>
              <a:latin typeface="Helvetica" pitchFamily="34" charset="0"/>
              <a:cs typeface="Helvetica" pitchFamily="34" charset="0"/>
            </a:rPr>
            <a:t>Review of milestones made by the method "yes / no": if a milestone is completed in time, the goal is achieved. </a:t>
          </a:r>
          <a:endParaRPr lang="ru-RU" sz="1000" dirty="0">
            <a:solidFill>
              <a:schemeClr val="bg1">
                <a:lumMod val="25000"/>
              </a:schemeClr>
            </a:solidFill>
            <a:latin typeface="Helvetica" pitchFamily="34" charset="0"/>
            <a:cs typeface="Helvetica" pitchFamily="34" charset="0"/>
          </a:endParaRPr>
        </a:p>
      </dgm:t>
    </dgm:pt>
    <dgm:pt modelId="{DFBF3C0C-21CB-8448-93B2-8F25F8618D75}" type="parTrans" cxnId="{ACE20FF2-A6A1-CE4B-B71F-D8776C41DFAF}">
      <dgm:prSet/>
      <dgm:spPr/>
      <dgm:t>
        <a:bodyPr/>
        <a:lstStyle/>
        <a:p>
          <a:endParaRPr lang="en-US"/>
        </a:p>
      </dgm:t>
    </dgm:pt>
    <dgm:pt modelId="{70EAA255-5CF3-BB46-BE51-D02C2B5A9F17}" type="sibTrans" cxnId="{ACE20FF2-A6A1-CE4B-B71F-D8776C41DFAF}">
      <dgm:prSet/>
      <dgm:spPr/>
      <dgm:t>
        <a:bodyPr/>
        <a:lstStyle/>
        <a:p>
          <a:endParaRPr lang="en-US"/>
        </a:p>
      </dgm:t>
    </dgm:pt>
    <dgm:pt modelId="{85A3718F-50CB-4E48-AD90-A39AF26CEAEA}">
      <dgm:prSet phldrT="[Текст]" custT="1"/>
      <dgm:spPr/>
      <dgm:t>
        <a:bodyPr/>
        <a:lstStyle/>
        <a:p>
          <a:r>
            <a:rPr lang="en-US" sz="1000" dirty="0" smtClean="0">
              <a:solidFill>
                <a:schemeClr val="bg1">
                  <a:lumMod val="25000"/>
                </a:schemeClr>
              </a:solidFill>
              <a:latin typeface="Helvetica" pitchFamily="34" charset="0"/>
              <a:cs typeface="Helvetica" pitchFamily="34" charset="0"/>
            </a:rPr>
            <a:t>Any deviation is considered to be a failure indicator</a:t>
          </a:r>
          <a:endParaRPr lang="ru-RU" sz="1000" dirty="0">
            <a:solidFill>
              <a:schemeClr val="bg1">
                <a:lumMod val="25000"/>
              </a:schemeClr>
            </a:solidFill>
            <a:latin typeface="Helvetica" pitchFamily="34" charset="0"/>
            <a:cs typeface="Helvetica" pitchFamily="34" charset="0"/>
          </a:endParaRPr>
        </a:p>
      </dgm:t>
    </dgm:pt>
    <dgm:pt modelId="{2CCAC596-8D39-6A42-9481-00D1551C8F4A}" type="parTrans" cxnId="{13943CDE-2739-8549-8FC0-56384AD41F11}">
      <dgm:prSet/>
      <dgm:spPr/>
      <dgm:t>
        <a:bodyPr/>
        <a:lstStyle/>
        <a:p>
          <a:endParaRPr lang="en-US"/>
        </a:p>
      </dgm:t>
    </dgm:pt>
    <dgm:pt modelId="{D078CAE2-9308-EE42-8FCD-6A5E70C689A7}" type="sibTrans" cxnId="{13943CDE-2739-8549-8FC0-56384AD41F11}">
      <dgm:prSet/>
      <dgm:spPr/>
      <dgm:t>
        <a:bodyPr/>
        <a:lstStyle/>
        <a:p>
          <a:endParaRPr lang="en-US"/>
        </a:p>
      </dgm:t>
    </dgm:pt>
    <dgm:pt modelId="{98B2B97B-ABDC-1A4C-9F0C-20DC90AA57C5}">
      <dgm:prSet phldrT="[Текст]" custT="1"/>
      <dgm:spPr/>
      <dgm:t>
        <a:bodyPr/>
        <a:lstStyle/>
        <a:p>
          <a:r>
            <a:rPr lang="en-US" sz="1000" dirty="0" smtClean="0">
              <a:solidFill>
                <a:schemeClr val="bg1">
                  <a:lumMod val="25000"/>
                </a:schemeClr>
              </a:solidFill>
              <a:latin typeface="Helvetica" pitchFamily="34" charset="0"/>
              <a:cs typeface="Helvetica" pitchFamily="34" charset="0"/>
            </a:rPr>
            <a:t>B = Percentage of participants that have attracted external funding from venture capital investors (%):</a:t>
          </a:r>
        </a:p>
        <a:p>
          <a:r>
            <a:rPr lang="en-US" sz="1000" dirty="0" smtClean="0">
              <a:solidFill>
                <a:schemeClr val="bg1">
                  <a:lumMod val="25000"/>
                </a:schemeClr>
              </a:solidFill>
              <a:latin typeface="Helvetica" pitchFamily="34" charset="0"/>
              <a:cs typeface="Helvetica" pitchFamily="34" charset="0"/>
            </a:rPr>
            <a:t>The number of participants that have attracted investments from venture capital investors (venture capital funds, business angels) to the total number of participants</a:t>
          </a:r>
          <a:endParaRPr lang="ru-RU" sz="1000" dirty="0">
            <a:solidFill>
              <a:schemeClr val="bg1">
                <a:lumMod val="25000"/>
              </a:schemeClr>
            </a:solidFill>
            <a:latin typeface="Helvetica" pitchFamily="34" charset="0"/>
            <a:cs typeface="Helvetica" pitchFamily="34" charset="0"/>
          </a:endParaRPr>
        </a:p>
      </dgm:t>
    </dgm:pt>
    <dgm:pt modelId="{8159E645-ECCE-CD4A-A63E-002580CFD4DF}" type="parTrans" cxnId="{1B086E18-4045-C441-9485-06CAD15C03A1}">
      <dgm:prSet/>
      <dgm:spPr/>
      <dgm:t>
        <a:bodyPr/>
        <a:lstStyle/>
        <a:p>
          <a:endParaRPr lang="en-US"/>
        </a:p>
      </dgm:t>
    </dgm:pt>
    <dgm:pt modelId="{2E31AB6A-B03C-414D-AC7E-130A751B022E}" type="sibTrans" cxnId="{1B086E18-4045-C441-9485-06CAD15C03A1}">
      <dgm:prSet/>
      <dgm:spPr/>
      <dgm:t>
        <a:bodyPr/>
        <a:lstStyle/>
        <a:p>
          <a:endParaRPr lang="en-US"/>
        </a:p>
      </dgm:t>
    </dgm:pt>
    <dgm:pt modelId="{61E48EF9-C990-47B9-A692-ADD95394505B}" type="pres">
      <dgm:prSet presAssocID="{50B422F8-ADEC-4B57-8736-8594A829F476}" presName="Name0" presStyleCnt="0">
        <dgm:presLayoutVars>
          <dgm:dir/>
          <dgm:animLvl val="lvl"/>
          <dgm:resizeHandles val="exact"/>
        </dgm:presLayoutVars>
      </dgm:prSet>
      <dgm:spPr/>
      <dgm:t>
        <a:bodyPr/>
        <a:lstStyle/>
        <a:p>
          <a:endParaRPr lang="ru-RU"/>
        </a:p>
      </dgm:t>
    </dgm:pt>
    <dgm:pt modelId="{0262363C-0DBD-482B-994F-B68826F9970E}" type="pres">
      <dgm:prSet presAssocID="{FCF354A6-B5F9-4A34-B63D-00496008C277}" presName="linNode" presStyleCnt="0"/>
      <dgm:spPr/>
    </dgm:pt>
    <dgm:pt modelId="{08DF8732-EA6A-47B5-BBE2-7273AB151D62}" type="pres">
      <dgm:prSet presAssocID="{FCF354A6-B5F9-4A34-B63D-00496008C277}" presName="parentText" presStyleLbl="node1" presStyleIdx="0" presStyleCnt="4" custScaleX="202504" custScaleY="29887" custLinFactNeighborX="-19" custLinFactNeighborY="-34">
        <dgm:presLayoutVars>
          <dgm:chMax val="1"/>
          <dgm:bulletEnabled val="1"/>
        </dgm:presLayoutVars>
      </dgm:prSet>
      <dgm:spPr/>
      <dgm:t>
        <a:bodyPr/>
        <a:lstStyle/>
        <a:p>
          <a:endParaRPr lang="ru-RU"/>
        </a:p>
      </dgm:t>
    </dgm:pt>
    <dgm:pt modelId="{02F70E4D-2DCD-49B5-90D5-ED54BB959400}" type="pres">
      <dgm:prSet presAssocID="{FCF354A6-B5F9-4A34-B63D-00496008C277}" presName="descendantText" presStyleLbl="alignAccFollowNode1" presStyleIdx="0" presStyleCnt="4" custScaleX="162871" custScaleY="37761">
        <dgm:presLayoutVars>
          <dgm:bulletEnabled val="1"/>
        </dgm:presLayoutVars>
      </dgm:prSet>
      <dgm:spPr/>
      <dgm:t>
        <a:bodyPr/>
        <a:lstStyle/>
        <a:p>
          <a:endParaRPr lang="ru-RU"/>
        </a:p>
      </dgm:t>
    </dgm:pt>
    <dgm:pt modelId="{92472926-191D-4331-9214-B6EB7AC1CB6F}" type="pres">
      <dgm:prSet presAssocID="{C40A210D-7F9B-42E7-BCBB-183E0A010D36}" presName="sp" presStyleCnt="0"/>
      <dgm:spPr/>
    </dgm:pt>
    <dgm:pt modelId="{A68E3F55-F69E-46A0-A0E3-CB23F7459B9A}" type="pres">
      <dgm:prSet presAssocID="{A701DF84-ADC4-4D71-8675-D7519CF46935}" presName="linNode" presStyleCnt="0"/>
      <dgm:spPr/>
    </dgm:pt>
    <dgm:pt modelId="{29293F57-0038-4066-A6A0-025818C66988}" type="pres">
      <dgm:prSet presAssocID="{A701DF84-ADC4-4D71-8675-D7519CF46935}" presName="parentText" presStyleLbl="node1" presStyleIdx="1" presStyleCnt="4" custScaleX="124780" custScaleY="64582" custLinFactNeighborX="-11" custLinFactNeighborY="-1504">
        <dgm:presLayoutVars>
          <dgm:chMax val="1"/>
          <dgm:bulletEnabled val="1"/>
        </dgm:presLayoutVars>
      </dgm:prSet>
      <dgm:spPr/>
      <dgm:t>
        <a:bodyPr/>
        <a:lstStyle/>
        <a:p>
          <a:endParaRPr lang="ru-RU"/>
        </a:p>
      </dgm:t>
    </dgm:pt>
    <dgm:pt modelId="{02E25588-F0C0-409E-8D83-268CC626A958}" type="pres">
      <dgm:prSet presAssocID="{A701DF84-ADC4-4D71-8675-D7519CF46935}" presName="descendantText" presStyleLbl="alignAccFollowNode1" presStyleIdx="1" presStyleCnt="4" custScaleY="68631" custLinFactNeighborX="22" custLinFactNeighborY="2087">
        <dgm:presLayoutVars>
          <dgm:bulletEnabled val="1"/>
        </dgm:presLayoutVars>
      </dgm:prSet>
      <dgm:spPr/>
      <dgm:t>
        <a:bodyPr/>
        <a:lstStyle/>
        <a:p>
          <a:endParaRPr lang="ru-RU"/>
        </a:p>
      </dgm:t>
    </dgm:pt>
    <dgm:pt modelId="{C7D99B54-6FDB-4DC6-B6C1-CB1615395155}" type="pres">
      <dgm:prSet presAssocID="{B959668C-D77B-402C-88D4-8EADB6189B6E}" presName="sp" presStyleCnt="0"/>
      <dgm:spPr/>
    </dgm:pt>
    <dgm:pt modelId="{0900F824-4C54-4BAC-855C-F0F375A1F960}" type="pres">
      <dgm:prSet presAssocID="{8B92C3BF-FE4E-4EE5-8FF0-F1D6BCF008DF}" presName="linNode" presStyleCnt="0"/>
      <dgm:spPr/>
    </dgm:pt>
    <dgm:pt modelId="{AF10677A-67C8-4426-9223-78C665A1B5C4}" type="pres">
      <dgm:prSet presAssocID="{8B92C3BF-FE4E-4EE5-8FF0-F1D6BCF008DF}" presName="parentText" presStyleLbl="node1" presStyleIdx="2" presStyleCnt="4" custScaleX="126259" custScaleY="27123" custLinFactNeighborX="92" custLinFactNeighborY="-2062">
        <dgm:presLayoutVars>
          <dgm:chMax val="1"/>
          <dgm:bulletEnabled val="1"/>
        </dgm:presLayoutVars>
      </dgm:prSet>
      <dgm:spPr/>
      <dgm:t>
        <a:bodyPr/>
        <a:lstStyle/>
        <a:p>
          <a:endParaRPr lang="ru-RU"/>
        </a:p>
      </dgm:t>
    </dgm:pt>
    <dgm:pt modelId="{2D95FF06-CD12-4EB3-B224-3A541868BFCC}" type="pres">
      <dgm:prSet presAssocID="{8B92C3BF-FE4E-4EE5-8FF0-F1D6BCF008DF}" presName="descendantText" presStyleLbl="alignAccFollowNode1" presStyleIdx="2" presStyleCnt="4" custScaleY="31899" custLinFactNeighborX="162" custLinFactNeighborY="-2563">
        <dgm:presLayoutVars>
          <dgm:bulletEnabled val="1"/>
        </dgm:presLayoutVars>
      </dgm:prSet>
      <dgm:spPr/>
      <dgm:t>
        <a:bodyPr/>
        <a:lstStyle/>
        <a:p>
          <a:endParaRPr lang="ru-RU"/>
        </a:p>
      </dgm:t>
    </dgm:pt>
    <dgm:pt modelId="{E940FDCD-D803-4612-9651-A80500AF0161}" type="pres">
      <dgm:prSet presAssocID="{263EE6D6-1FD7-4769-946C-294975266CE1}" presName="sp" presStyleCnt="0"/>
      <dgm:spPr/>
    </dgm:pt>
    <dgm:pt modelId="{F874AC3C-CC78-471E-9F11-0150D2B0BAC6}" type="pres">
      <dgm:prSet presAssocID="{F0662DAC-AF76-4D79-92C0-510CF70D278F}" presName="linNode" presStyleCnt="0"/>
      <dgm:spPr/>
    </dgm:pt>
    <dgm:pt modelId="{72128AE5-2BE1-4D16-B8AA-DF0AAFC64258}" type="pres">
      <dgm:prSet presAssocID="{F0662DAC-AF76-4D79-92C0-510CF70D278F}" presName="parentText" presStyleLbl="node1" presStyleIdx="3" presStyleCnt="4" custScaleX="126259" custScaleY="27402" custLinFactNeighborX="-11" custLinFactNeighborY="22">
        <dgm:presLayoutVars>
          <dgm:chMax val="1"/>
          <dgm:bulletEnabled val="1"/>
        </dgm:presLayoutVars>
      </dgm:prSet>
      <dgm:spPr/>
      <dgm:t>
        <a:bodyPr/>
        <a:lstStyle/>
        <a:p>
          <a:endParaRPr lang="ru-RU"/>
        </a:p>
      </dgm:t>
    </dgm:pt>
    <dgm:pt modelId="{B4A715BB-C164-409D-8009-1D1941A018BF}" type="pres">
      <dgm:prSet presAssocID="{F0662DAC-AF76-4D79-92C0-510CF70D278F}" presName="descendantText" presStyleLbl="alignAccFollowNode1" presStyleIdx="3" presStyleCnt="4" custScaleY="31111" custLinFactNeighborX="-22" custLinFactNeighborY="12427">
        <dgm:presLayoutVars>
          <dgm:bulletEnabled val="1"/>
        </dgm:presLayoutVars>
      </dgm:prSet>
      <dgm:spPr/>
      <dgm:t>
        <a:bodyPr/>
        <a:lstStyle/>
        <a:p>
          <a:endParaRPr lang="ru-RU"/>
        </a:p>
      </dgm:t>
    </dgm:pt>
  </dgm:ptLst>
  <dgm:cxnLst>
    <dgm:cxn modelId="{FE0A604E-5589-481A-B640-4064B2054943}" srcId="{50B422F8-ADEC-4B57-8736-8594A829F476}" destId="{F0662DAC-AF76-4D79-92C0-510CF70D278F}" srcOrd="3" destOrd="0" parTransId="{8E706B5F-93AE-4E83-9C85-997A29D9AB22}" sibTransId="{89215BAE-7F25-4DFF-9311-76A226F45F18}"/>
    <dgm:cxn modelId="{E4880E97-7848-4550-9413-468A9D3C4FC1}" type="presOf" srcId="{50B422F8-ADEC-4B57-8736-8594A829F476}" destId="{61E48EF9-C990-47B9-A692-ADD95394505B}" srcOrd="0" destOrd="0" presId="urn:microsoft.com/office/officeart/2005/8/layout/vList5"/>
    <dgm:cxn modelId="{49C865F8-0BF0-FB4D-971D-34B8D30357C4}" type="presOf" srcId="{98B2B97B-ABDC-1A4C-9F0C-20DC90AA57C5}" destId="{02E25588-F0C0-409E-8D83-268CC626A958}" srcOrd="0" destOrd="1" presId="urn:microsoft.com/office/officeart/2005/8/layout/vList5"/>
    <dgm:cxn modelId="{1B086E18-4045-C441-9485-06CAD15C03A1}" srcId="{A701DF84-ADC4-4D71-8675-D7519CF46935}" destId="{98B2B97B-ABDC-1A4C-9F0C-20DC90AA57C5}" srcOrd="1" destOrd="0" parTransId="{8159E645-ECCE-CD4A-A63E-002580CFD4DF}" sibTransId="{2E31AB6A-B03C-414D-AC7E-130A751B022E}"/>
    <dgm:cxn modelId="{88C6756E-136B-C64A-ADF6-EB26E3AF289F}" type="presOf" srcId="{85A3718F-50CB-4E48-AD90-A39AF26CEAEA}" destId="{2D95FF06-CD12-4EB3-B224-3A541868BFCC}" srcOrd="0" destOrd="2" presId="urn:microsoft.com/office/officeart/2005/8/layout/vList5"/>
    <dgm:cxn modelId="{873CD39D-4F57-442E-903A-892D1A22AEDD}" type="presOf" srcId="{FCF354A6-B5F9-4A34-B63D-00496008C277}" destId="{08DF8732-EA6A-47B5-BBE2-7273AB151D62}" srcOrd="0" destOrd="0" presId="urn:microsoft.com/office/officeart/2005/8/layout/vList5"/>
    <dgm:cxn modelId="{CA9E5739-D18A-4569-A714-CB4079D071E4}" type="presOf" srcId="{F0662DAC-AF76-4D79-92C0-510CF70D278F}" destId="{72128AE5-2BE1-4D16-B8AA-DF0AAFC64258}" srcOrd="0" destOrd="0" presId="urn:microsoft.com/office/officeart/2005/8/layout/vList5"/>
    <dgm:cxn modelId="{BC97C617-2BFB-475B-B1B0-17F98306C6F5}" type="presOf" srcId="{8B92C3BF-FE4E-4EE5-8FF0-F1D6BCF008DF}" destId="{AF10677A-67C8-4426-9223-78C665A1B5C4}" srcOrd="0" destOrd="0" presId="urn:microsoft.com/office/officeart/2005/8/layout/vList5"/>
    <dgm:cxn modelId="{9B00BD5B-2E97-4CAD-82B7-CF227655CA35}" srcId="{F0662DAC-AF76-4D79-92C0-510CF70D278F}" destId="{85AE4879-0161-4E93-9018-58C25484D3F2}" srcOrd="0" destOrd="0" parTransId="{146F97A0-428C-40C8-9F4C-BCF99936CC59}" sibTransId="{318D2921-B281-4BDE-AC18-9F1D212A63BC}"/>
    <dgm:cxn modelId="{92B60121-BB64-47EB-9828-C8213D8E11FE}" type="presOf" srcId="{85AE4879-0161-4E93-9018-58C25484D3F2}" destId="{B4A715BB-C164-409D-8009-1D1941A018BF}" srcOrd="0" destOrd="0" presId="urn:microsoft.com/office/officeart/2005/8/layout/vList5"/>
    <dgm:cxn modelId="{7B74C8AA-CD03-487E-B13E-1D60C1DC0782}" type="presOf" srcId="{E89CE85F-ECCF-451F-9661-03BDCBBDD1BD}" destId="{02F70E4D-2DCD-49B5-90D5-ED54BB959400}" srcOrd="0" destOrd="0" presId="urn:microsoft.com/office/officeart/2005/8/layout/vList5"/>
    <dgm:cxn modelId="{13943CDE-2739-8549-8FC0-56384AD41F11}" srcId="{8B92C3BF-FE4E-4EE5-8FF0-F1D6BCF008DF}" destId="{85A3718F-50CB-4E48-AD90-A39AF26CEAEA}" srcOrd="2" destOrd="0" parTransId="{2CCAC596-8D39-6A42-9481-00D1551C8F4A}" sibTransId="{D078CAE2-9308-EE42-8FCD-6A5E70C689A7}"/>
    <dgm:cxn modelId="{F329C968-5E71-493A-8D5E-DB419A53FDA3}" srcId="{50B422F8-ADEC-4B57-8736-8594A829F476}" destId="{FCF354A6-B5F9-4A34-B63D-00496008C277}" srcOrd="0" destOrd="0" parTransId="{6B615225-67B4-4632-B8BD-BCEC449F0CB3}" sibTransId="{C40A210D-7F9B-42E7-BCBB-183E0A010D36}"/>
    <dgm:cxn modelId="{A6C6155F-C40A-4CBF-89B3-77FC79D5E92D}" srcId="{50B422F8-ADEC-4B57-8736-8594A829F476}" destId="{A701DF84-ADC4-4D71-8675-D7519CF46935}" srcOrd="1" destOrd="0" parTransId="{E9511A7C-A673-4F3D-8579-2171AA25555A}" sibTransId="{B959668C-D77B-402C-88D4-8EADB6189B6E}"/>
    <dgm:cxn modelId="{DB8CCAD4-A841-4C5B-A51E-1DB4B6552623}" srcId="{50B422F8-ADEC-4B57-8736-8594A829F476}" destId="{8B92C3BF-FE4E-4EE5-8FF0-F1D6BCF008DF}" srcOrd="2" destOrd="0" parTransId="{BED70B63-CD49-45C8-B609-8998365F90B3}" sibTransId="{263EE6D6-1FD7-4769-946C-294975266CE1}"/>
    <dgm:cxn modelId="{492BD207-3630-1346-BE91-12E892145A71}" type="presOf" srcId="{2A6DF07A-EBF0-D941-9BA1-A504B2A6875C}" destId="{B4A715BB-C164-409D-8009-1D1941A018BF}" srcOrd="0" destOrd="1" presId="urn:microsoft.com/office/officeart/2005/8/layout/vList5"/>
    <dgm:cxn modelId="{6D728217-A1AA-4031-B37B-8D5E3EFF63F1}" srcId="{8B92C3BF-FE4E-4EE5-8FF0-F1D6BCF008DF}" destId="{90E2B0EB-7BA1-465C-95F3-18FEC66E54BD}" srcOrd="0" destOrd="0" parTransId="{347F7694-1AF6-4781-A866-B68420042964}" sibTransId="{31FBF240-EECB-4D4B-A0B9-4820BF2D7F6D}"/>
    <dgm:cxn modelId="{CD8D94A0-7FB6-B343-A8EA-942D843DD91C}" srcId="{F0662DAC-AF76-4D79-92C0-510CF70D278F}" destId="{2A6DF07A-EBF0-D941-9BA1-A504B2A6875C}" srcOrd="1" destOrd="0" parTransId="{9D861BAD-4245-AE49-9F14-7E398C36439A}" sibTransId="{FB145636-0EBC-3A40-B794-9351A6AE19B5}"/>
    <dgm:cxn modelId="{DD0E93EE-630D-450B-B80D-772B0769AB27}" type="presOf" srcId="{F50C840A-B5E9-46CA-81BB-04DFF36A013D}" destId="{02E25588-F0C0-409E-8D83-268CC626A958}" srcOrd="0" destOrd="0" presId="urn:microsoft.com/office/officeart/2005/8/layout/vList5"/>
    <dgm:cxn modelId="{0EB96D10-FD38-4AA2-9248-ED1C725D2E5C}" type="presOf" srcId="{A701DF84-ADC4-4D71-8675-D7519CF46935}" destId="{29293F57-0038-4066-A6A0-025818C66988}" srcOrd="0" destOrd="0" presId="urn:microsoft.com/office/officeart/2005/8/layout/vList5"/>
    <dgm:cxn modelId="{ACE20FF2-A6A1-CE4B-B71F-D8776C41DFAF}" srcId="{8B92C3BF-FE4E-4EE5-8FF0-F1D6BCF008DF}" destId="{F088039C-1E9B-0246-A70F-0F48CBEFB8B0}" srcOrd="1" destOrd="0" parTransId="{DFBF3C0C-21CB-8448-93B2-8F25F8618D75}" sibTransId="{70EAA255-5CF3-BB46-BE51-D02C2B5A9F17}"/>
    <dgm:cxn modelId="{44054998-59F2-4B8D-A840-C206C1C9324B}" srcId="{FCF354A6-B5F9-4A34-B63D-00496008C277}" destId="{E89CE85F-ECCF-451F-9661-03BDCBBDD1BD}" srcOrd="0" destOrd="0" parTransId="{20F7F899-E6F9-42A1-91AB-574608290491}" sibTransId="{C44E15E5-EED0-47B7-8AEC-7035B2685797}"/>
    <dgm:cxn modelId="{D8F9B410-E0C8-4F08-91AF-8D1FFB5DE40B}" srcId="{A701DF84-ADC4-4D71-8675-D7519CF46935}" destId="{F50C840A-B5E9-46CA-81BB-04DFF36A013D}" srcOrd="0" destOrd="0" parTransId="{2C32F38F-984E-4F9C-B53E-753D47EB2E1A}" sibTransId="{D13EC03D-0CF7-49B7-BF8C-954A1B5C91A8}"/>
    <dgm:cxn modelId="{1895E70E-91A1-8947-ACEF-BF8754FD8853}" type="presOf" srcId="{F088039C-1E9B-0246-A70F-0F48CBEFB8B0}" destId="{2D95FF06-CD12-4EB3-B224-3A541868BFCC}" srcOrd="0" destOrd="1" presId="urn:microsoft.com/office/officeart/2005/8/layout/vList5"/>
    <dgm:cxn modelId="{85A45A72-0070-4BDE-AD24-BC7E01F4058D}" type="presOf" srcId="{90E2B0EB-7BA1-465C-95F3-18FEC66E54BD}" destId="{2D95FF06-CD12-4EB3-B224-3A541868BFCC}" srcOrd="0" destOrd="0" presId="urn:microsoft.com/office/officeart/2005/8/layout/vList5"/>
    <dgm:cxn modelId="{21FCB23C-A912-49F5-98A2-4846C49C7F4D}" type="presParOf" srcId="{61E48EF9-C990-47B9-A692-ADD95394505B}" destId="{0262363C-0DBD-482B-994F-B68826F9970E}" srcOrd="0" destOrd="0" presId="urn:microsoft.com/office/officeart/2005/8/layout/vList5"/>
    <dgm:cxn modelId="{40B4F39E-4D48-47CD-A2ED-D1B31D94BB45}" type="presParOf" srcId="{0262363C-0DBD-482B-994F-B68826F9970E}" destId="{08DF8732-EA6A-47B5-BBE2-7273AB151D62}" srcOrd="0" destOrd="0" presId="urn:microsoft.com/office/officeart/2005/8/layout/vList5"/>
    <dgm:cxn modelId="{DE741BCA-9A93-493E-B778-67E9E235D89D}" type="presParOf" srcId="{0262363C-0DBD-482B-994F-B68826F9970E}" destId="{02F70E4D-2DCD-49B5-90D5-ED54BB959400}" srcOrd="1" destOrd="0" presId="urn:microsoft.com/office/officeart/2005/8/layout/vList5"/>
    <dgm:cxn modelId="{606F33D1-6A63-48A0-BF86-96B93730DCE1}" type="presParOf" srcId="{61E48EF9-C990-47B9-A692-ADD95394505B}" destId="{92472926-191D-4331-9214-B6EB7AC1CB6F}" srcOrd="1" destOrd="0" presId="urn:microsoft.com/office/officeart/2005/8/layout/vList5"/>
    <dgm:cxn modelId="{FC332425-DA25-4B30-B9DF-F0E00A58A83A}" type="presParOf" srcId="{61E48EF9-C990-47B9-A692-ADD95394505B}" destId="{A68E3F55-F69E-46A0-A0E3-CB23F7459B9A}" srcOrd="2" destOrd="0" presId="urn:microsoft.com/office/officeart/2005/8/layout/vList5"/>
    <dgm:cxn modelId="{0B4C3944-1792-4ADF-8834-1661C1C390BE}" type="presParOf" srcId="{A68E3F55-F69E-46A0-A0E3-CB23F7459B9A}" destId="{29293F57-0038-4066-A6A0-025818C66988}" srcOrd="0" destOrd="0" presId="urn:microsoft.com/office/officeart/2005/8/layout/vList5"/>
    <dgm:cxn modelId="{9DC13087-E571-497A-BE68-5BCD2531DA10}" type="presParOf" srcId="{A68E3F55-F69E-46A0-A0E3-CB23F7459B9A}" destId="{02E25588-F0C0-409E-8D83-268CC626A958}" srcOrd="1" destOrd="0" presId="urn:microsoft.com/office/officeart/2005/8/layout/vList5"/>
    <dgm:cxn modelId="{A0C314CF-92E8-46F9-9F8A-A532ADC8D017}" type="presParOf" srcId="{61E48EF9-C990-47B9-A692-ADD95394505B}" destId="{C7D99B54-6FDB-4DC6-B6C1-CB1615395155}" srcOrd="3" destOrd="0" presId="urn:microsoft.com/office/officeart/2005/8/layout/vList5"/>
    <dgm:cxn modelId="{EB5FDC5B-748A-4556-A250-44F31EE91968}" type="presParOf" srcId="{61E48EF9-C990-47B9-A692-ADD95394505B}" destId="{0900F824-4C54-4BAC-855C-F0F375A1F960}" srcOrd="4" destOrd="0" presId="urn:microsoft.com/office/officeart/2005/8/layout/vList5"/>
    <dgm:cxn modelId="{0BDB8D01-E0D7-44A3-BDD0-AB5293FDA1C4}" type="presParOf" srcId="{0900F824-4C54-4BAC-855C-F0F375A1F960}" destId="{AF10677A-67C8-4426-9223-78C665A1B5C4}" srcOrd="0" destOrd="0" presId="urn:microsoft.com/office/officeart/2005/8/layout/vList5"/>
    <dgm:cxn modelId="{2F8013EE-C594-4BD1-888F-43B71BCAEB51}" type="presParOf" srcId="{0900F824-4C54-4BAC-855C-F0F375A1F960}" destId="{2D95FF06-CD12-4EB3-B224-3A541868BFCC}" srcOrd="1" destOrd="0" presId="urn:microsoft.com/office/officeart/2005/8/layout/vList5"/>
    <dgm:cxn modelId="{ADD61C8E-25ED-4145-B5A3-8E44B9235BDE}" type="presParOf" srcId="{61E48EF9-C990-47B9-A692-ADD95394505B}" destId="{E940FDCD-D803-4612-9651-A80500AF0161}" srcOrd="5" destOrd="0" presId="urn:microsoft.com/office/officeart/2005/8/layout/vList5"/>
    <dgm:cxn modelId="{277DFC93-69E7-4564-9DB7-E452AA6D82A9}" type="presParOf" srcId="{61E48EF9-C990-47B9-A692-ADD95394505B}" destId="{F874AC3C-CC78-471E-9F11-0150D2B0BAC6}" srcOrd="6" destOrd="0" presId="urn:microsoft.com/office/officeart/2005/8/layout/vList5"/>
    <dgm:cxn modelId="{CD837480-378E-4C89-B077-BE737FFA6239}" type="presParOf" srcId="{F874AC3C-CC78-471E-9F11-0150D2B0BAC6}" destId="{72128AE5-2BE1-4D16-B8AA-DF0AAFC64258}" srcOrd="0" destOrd="0" presId="urn:microsoft.com/office/officeart/2005/8/layout/vList5"/>
    <dgm:cxn modelId="{EFDA293D-AC10-46AA-9410-1FA8B1BA4BE5}" type="presParOf" srcId="{F874AC3C-CC78-471E-9F11-0150D2B0BAC6}" destId="{B4A715BB-C164-409D-8009-1D1941A018B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B422F8-ADEC-4B57-8736-8594A829F476}"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ru-RU"/>
        </a:p>
      </dgm:t>
    </dgm:pt>
    <dgm:pt modelId="{A701DF84-ADC4-4D71-8675-D7519CF46935}">
      <dgm:prSet phldrT="[Текст]" custT="1"/>
      <dgm:spPr>
        <a:solidFill>
          <a:schemeClr val="bg2">
            <a:lumMod val="95000"/>
          </a:schemeClr>
        </a:solidFill>
        <a:ln w="6350">
          <a:prstDash val="sysDot"/>
        </a:ln>
      </dgm:spPr>
      <dgm:t>
        <a:bodyPr/>
        <a:lstStyle/>
        <a:p>
          <a:r>
            <a:rPr lang="en-US" sz="1000" dirty="0" smtClean="0">
              <a:solidFill>
                <a:schemeClr val="bg1">
                  <a:lumMod val="25000"/>
                </a:schemeClr>
              </a:solidFill>
              <a:latin typeface="Helvetica" pitchFamily="34" charset="0"/>
              <a:cs typeface="Helvetica" pitchFamily="34" charset="0"/>
            </a:rPr>
            <a:t>The average time for taking decisions on:</a:t>
          </a:r>
        </a:p>
        <a:p>
          <a:r>
            <a:rPr lang="en-US" sz="1000" dirty="0" smtClean="0">
              <a:solidFill>
                <a:schemeClr val="bg1">
                  <a:lumMod val="25000"/>
                </a:schemeClr>
              </a:solidFill>
              <a:latin typeface="Helvetica" pitchFamily="34" charset="0"/>
              <a:cs typeface="Helvetica" pitchFamily="34" charset="0"/>
            </a:rPr>
            <a:t>A) participant status on the procedure for prior approval;</a:t>
          </a:r>
        </a:p>
        <a:p>
          <a:r>
            <a:rPr lang="en-US" sz="1000" dirty="0" smtClean="0">
              <a:solidFill>
                <a:schemeClr val="bg1">
                  <a:lumMod val="25000"/>
                </a:schemeClr>
              </a:solidFill>
              <a:latin typeface="Helvetica" pitchFamily="34" charset="0"/>
              <a:cs typeface="Helvetica" pitchFamily="34" charset="0"/>
            </a:rPr>
            <a:t>B) the status of the participant without a prior approval;</a:t>
          </a:r>
        </a:p>
        <a:p>
          <a:r>
            <a:rPr lang="en-US" sz="1000" dirty="0" smtClean="0">
              <a:solidFill>
                <a:schemeClr val="bg1">
                  <a:lumMod val="25000"/>
                </a:schemeClr>
              </a:solidFill>
              <a:latin typeface="Helvetica" pitchFamily="34" charset="0"/>
              <a:cs typeface="Helvetica" pitchFamily="34" charset="0"/>
            </a:rPr>
            <a:t>C) grants to participants</a:t>
          </a:r>
          <a:endParaRPr lang="ru-RU" sz="1000" dirty="0">
            <a:solidFill>
              <a:schemeClr val="bg1">
                <a:lumMod val="25000"/>
              </a:schemeClr>
            </a:solidFill>
            <a:latin typeface="Helvetica" pitchFamily="34" charset="0"/>
            <a:cs typeface="Helvetica" pitchFamily="34" charset="0"/>
          </a:endParaRPr>
        </a:p>
      </dgm:t>
    </dgm:pt>
    <dgm:pt modelId="{E9511A7C-A673-4F3D-8579-2171AA25555A}" type="parTrans" cxnId="{A6C6155F-C40A-4CBF-89B3-77FC79D5E92D}">
      <dgm:prSet/>
      <dgm:spPr/>
      <dgm:t>
        <a:bodyPr/>
        <a:lstStyle/>
        <a:p>
          <a:endParaRPr lang="ru-RU" sz="1800">
            <a:latin typeface="Helvetica" pitchFamily="34" charset="0"/>
            <a:cs typeface="Helvetica" pitchFamily="34" charset="0"/>
          </a:endParaRPr>
        </a:p>
      </dgm:t>
    </dgm:pt>
    <dgm:pt modelId="{B959668C-D77B-402C-88D4-8EADB6189B6E}" type="sibTrans" cxnId="{A6C6155F-C40A-4CBF-89B3-77FC79D5E92D}">
      <dgm:prSet/>
      <dgm:spPr/>
      <dgm:t>
        <a:bodyPr/>
        <a:lstStyle/>
        <a:p>
          <a:endParaRPr lang="ru-RU" sz="1800">
            <a:latin typeface="Helvetica" pitchFamily="34" charset="0"/>
            <a:cs typeface="Helvetica" pitchFamily="34" charset="0"/>
          </a:endParaRPr>
        </a:p>
      </dgm:t>
    </dgm:pt>
    <dgm:pt modelId="{F50C840A-B5E9-46CA-81BB-04DFF36A013D}">
      <dgm:prSet phldrT="[Текст]" custT="1"/>
      <dgm:spPr/>
      <dgm:t>
        <a:bodyPr/>
        <a:lstStyle/>
        <a:p>
          <a:r>
            <a:rPr lang="en-US" sz="1000" dirty="0" smtClean="0">
              <a:solidFill>
                <a:schemeClr val="bg1">
                  <a:lumMod val="25000"/>
                </a:schemeClr>
              </a:solidFill>
              <a:latin typeface="Helvetica" pitchFamily="34" charset="0"/>
              <a:cs typeface="Helvetica" pitchFamily="34" charset="0"/>
            </a:rPr>
            <a:t>The number of days spent by the Foundation to process the application and make a decision</a:t>
          </a:r>
          <a:endParaRPr lang="ru-RU" sz="1000" dirty="0">
            <a:solidFill>
              <a:schemeClr val="bg1">
                <a:lumMod val="25000"/>
              </a:schemeClr>
            </a:solidFill>
            <a:latin typeface="Helvetica" pitchFamily="34" charset="0"/>
            <a:cs typeface="Helvetica" pitchFamily="34" charset="0"/>
          </a:endParaRPr>
        </a:p>
      </dgm:t>
    </dgm:pt>
    <dgm:pt modelId="{2C32F38F-984E-4F9C-B53E-753D47EB2E1A}" type="parTrans" cxnId="{D8F9B410-E0C8-4F08-91AF-8D1FFB5DE40B}">
      <dgm:prSet/>
      <dgm:spPr/>
      <dgm:t>
        <a:bodyPr/>
        <a:lstStyle/>
        <a:p>
          <a:endParaRPr lang="ru-RU" sz="1800">
            <a:latin typeface="Helvetica" pitchFamily="34" charset="0"/>
            <a:cs typeface="Helvetica" pitchFamily="34" charset="0"/>
          </a:endParaRPr>
        </a:p>
      </dgm:t>
    </dgm:pt>
    <dgm:pt modelId="{D13EC03D-0CF7-49B7-BF8C-954A1B5C91A8}" type="sibTrans" cxnId="{D8F9B410-E0C8-4F08-91AF-8D1FFB5DE40B}">
      <dgm:prSet/>
      <dgm:spPr/>
      <dgm:t>
        <a:bodyPr/>
        <a:lstStyle/>
        <a:p>
          <a:endParaRPr lang="ru-RU" sz="1800">
            <a:latin typeface="Helvetica" pitchFamily="34" charset="0"/>
            <a:cs typeface="Helvetica" pitchFamily="34" charset="0"/>
          </a:endParaRPr>
        </a:p>
      </dgm:t>
    </dgm:pt>
    <dgm:pt modelId="{8B92C3BF-FE4E-4EE5-8FF0-F1D6BCF008DF}">
      <dgm:prSet phldrT="[Текст]" custT="1"/>
      <dgm:spPr>
        <a:solidFill>
          <a:schemeClr val="bg2">
            <a:lumMod val="95000"/>
          </a:schemeClr>
        </a:solidFill>
        <a:ln w="6350">
          <a:prstDash val="sysDot"/>
        </a:ln>
      </dgm:spPr>
      <dgm:t>
        <a:bodyPr/>
        <a:lstStyle/>
        <a:p>
          <a:pPr algn="l"/>
          <a:r>
            <a:rPr lang="en-US" sz="1000" dirty="0" smtClean="0">
              <a:solidFill>
                <a:schemeClr val="bg1">
                  <a:lumMod val="25000"/>
                </a:schemeClr>
              </a:solidFill>
              <a:latin typeface="Helvetica" pitchFamily="34" charset="0"/>
              <a:cs typeface="Helvetica" pitchFamily="34" charset="0"/>
            </a:rPr>
            <a:t>Compliance with the budget of the Fund (except for the budget for the construction of the Innovation City)</a:t>
          </a:r>
          <a:endParaRPr lang="ru-RU" sz="1000" dirty="0">
            <a:solidFill>
              <a:schemeClr val="bg1">
                <a:lumMod val="25000"/>
              </a:schemeClr>
            </a:solidFill>
            <a:latin typeface="Helvetica" pitchFamily="34" charset="0"/>
            <a:cs typeface="Helvetica" pitchFamily="34" charset="0"/>
          </a:endParaRPr>
        </a:p>
      </dgm:t>
    </dgm:pt>
    <dgm:pt modelId="{BED70B63-CD49-45C8-B609-8998365F90B3}" type="parTrans" cxnId="{DB8CCAD4-A841-4C5B-A51E-1DB4B6552623}">
      <dgm:prSet/>
      <dgm:spPr/>
      <dgm:t>
        <a:bodyPr/>
        <a:lstStyle/>
        <a:p>
          <a:endParaRPr lang="ru-RU" sz="1800">
            <a:latin typeface="Helvetica" pitchFamily="34" charset="0"/>
            <a:cs typeface="Helvetica" pitchFamily="34" charset="0"/>
          </a:endParaRPr>
        </a:p>
      </dgm:t>
    </dgm:pt>
    <dgm:pt modelId="{263EE6D6-1FD7-4769-946C-294975266CE1}" type="sibTrans" cxnId="{DB8CCAD4-A841-4C5B-A51E-1DB4B6552623}">
      <dgm:prSet/>
      <dgm:spPr/>
      <dgm:t>
        <a:bodyPr/>
        <a:lstStyle/>
        <a:p>
          <a:endParaRPr lang="ru-RU" sz="1800">
            <a:latin typeface="Helvetica" pitchFamily="34" charset="0"/>
            <a:cs typeface="Helvetica" pitchFamily="34" charset="0"/>
          </a:endParaRPr>
        </a:p>
      </dgm:t>
    </dgm:pt>
    <dgm:pt modelId="{90E2B0EB-7BA1-465C-95F3-18FEC66E54BD}">
      <dgm:prSet phldrT="[Текст]" custT="1"/>
      <dgm:spPr/>
      <dgm:t>
        <a:bodyPr/>
        <a:lstStyle/>
        <a:p>
          <a:r>
            <a:rPr lang="en-US" sz="1000" dirty="0" smtClean="0">
              <a:solidFill>
                <a:schemeClr val="bg1">
                  <a:lumMod val="25000"/>
                </a:schemeClr>
              </a:solidFill>
              <a:latin typeface="Helvetica" pitchFamily="34" charset="0"/>
              <a:cs typeface="Helvetica" pitchFamily="34" charset="0"/>
            </a:rPr>
            <a:t>A comparison of the actual costs of the Fund (on accrual basis) with the plan. Tolerance - up to 10%</a:t>
          </a:r>
          <a:endParaRPr lang="ru-RU" sz="1000" dirty="0">
            <a:solidFill>
              <a:schemeClr val="bg1">
                <a:lumMod val="25000"/>
              </a:schemeClr>
            </a:solidFill>
            <a:latin typeface="Helvetica" pitchFamily="34" charset="0"/>
            <a:cs typeface="Helvetica" pitchFamily="34" charset="0"/>
          </a:endParaRPr>
        </a:p>
      </dgm:t>
    </dgm:pt>
    <dgm:pt modelId="{347F7694-1AF6-4781-A866-B68420042964}" type="parTrans" cxnId="{6D728217-A1AA-4031-B37B-8D5E3EFF63F1}">
      <dgm:prSet/>
      <dgm:spPr/>
      <dgm:t>
        <a:bodyPr/>
        <a:lstStyle/>
        <a:p>
          <a:endParaRPr lang="ru-RU" sz="1800">
            <a:latin typeface="Helvetica" pitchFamily="34" charset="0"/>
            <a:cs typeface="Helvetica" pitchFamily="34" charset="0"/>
          </a:endParaRPr>
        </a:p>
      </dgm:t>
    </dgm:pt>
    <dgm:pt modelId="{31FBF240-EECB-4D4B-A0B9-4820BF2D7F6D}" type="sibTrans" cxnId="{6D728217-A1AA-4031-B37B-8D5E3EFF63F1}">
      <dgm:prSet/>
      <dgm:spPr/>
      <dgm:t>
        <a:bodyPr/>
        <a:lstStyle/>
        <a:p>
          <a:endParaRPr lang="ru-RU" sz="1800">
            <a:latin typeface="Helvetica" pitchFamily="34" charset="0"/>
            <a:cs typeface="Helvetica" pitchFamily="34" charset="0"/>
          </a:endParaRPr>
        </a:p>
      </dgm:t>
    </dgm:pt>
    <dgm:pt modelId="{85AE4879-0161-4E93-9018-58C25484D3F2}">
      <dgm:prSet phldrT="[Текст]" custT="1"/>
      <dgm:spPr/>
      <dgm:t>
        <a:bodyPr/>
        <a:lstStyle/>
        <a:p>
          <a:r>
            <a:rPr lang="en-US" sz="1000" dirty="0" smtClean="0">
              <a:solidFill>
                <a:schemeClr val="bg1">
                  <a:lumMod val="25000"/>
                </a:schemeClr>
              </a:solidFill>
              <a:latin typeface="Helvetica" pitchFamily="34" charset="0"/>
              <a:cs typeface="Helvetica" pitchFamily="34" charset="0"/>
            </a:rPr>
            <a:t>Count the number of professors, heads of </a:t>
          </a:r>
          <a:r>
            <a:rPr lang="en-US" sz="1000" dirty="0" err="1" smtClean="0">
              <a:solidFill>
                <a:schemeClr val="bg1">
                  <a:lumMod val="25000"/>
                </a:schemeClr>
              </a:solidFill>
              <a:latin typeface="Helvetica" pitchFamily="34" charset="0"/>
              <a:cs typeface="Helvetica" pitchFamily="34" charset="0"/>
            </a:rPr>
            <a:t>Skoltech</a:t>
          </a:r>
          <a:r>
            <a:rPr lang="en-US" sz="1000" dirty="0" smtClean="0">
              <a:solidFill>
                <a:schemeClr val="bg1">
                  <a:lumMod val="25000"/>
                </a:schemeClr>
              </a:solidFill>
              <a:latin typeface="Helvetica" pitchFamily="34" charset="0"/>
              <a:cs typeface="Helvetica" pitchFamily="34" charset="0"/>
            </a:rPr>
            <a:t> research centers, who signed a cooperation agreement</a:t>
          </a:r>
          <a:endParaRPr lang="ru-RU" sz="1000" dirty="0">
            <a:solidFill>
              <a:schemeClr val="bg1">
                <a:lumMod val="25000"/>
              </a:schemeClr>
            </a:solidFill>
            <a:latin typeface="Helvetica" pitchFamily="34" charset="0"/>
            <a:cs typeface="Helvetica" pitchFamily="34" charset="0"/>
          </a:endParaRPr>
        </a:p>
      </dgm:t>
    </dgm:pt>
    <dgm:pt modelId="{146F97A0-428C-40C8-9F4C-BCF99936CC59}" type="parTrans" cxnId="{9B00BD5B-2E97-4CAD-82B7-CF227655CA35}">
      <dgm:prSet/>
      <dgm:spPr/>
      <dgm:t>
        <a:bodyPr/>
        <a:lstStyle/>
        <a:p>
          <a:endParaRPr lang="ru-RU" sz="1800">
            <a:latin typeface="Helvetica" pitchFamily="34" charset="0"/>
            <a:cs typeface="Helvetica" pitchFamily="34" charset="0"/>
          </a:endParaRPr>
        </a:p>
      </dgm:t>
    </dgm:pt>
    <dgm:pt modelId="{318D2921-B281-4BDE-AC18-9F1D212A63BC}" type="sibTrans" cxnId="{9B00BD5B-2E97-4CAD-82B7-CF227655CA35}">
      <dgm:prSet/>
      <dgm:spPr/>
      <dgm:t>
        <a:bodyPr/>
        <a:lstStyle/>
        <a:p>
          <a:endParaRPr lang="ru-RU" sz="1800">
            <a:latin typeface="Helvetica" pitchFamily="34" charset="0"/>
            <a:cs typeface="Helvetica" pitchFamily="34" charset="0"/>
          </a:endParaRPr>
        </a:p>
      </dgm:t>
    </dgm:pt>
    <dgm:pt modelId="{F0662DAC-AF76-4D79-92C0-510CF70D278F}">
      <dgm:prSet phldrT="[Текст]" custT="1"/>
      <dgm:spPr>
        <a:solidFill>
          <a:schemeClr val="bg2">
            <a:lumMod val="95000"/>
          </a:schemeClr>
        </a:solidFill>
        <a:ln w="6350">
          <a:prstDash val="sysDot"/>
        </a:ln>
      </dgm:spPr>
      <dgm:t>
        <a:bodyPr/>
        <a:lstStyle/>
        <a:p>
          <a:pPr algn="l"/>
          <a:r>
            <a:rPr lang="en-US" sz="1000" dirty="0" smtClean="0">
              <a:solidFill>
                <a:schemeClr val="bg1">
                  <a:lumMod val="25000"/>
                </a:schemeClr>
              </a:solidFill>
              <a:latin typeface="Helvetica" pitchFamily="34" charset="0"/>
              <a:cs typeface="Helvetica" pitchFamily="34" charset="0"/>
            </a:rPr>
            <a:t>Ensure recruitment of professors, heads of </a:t>
          </a:r>
          <a:r>
            <a:rPr lang="en-US" sz="1000" dirty="0" err="1" smtClean="0">
              <a:solidFill>
                <a:schemeClr val="bg1">
                  <a:lumMod val="25000"/>
                </a:schemeClr>
              </a:solidFill>
              <a:latin typeface="Helvetica" pitchFamily="34" charset="0"/>
              <a:cs typeface="Helvetica" pitchFamily="34" charset="0"/>
            </a:rPr>
            <a:t>Skoltech's</a:t>
          </a:r>
          <a:r>
            <a:rPr lang="en-US" sz="1000" dirty="0" smtClean="0">
              <a:solidFill>
                <a:schemeClr val="bg1">
                  <a:lumMod val="25000"/>
                </a:schemeClr>
              </a:solidFill>
              <a:latin typeface="Helvetica" pitchFamily="34" charset="0"/>
              <a:cs typeface="Helvetica" pitchFamily="34" charset="0"/>
            </a:rPr>
            <a:t> research centers, with whom a cooperation agreement has been signed.</a:t>
          </a:r>
          <a:endParaRPr lang="ru-RU" sz="1000" dirty="0">
            <a:solidFill>
              <a:schemeClr val="bg1">
                <a:lumMod val="25000"/>
              </a:schemeClr>
            </a:solidFill>
            <a:latin typeface="Helvetica" pitchFamily="34" charset="0"/>
            <a:cs typeface="Helvetica" pitchFamily="34" charset="0"/>
          </a:endParaRPr>
        </a:p>
      </dgm:t>
    </dgm:pt>
    <dgm:pt modelId="{89215BAE-7F25-4DFF-9311-76A226F45F18}" type="sibTrans" cxnId="{FE0A604E-5589-481A-B640-4064B2054943}">
      <dgm:prSet/>
      <dgm:spPr/>
      <dgm:t>
        <a:bodyPr/>
        <a:lstStyle/>
        <a:p>
          <a:endParaRPr lang="ru-RU" sz="1800">
            <a:latin typeface="Helvetica" pitchFamily="34" charset="0"/>
            <a:cs typeface="Helvetica" pitchFamily="34" charset="0"/>
          </a:endParaRPr>
        </a:p>
      </dgm:t>
    </dgm:pt>
    <dgm:pt modelId="{8E706B5F-93AE-4E83-9C85-997A29D9AB22}" type="parTrans" cxnId="{FE0A604E-5589-481A-B640-4064B2054943}">
      <dgm:prSet/>
      <dgm:spPr/>
      <dgm:t>
        <a:bodyPr/>
        <a:lstStyle/>
        <a:p>
          <a:endParaRPr lang="ru-RU" sz="1800">
            <a:latin typeface="Helvetica" pitchFamily="34" charset="0"/>
            <a:cs typeface="Helvetica" pitchFamily="34" charset="0"/>
          </a:endParaRPr>
        </a:p>
      </dgm:t>
    </dgm:pt>
    <dgm:pt modelId="{F04C9AAA-B737-4B69-A00D-7CA02EF3B27F}">
      <dgm:prSet phldrT="[Текст]" custT="1"/>
      <dgm:spPr>
        <a:solidFill>
          <a:schemeClr val="bg2">
            <a:lumMod val="95000"/>
          </a:schemeClr>
        </a:solidFill>
        <a:ln w="6350">
          <a:prstDash val="sysDot"/>
        </a:ln>
      </dgm:spPr>
      <dgm:t>
        <a:bodyPr/>
        <a:lstStyle/>
        <a:p>
          <a:pPr algn="l"/>
          <a:r>
            <a:rPr lang="en-US" sz="1000" dirty="0" smtClean="0">
              <a:solidFill>
                <a:schemeClr val="bg1">
                  <a:lumMod val="25000"/>
                </a:schemeClr>
              </a:solidFill>
              <a:latin typeface="Helvetica" pitchFamily="34" charset="0"/>
              <a:cs typeface="Helvetica" pitchFamily="34" charset="0"/>
            </a:rPr>
            <a:t>Ensure the creation of a structure for a professional </a:t>
          </a:r>
          <a:r>
            <a:rPr lang="en-US" sz="1000" dirty="0" err="1" smtClean="0">
              <a:solidFill>
                <a:schemeClr val="bg1">
                  <a:lumMod val="25000"/>
                </a:schemeClr>
              </a:solidFill>
              <a:latin typeface="Helvetica" pitchFamily="34" charset="0"/>
              <a:cs typeface="Helvetica" pitchFamily="34" charset="0"/>
            </a:rPr>
            <a:t>Skoltech</a:t>
          </a:r>
          <a:r>
            <a:rPr lang="en-US" sz="1000" dirty="0" smtClean="0">
              <a:solidFill>
                <a:schemeClr val="bg1">
                  <a:lumMod val="25000"/>
                </a:schemeClr>
              </a:solidFill>
              <a:latin typeface="Helvetica" pitchFamily="34" charset="0"/>
              <a:cs typeface="Helvetica" pitchFamily="34" charset="0"/>
            </a:rPr>
            <a:t> community</a:t>
          </a:r>
          <a:endParaRPr lang="ru-RU" sz="1000" dirty="0">
            <a:solidFill>
              <a:schemeClr val="bg1">
                <a:lumMod val="25000"/>
              </a:schemeClr>
            </a:solidFill>
            <a:latin typeface="Helvetica" pitchFamily="34" charset="0"/>
            <a:cs typeface="Helvetica" pitchFamily="34" charset="0"/>
          </a:endParaRPr>
        </a:p>
      </dgm:t>
    </dgm:pt>
    <dgm:pt modelId="{42B498CE-D0B3-4E74-B780-88E17DA4A50B}" type="parTrans" cxnId="{C608AB2E-2232-46FB-B59E-56789FAE4FFB}">
      <dgm:prSet/>
      <dgm:spPr/>
      <dgm:t>
        <a:bodyPr/>
        <a:lstStyle/>
        <a:p>
          <a:endParaRPr lang="ru-RU" sz="1800">
            <a:latin typeface="Helvetica" pitchFamily="34" charset="0"/>
            <a:cs typeface="Helvetica" pitchFamily="34" charset="0"/>
          </a:endParaRPr>
        </a:p>
      </dgm:t>
    </dgm:pt>
    <dgm:pt modelId="{19065E40-1571-4F04-8627-E1791221E892}" type="sibTrans" cxnId="{C608AB2E-2232-46FB-B59E-56789FAE4FFB}">
      <dgm:prSet/>
      <dgm:spPr/>
      <dgm:t>
        <a:bodyPr/>
        <a:lstStyle/>
        <a:p>
          <a:endParaRPr lang="ru-RU" sz="1800">
            <a:latin typeface="Helvetica" pitchFamily="34" charset="0"/>
            <a:cs typeface="Helvetica" pitchFamily="34" charset="0"/>
          </a:endParaRPr>
        </a:p>
      </dgm:t>
    </dgm:pt>
    <dgm:pt modelId="{FEFE886A-7505-4EFB-BD43-E01F278BF52D}">
      <dgm:prSet phldrT="[Текст]" custT="1"/>
      <dgm:spPr/>
      <dgm:t>
        <a:bodyPr/>
        <a:lstStyle/>
        <a:p>
          <a:r>
            <a:rPr lang="en-US" sz="1000" dirty="0" smtClean="0">
              <a:solidFill>
                <a:schemeClr val="bg1">
                  <a:lumMod val="25000"/>
                </a:schemeClr>
              </a:solidFill>
              <a:latin typeface="Helvetica" pitchFamily="34" charset="0"/>
              <a:cs typeface="Helvetica" pitchFamily="34" charset="0"/>
            </a:rPr>
            <a:t>Number of staff in line with the target structure of </a:t>
          </a:r>
          <a:r>
            <a:rPr lang="en-US" sz="1000" dirty="0" err="1" smtClean="0">
              <a:solidFill>
                <a:schemeClr val="bg1">
                  <a:lumMod val="25000"/>
                </a:schemeClr>
              </a:solidFill>
              <a:latin typeface="Helvetica" pitchFamily="34" charset="0"/>
              <a:cs typeface="Helvetica" pitchFamily="34" charset="0"/>
            </a:rPr>
            <a:t>Skoltech's</a:t>
          </a:r>
          <a:r>
            <a:rPr lang="en-US" sz="1000" dirty="0" smtClean="0">
              <a:solidFill>
                <a:schemeClr val="bg1">
                  <a:lumMod val="25000"/>
                </a:schemeClr>
              </a:solidFill>
              <a:latin typeface="Helvetica" pitchFamily="34" charset="0"/>
              <a:cs typeface="Helvetica" pitchFamily="34" charset="0"/>
            </a:rPr>
            <a:t> professional community corresponding with the plan and budget</a:t>
          </a:r>
          <a:endParaRPr lang="ru-RU" sz="1000" dirty="0">
            <a:solidFill>
              <a:schemeClr val="bg1">
                <a:lumMod val="25000"/>
              </a:schemeClr>
            </a:solidFill>
            <a:latin typeface="Helvetica" pitchFamily="34" charset="0"/>
            <a:cs typeface="Helvetica" pitchFamily="34" charset="0"/>
          </a:endParaRPr>
        </a:p>
      </dgm:t>
    </dgm:pt>
    <dgm:pt modelId="{ADC59ED8-066E-40A2-8138-E5637EC1D026}" type="parTrans" cxnId="{2C728C33-8D4B-4295-88F4-A13678627E95}">
      <dgm:prSet/>
      <dgm:spPr/>
      <dgm:t>
        <a:bodyPr/>
        <a:lstStyle/>
        <a:p>
          <a:endParaRPr lang="ru-RU" sz="1800">
            <a:latin typeface="Helvetica" pitchFamily="34" charset="0"/>
            <a:cs typeface="Helvetica" pitchFamily="34" charset="0"/>
          </a:endParaRPr>
        </a:p>
      </dgm:t>
    </dgm:pt>
    <dgm:pt modelId="{1ADC6771-F215-447F-98A3-0345F5D1E266}" type="sibTrans" cxnId="{2C728C33-8D4B-4295-88F4-A13678627E95}">
      <dgm:prSet/>
      <dgm:spPr/>
      <dgm:t>
        <a:bodyPr/>
        <a:lstStyle/>
        <a:p>
          <a:endParaRPr lang="ru-RU" sz="1800">
            <a:latin typeface="Helvetica" pitchFamily="34" charset="0"/>
            <a:cs typeface="Helvetica" pitchFamily="34" charset="0"/>
          </a:endParaRPr>
        </a:p>
      </dgm:t>
    </dgm:pt>
    <dgm:pt modelId="{811AC144-B28C-46E6-ADF4-AC9CA8CE3F70}">
      <dgm:prSet phldrT="[Текст]" custT="1"/>
      <dgm:spPr/>
      <dgm:t>
        <a:bodyPr/>
        <a:lstStyle/>
        <a:p>
          <a:r>
            <a:rPr lang="en-US" sz="1000" dirty="0" smtClean="0">
              <a:solidFill>
                <a:schemeClr val="bg1">
                  <a:lumMod val="25000"/>
                </a:schemeClr>
              </a:solidFill>
              <a:latin typeface="Helvetica" pitchFamily="34" charset="0"/>
              <a:cs typeface="Helvetica" pitchFamily="34" charset="0"/>
            </a:rPr>
            <a:t>The ratio of the number of new registrations to the number of unique visits to community pages</a:t>
          </a:r>
          <a:endParaRPr lang="ru-RU" sz="1000" dirty="0">
            <a:solidFill>
              <a:schemeClr val="bg1">
                <a:lumMod val="25000"/>
              </a:schemeClr>
            </a:solidFill>
            <a:latin typeface="Helvetica" pitchFamily="34" charset="0"/>
            <a:cs typeface="Helvetica" pitchFamily="34" charset="0"/>
          </a:endParaRPr>
        </a:p>
      </dgm:t>
    </dgm:pt>
    <dgm:pt modelId="{21F0788D-FCA0-46AD-8F71-8735FF63A22A}">
      <dgm:prSet phldrT="[Текст]" custT="1"/>
      <dgm:spPr>
        <a:solidFill>
          <a:schemeClr val="bg2">
            <a:lumMod val="95000"/>
          </a:schemeClr>
        </a:solidFill>
        <a:ln w="6350">
          <a:prstDash val="sysDot"/>
        </a:ln>
      </dgm:spPr>
      <dgm:t>
        <a:bodyPr/>
        <a:lstStyle/>
        <a:p>
          <a:pPr algn="l"/>
          <a:r>
            <a:rPr lang="en-US" sz="1000" dirty="0" smtClean="0">
              <a:solidFill>
                <a:schemeClr val="bg1">
                  <a:lumMod val="25000"/>
                </a:schemeClr>
              </a:solidFill>
              <a:latin typeface="Helvetica" pitchFamily="34" charset="0"/>
              <a:cs typeface="Helvetica" pitchFamily="34" charset="0"/>
            </a:rPr>
            <a:t>Ensure the development and delivery of educational programs</a:t>
          </a:r>
          <a:endParaRPr lang="ru-RU" sz="1000" dirty="0">
            <a:solidFill>
              <a:schemeClr val="bg1">
                <a:lumMod val="25000"/>
              </a:schemeClr>
            </a:solidFill>
            <a:latin typeface="Helvetica" pitchFamily="34" charset="0"/>
            <a:cs typeface="Helvetica" pitchFamily="34" charset="0"/>
          </a:endParaRPr>
        </a:p>
      </dgm:t>
    </dgm:pt>
    <dgm:pt modelId="{485041C2-7B98-428E-BE44-9997343E8A65}" type="sibTrans" cxnId="{7C95F29A-8014-4904-97A5-8D89C989C533}">
      <dgm:prSet/>
      <dgm:spPr/>
      <dgm:t>
        <a:bodyPr/>
        <a:lstStyle/>
        <a:p>
          <a:endParaRPr lang="ru-RU" sz="1800">
            <a:latin typeface="Helvetica" pitchFamily="34" charset="0"/>
            <a:cs typeface="Helvetica" pitchFamily="34" charset="0"/>
          </a:endParaRPr>
        </a:p>
      </dgm:t>
    </dgm:pt>
    <dgm:pt modelId="{869405E6-563A-4C9C-906F-52BFB2D1EDC4}" type="parTrans" cxnId="{7C95F29A-8014-4904-97A5-8D89C989C533}">
      <dgm:prSet/>
      <dgm:spPr/>
      <dgm:t>
        <a:bodyPr/>
        <a:lstStyle/>
        <a:p>
          <a:endParaRPr lang="ru-RU" sz="1800">
            <a:latin typeface="Helvetica" pitchFamily="34" charset="0"/>
            <a:cs typeface="Helvetica" pitchFamily="34" charset="0"/>
          </a:endParaRPr>
        </a:p>
      </dgm:t>
    </dgm:pt>
    <dgm:pt modelId="{61B8770B-F3B7-4A58-9652-96F5A9A64723}" type="sibTrans" cxnId="{BB78AEAE-1213-4101-AEDA-A962D9D7343C}">
      <dgm:prSet/>
      <dgm:spPr/>
      <dgm:t>
        <a:bodyPr/>
        <a:lstStyle/>
        <a:p>
          <a:endParaRPr lang="ru-RU" sz="1800">
            <a:latin typeface="Helvetica" pitchFamily="34" charset="0"/>
            <a:cs typeface="Helvetica" pitchFamily="34" charset="0"/>
          </a:endParaRPr>
        </a:p>
      </dgm:t>
    </dgm:pt>
    <dgm:pt modelId="{A1F76E43-2E10-46F2-938F-3895FE9DB466}" type="parTrans" cxnId="{BB78AEAE-1213-4101-AEDA-A962D9D7343C}">
      <dgm:prSet/>
      <dgm:spPr/>
      <dgm:t>
        <a:bodyPr/>
        <a:lstStyle/>
        <a:p>
          <a:endParaRPr lang="ru-RU" sz="1800">
            <a:latin typeface="Helvetica" pitchFamily="34" charset="0"/>
            <a:cs typeface="Helvetica" pitchFamily="34" charset="0"/>
          </a:endParaRPr>
        </a:p>
      </dgm:t>
    </dgm:pt>
    <dgm:pt modelId="{FC4A2AC1-A1F2-44E0-8FC4-44BB7CB9D0BD}">
      <dgm:prSet phldrT="[Текст]" custT="1"/>
      <dgm:spPr/>
      <dgm:t>
        <a:bodyPr/>
        <a:lstStyle/>
        <a:p>
          <a:r>
            <a:rPr lang="en-US" sz="1000" dirty="0" smtClean="0">
              <a:solidFill>
                <a:schemeClr val="bg1">
                  <a:lumMod val="25000"/>
                </a:schemeClr>
              </a:solidFill>
              <a:latin typeface="Helvetica" pitchFamily="34" charset="0"/>
              <a:cs typeface="Helvetica" pitchFamily="34" charset="0"/>
            </a:rPr>
            <a:t>The number of educational programs at </a:t>
          </a:r>
          <a:r>
            <a:rPr lang="en-US" sz="1000" dirty="0" err="1" smtClean="0">
              <a:solidFill>
                <a:schemeClr val="bg1">
                  <a:lumMod val="25000"/>
                </a:schemeClr>
              </a:solidFill>
              <a:latin typeface="Helvetica" pitchFamily="34" charset="0"/>
              <a:cs typeface="Helvetica" pitchFamily="34" charset="0"/>
            </a:rPr>
            <a:t>Skoltech</a:t>
          </a:r>
          <a:r>
            <a:rPr lang="en-US" sz="1000" dirty="0" smtClean="0">
              <a:solidFill>
                <a:schemeClr val="bg1">
                  <a:lumMod val="25000"/>
                </a:schemeClr>
              </a:solidFill>
              <a:latin typeface="Helvetica" pitchFamily="34" charset="0"/>
              <a:cs typeface="Helvetica" pitchFamily="34" charset="0"/>
            </a:rPr>
            <a:t>, developed before the end of 2013</a:t>
          </a:r>
          <a:endParaRPr lang="ru-RU" sz="1000" dirty="0">
            <a:solidFill>
              <a:schemeClr val="bg1">
                <a:lumMod val="25000"/>
              </a:schemeClr>
            </a:solidFill>
            <a:latin typeface="Helvetica" pitchFamily="34" charset="0"/>
            <a:cs typeface="Helvetica" pitchFamily="34" charset="0"/>
          </a:endParaRPr>
        </a:p>
      </dgm:t>
    </dgm:pt>
    <dgm:pt modelId="{0F56F488-D67A-4020-A437-60850CC2715A}" type="parTrans" cxnId="{6B445339-B3E3-4E26-A8AC-684527895BD8}">
      <dgm:prSet/>
      <dgm:spPr/>
      <dgm:t>
        <a:bodyPr/>
        <a:lstStyle/>
        <a:p>
          <a:endParaRPr lang="ru-RU" sz="2000">
            <a:latin typeface="Helvetica" pitchFamily="34" charset="0"/>
            <a:cs typeface="Helvetica" pitchFamily="34" charset="0"/>
          </a:endParaRPr>
        </a:p>
      </dgm:t>
    </dgm:pt>
    <dgm:pt modelId="{EAAC4A23-404C-44B0-8222-0E969C951A40}" type="sibTrans" cxnId="{6B445339-B3E3-4E26-A8AC-684527895BD8}">
      <dgm:prSet/>
      <dgm:spPr/>
      <dgm:t>
        <a:bodyPr/>
        <a:lstStyle/>
        <a:p>
          <a:endParaRPr lang="ru-RU" sz="2000">
            <a:latin typeface="Helvetica" pitchFamily="34" charset="0"/>
            <a:cs typeface="Helvetica" pitchFamily="34" charset="0"/>
          </a:endParaRPr>
        </a:p>
      </dgm:t>
    </dgm:pt>
    <dgm:pt modelId="{D7CEAB93-6BF8-44DA-9527-52BFE4EAA7BA}">
      <dgm:prSet phldrT="[Текст]" custT="1"/>
      <dgm:spPr>
        <a:solidFill>
          <a:schemeClr val="bg2">
            <a:lumMod val="95000"/>
          </a:schemeClr>
        </a:solidFill>
        <a:ln w="6350">
          <a:prstDash val="sysDot"/>
        </a:ln>
      </dgm:spPr>
      <dgm:t>
        <a:bodyPr/>
        <a:lstStyle/>
        <a:p>
          <a:pPr algn="l"/>
          <a:r>
            <a:rPr lang="en-US" sz="1000" dirty="0" smtClean="0">
              <a:solidFill>
                <a:schemeClr val="bg1">
                  <a:lumMod val="25000"/>
                </a:schemeClr>
              </a:solidFill>
              <a:latin typeface="Helvetica" pitchFamily="34" charset="0"/>
              <a:cs typeface="Helvetica" pitchFamily="34" charset="0"/>
            </a:rPr>
            <a:t>Percentage of attracting newly registered people in the online community (the ratio of registered accounts to the total number of unique visits)</a:t>
          </a:r>
          <a:endParaRPr lang="ru-RU" sz="1000" dirty="0">
            <a:solidFill>
              <a:schemeClr val="bg1">
                <a:lumMod val="25000"/>
              </a:schemeClr>
            </a:solidFill>
            <a:latin typeface="Helvetica" pitchFamily="34" charset="0"/>
            <a:cs typeface="Helvetica" pitchFamily="34" charset="0"/>
          </a:endParaRPr>
        </a:p>
      </dgm:t>
    </dgm:pt>
    <dgm:pt modelId="{C67F7FB4-7C7D-412C-8754-EC159D3F89FD}" type="parTrans" cxnId="{60CFE864-2BC3-44EA-AB58-0A1DF2882B17}">
      <dgm:prSet/>
      <dgm:spPr/>
      <dgm:t>
        <a:bodyPr/>
        <a:lstStyle/>
        <a:p>
          <a:endParaRPr lang="ru-RU" sz="2000">
            <a:latin typeface="Helvetica" pitchFamily="34" charset="0"/>
            <a:cs typeface="Helvetica" pitchFamily="34" charset="0"/>
          </a:endParaRPr>
        </a:p>
      </dgm:t>
    </dgm:pt>
    <dgm:pt modelId="{70C9CCC7-E80D-40BE-8D09-2FEA45D33FD3}" type="sibTrans" cxnId="{60CFE864-2BC3-44EA-AB58-0A1DF2882B17}">
      <dgm:prSet/>
      <dgm:spPr/>
      <dgm:t>
        <a:bodyPr/>
        <a:lstStyle/>
        <a:p>
          <a:endParaRPr lang="ru-RU" sz="2000">
            <a:latin typeface="Helvetica" pitchFamily="34" charset="0"/>
            <a:cs typeface="Helvetica" pitchFamily="34" charset="0"/>
          </a:endParaRPr>
        </a:p>
      </dgm:t>
    </dgm:pt>
    <dgm:pt modelId="{FFB575B6-D109-5B44-B3FA-00FBFA6791D8}">
      <dgm:prSet phldrT="[Текст]" custT="1"/>
      <dgm:spPr/>
      <dgm:t>
        <a:bodyPr/>
        <a:lstStyle/>
        <a:p>
          <a:r>
            <a:rPr lang="en-US" sz="1000" dirty="0" smtClean="0">
              <a:solidFill>
                <a:schemeClr val="bg1">
                  <a:lumMod val="25000"/>
                </a:schemeClr>
              </a:solidFill>
              <a:latin typeface="Helvetica" pitchFamily="34" charset="0"/>
              <a:cs typeface="Helvetica" pitchFamily="34" charset="0"/>
            </a:rPr>
            <a:t>Excluded from the calculation is the time spent by the party to provide information (both original and additional information)</a:t>
          </a:r>
          <a:endParaRPr lang="ru-RU" sz="1000" dirty="0">
            <a:solidFill>
              <a:schemeClr val="bg1">
                <a:lumMod val="25000"/>
              </a:schemeClr>
            </a:solidFill>
            <a:latin typeface="Helvetica" pitchFamily="34" charset="0"/>
            <a:cs typeface="Helvetica" pitchFamily="34" charset="0"/>
          </a:endParaRPr>
        </a:p>
      </dgm:t>
    </dgm:pt>
    <dgm:pt modelId="{2DC0A597-B1CC-1045-BD41-CD21FB2055C3}" type="parTrans" cxnId="{3D4EC55B-054C-6A44-9A58-2DBCB449DB70}">
      <dgm:prSet/>
      <dgm:spPr/>
      <dgm:t>
        <a:bodyPr/>
        <a:lstStyle/>
        <a:p>
          <a:endParaRPr lang="en-US"/>
        </a:p>
      </dgm:t>
    </dgm:pt>
    <dgm:pt modelId="{457EA643-502D-1446-835E-A307344124E8}" type="sibTrans" cxnId="{3D4EC55B-054C-6A44-9A58-2DBCB449DB70}">
      <dgm:prSet/>
      <dgm:spPr/>
      <dgm:t>
        <a:bodyPr/>
        <a:lstStyle/>
        <a:p>
          <a:endParaRPr lang="en-US"/>
        </a:p>
      </dgm:t>
    </dgm:pt>
    <dgm:pt modelId="{311E02AE-EE55-5E41-8129-C241B226E35C}">
      <dgm:prSet phldrT="[Текст]" custT="1"/>
      <dgm:spPr/>
      <dgm:t>
        <a:bodyPr/>
        <a:lstStyle/>
        <a:p>
          <a:r>
            <a:rPr lang="en-US" sz="1000" dirty="0" smtClean="0">
              <a:solidFill>
                <a:schemeClr val="bg1">
                  <a:lumMod val="25000"/>
                </a:schemeClr>
              </a:solidFill>
              <a:latin typeface="Helvetica" pitchFamily="34" charset="0"/>
              <a:cs typeface="Helvetica" pitchFamily="34" charset="0"/>
            </a:rPr>
            <a:t>Excluded are the costs to build the Innovation City which is controlled under the auspices of "Compliance with the construction schedule and budget"</a:t>
          </a:r>
          <a:endParaRPr lang="ru-RU" sz="1000" dirty="0">
            <a:solidFill>
              <a:schemeClr val="bg1">
                <a:lumMod val="25000"/>
              </a:schemeClr>
            </a:solidFill>
            <a:latin typeface="Helvetica" pitchFamily="34" charset="0"/>
            <a:cs typeface="Helvetica" pitchFamily="34" charset="0"/>
          </a:endParaRPr>
        </a:p>
      </dgm:t>
    </dgm:pt>
    <dgm:pt modelId="{7B40EC85-9440-824D-B63E-D1615B93554A}" type="parTrans" cxnId="{456B03AD-F25E-3246-A1A9-8A519EFA47E8}">
      <dgm:prSet/>
      <dgm:spPr/>
      <dgm:t>
        <a:bodyPr/>
        <a:lstStyle/>
        <a:p>
          <a:endParaRPr lang="en-US"/>
        </a:p>
      </dgm:t>
    </dgm:pt>
    <dgm:pt modelId="{85BB1560-9D11-A544-B7F5-6B7C5BF8DC0A}" type="sibTrans" cxnId="{456B03AD-F25E-3246-A1A9-8A519EFA47E8}">
      <dgm:prSet/>
      <dgm:spPr/>
      <dgm:t>
        <a:bodyPr/>
        <a:lstStyle/>
        <a:p>
          <a:endParaRPr lang="en-US"/>
        </a:p>
      </dgm:t>
    </dgm:pt>
    <dgm:pt modelId="{7A4FB5AA-BEA0-A847-987A-377537A2E9CE}">
      <dgm:prSet phldrT="[Текст]" custT="1"/>
      <dgm:spPr/>
      <dgm:t>
        <a:bodyPr/>
        <a:lstStyle/>
        <a:p>
          <a:r>
            <a:rPr lang="en-US" sz="1000" dirty="0" smtClean="0">
              <a:solidFill>
                <a:schemeClr val="bg1">
                  <a:lumMod val="25000"/>
                </a:schemeClr>
              </a:solidFill>
              <a:latin typeface="Helvetica" pitchFamily="34" charset="0"/>
              <a:cs typeface="Helvetica" pitchFamily="34" charset="0"/>
            </a:rPr>
            <a:t>The centers are established in accordance with </a:t>
          </a:r>
          <a:r>
            <a:rPr lang="en-US" sz="1000" dirty="0" err="1" smtClean="0">
              <a:solidFill>
                <a:schemeClr val="bg1">
                  <a:lumMod val="25000"/>
                </a:schemeClr>
              </a:solidFill>
              <a:latin typeface="Helvetica" pitchFamily="34" charset="0"/>
              <a:cs typeface="Helvetica" pitchFamily="34" charset="0"/>
            </a:rPr>
            <a:t>Skoltech's</a:t>
          </a:r>
          <a:r>
            <a:rPr lang="en-US" sz="1000" dirty="0" smtClean="0">
              <a:solidFill>
                <a:schemeClr val="bg1">
                  <a:lumMod val="25000"/>
                </a:schemeClr>
              </a:solidFill>
              <a:latin typeface="Helvetica" pitchFamily="34" charset="0"/>
              <a:cs typeface="Helvetica" pitchFamily="34" charset="0"/>
            </a:rPr>
            <a:t> regulations </a:t>
          </a:r>
          <a:endParaRPr lang="ru-RU" sz="1000" dirty="0">
            <a:solidFill>
              <a:schemeClr val="bg1">
                <a:lumMod val="25000"/>
              </a:schemeClr>
            </a:solidFill>
            <a:latin typeface="Helvetica" pitchFamily="34" charset="0"/>
            <a:cs typeface="Helvetica" pitchFamily="34" charset="0"/>
          </a:endParaRPr>
        </a:p>
      </dgm:t>
    </dgm:pt>
    <dgm:pt modelId="{0BAB34DB-1AB6-3E42-B079-D2F998AB6D03}" type="parTrans" cxnId="{810739E9-2DF6-A94E-A223-31D959111965}">
      <dgm:prSet/>
      <dgm:spPr/>
      <dgm:t>
        <a:bodyPr/>
        <a:lstStyle/>
        <a:p>
          <a:endParaRPr lang="en-US"/>
        </a:p>
      </dgm:t>
    </dgm:pt>
    <dgm:pt modelId="{1144213B-39E7-C947-9FE6-C459EBFFC452}" type="sibTrans" cxnId="{810739E9-2DF6-A94E-A223-31D959111965}">
      <dgm:prSet/>
      <dgm:spPr/>
      <dgm:t>
        <a:bodyPr/>
        <a:lstStyle/>
        <a:p>
          <a:endParaRPr lang="en-US"/>
        </a:p>
      </dgm:t>
    </dgm:pt>
    <dgm:pt modelId="{DE34C5C4-8D94-5F44-822D-9942526CCC5A}">
      <dgm:prSet phldrT="[Текст]" custT="1"/>
      <dgm:spPr/>
      <dgm:t>
        <a:bodyPr/>
        <a:lstStyle/>
        <a:p>
          <a:r>
            <a:rPr lang="en-US" sz="1000" dirty="0" smtClean="0">
              <a:solidFill>
                <a:schemeClr val="bg1">
                  <a:lumMod val="25000"/>
                </a:schemeClr>
              </a:solidFill>
              <a:latin typeface="Helvetica" pitchFamily="34" charset="0"/>
              <a:cs typeface="Helvetica" pitchFamily="34" charset="0"/>
            </a:rPr>
            <a:t>During the creation of a budget, milestones for the year will be defined in the process</a:t>
          </a:r>
          <a:endParaRPr lang="ru-RU" sz="1000" dirty="0">
            <a:solidFill>
              <a:schemeClr val="bg1">
                <a:lumMod val="25000"/>
              </a:schemeClr>
            </a:solidFill>
            <a:latin typeface="Helvetica" pitchFamily="34" charset="0"/>
            <a:cs typeface="Helvetica" pitchFamily="34" charset="0"/>
          </a:endParaRPr>
        </a:p>
      </dgm:t>
    </dgm:pt>
    <dgm:pt modelId="{0417383F-1BF9-4F46-B470-082D696FAADF}" type="parTrans" cxnId="{27515B32-98C1-084D-9D00-55A4CF419DE5}">
      <dgm:prSet/>
      <dgm:spPr/>
      <dgm:t>
        <a:bodyPr/>
        <a:lstStyle/>
        <a:p>
          <a:endParaRPr lang="en-US"/>
        </a:p>
      </dgm:t>
    </dgm:pt>
    <dgm:pt modelId="{DF14B01E-3EB7-474B-A8A0-2EF55B9B8FF0}" type="sibTrans" cxnId="{27515B32-98C1-084D-9D00-55A4CF419DE5}">
      <dgm:prSet/>
      <dgm:spPr/>
      <dgm:t>
        <a:bodyPr/>
        <a:lstStyle/>
        <a:p>
          <a:endParaRPr lang="en-US"/>
        </a:p>
      </dgm:t>
    </dgm:pt>
    <dgm:pt modelId="{8A7A1B70-C813-C44E-AF06-69348A27579E}">
      <dgm:prSet phldrT="[Текст]" custT="1"/>
      <dgm:spPr/>
      <dgm:t>
        <a:bodyPr/>
        <a:lstStyle/>
        <a:p>
          <a:r>
            <a:rPr lang="en-US" sz="1000" dirty="0" smtClean="0">
              <a:solidFill>
                <a:schemeClr val="bg1">
                  <a:lumMod val="25000"/>
                </a:schemeClr>
              </a:solidFill>
              <a:latin typeface="Helvetica" pitchFamily="34" charset="0"/>
              <a:cs typeface="Helvetica" pitchFamily="34" charset="0"/>
            </a:rPr>
            <a:t>Monitoring is carried out on a quarterly basis</a:t>
          </a:r>
          <a:endParaRPr lang="ru-RU" sz="1000" dirty="0">
            <a:solidFill>
              <a:schemeClr val="bg1">
                <a:lumMod val="25000"/>
              </a:schemeClr>
            </a:solidFill>
            <a:latin typeface="Helvetica" pitchFamily="34" charset="0"/>
            <a:cs typeface="Helvetica" pitchFamily="34" charset="0"/>
          </a:endParaRPr>
        </a:p>
      </dgm:t>
    </dgm:pt>
    <dgm:pt modelId="{D4352D1B-AD61-0749-BC1C-FD09500DEBE6}" type="parTrans" cxnId="{62FDAA89-7CA0-4040-B814-11376A1F5F27}">
      <dgm:prSet/>
      <dgm:spPr/>
      <dgm:t>
        <a:bodyPr/>
        <a:lstStyle/>
        <a:p>
          <a:endParaRPr lang="en-US"/>
        </a:p>
      </dgm:t>
    </dgm:pt>
    <dgm:pt modelId="{8D159F6C-E8F2-8141-AD10-9D02F01CD72B}" type="sibTrans" cxnId="{62FDAA89-7CA0-4040-B814-11376A1F5F27}">
      <dgm:prSet/>
      <dgm:spPr/>
      <dgm:t>
        <a:bodyPr/>
        <a:lstStyle/>
        <a:p>
          <a:endParaRPr lang="en-US"/>
        </a:p>
      </dgm:t>
    </dgm:pt>
    <dgm:pt modelId="{61E48EF9-C990-47B9-A692-ADD95394505B}" type="pres">
      <dgm:prSet presAssocID="{50B422F8-ADEC-4B57-8736-8594A829F476}" presName="Name0" presStyleCnt="0">
        <dgm:presLayoutVars>
          <dgm:dir/>
          <dgm:animLvl val="lvl"/>
          <dgm:resizeHandles val="exact"/>
        </dgm:presLayoutVars>
      </dgm:prSet>
      <dgm:spPr/>
      <dgm:t>
        <a:bodyPr/>
        <a:lstStyle/>
        <a:p>
          <a:endParaRPr lang="ru-RU"/>
        </a:p>
      </dgm:t>
    </dgm:pt>
    <dgm:pt modelId="{A68E3F55-F69E-46A0-A0E3-CB23F7459B9A}" type="pres">
      <dgm:prSet presAssocID="{A701DF84-ADC4-4D71-8675-D7519CF46935}" presName="linNode" presStyleCnt="0"/>
      <dgm:spPr/>
    </dgm:pt>
    <dgm:pt modelId="{29293F57-0038-4066-A6A0-025818C66988}" type="pres">
      <dgm:prSet presAssocID="{A701DF84-ADC4-4D71-8675-D7519CF46935}" presName="parentText" presStyleLbl="node1" presStyleIdx="0" presStyleCnt="6" custScaleX="124780" custScaleY="49036" custLinFactNeighborX="-11" custLinFactNeighborY="-2662">
        <dgm:presLayoutVars>
          <dgm:chMax val="1"/>
          <dgm:bulletEnabled val="1"/>
        </dgm:presLayoutVars>
      </dgm:prSet>
      <dgm:spPr/>
      <dgm:t>
        <a:bodyPr/>
        <a:lstStyle/>
        <a:p>
          <a:endParaRPr lang="ru-RU"/>
        </a:p>
      </dgm:t>
    </dgm:pt>
    <dgm:pt modelId="{02E25588-F0C0-409E-8D83-268CC626A958}" type="pres">
      <dgm:prSet presAssocID="{A701DF84-ADC4-4D71-8675-D7519CF46935}" presName="descendantText" presStyleLbl="alignAccFollowNode1" presStyleIdx="0" presStyleCnt="6" custScaleY="45999" custLinFactNeighborX="21" custLinFactNeighborY="-1416">
        <dgm:presLayoutVars>
          <dgm:bulletEnabled val="1"/>
        </dgm:presLayoutVars>
      </dgm:prSet>
      <dgm:spPr/>
      <dgm:t>
        <a:bodyPr/>
        <a:lstStyle/>
        <a:p>
          <a:endParaRPr lang="ru-RU"/>
        </a:p>
      </dgm:t>
    </dgm:pt>
    <dgm:pt modelId="{C7D99B54-6FDB-4DC6-B6C1-CB1615395155}" type="pres">
      <dgm:prSet presAssocID="{B959668C-D77B-402C-88D4-8EADB6189B6E}" presName="sp" presStyleCnt="0"/>
      <dgm:spPr/>
    </dgm:pt>
    <dgm:pt modelId="{0900F824-4C54-4BAC-855C-F0F375A1F960}" type="pres">
      <dgm:prSet presAssocID="{8B92C3BF-FE4E-4EE5-8FF0-F1D6BCF008DF}" presName="linNode" presStyleCnt="0"/>
      <dgm:spPr/>
    </dgm:pt>
    <dgm:pt modelId="{AF10677A-67C8-4426-9223-78C665A1B5C4}" type="pres">
      <dgm:prSet presAssocID="{8B92C3BF-FE4E-4EE5-8FF0-F1D6BCF008DF}" presName="parentText" presStyleLbl="node1" presStyleIdx="1" presStyleCnt="6" custScaleX="126259" custScaleY="39501" custLinFactNeighborX="103" custLinFactNeighborY="-2803">
        <dgm:presLayoutVars>
          <dgm:chMax val="1"/>
          <dgm:bulletEnabled val="1"/>
        </dgm:presLayoutVars>
      </dgm:prSet>
      <dgm:spPr/>
      <dgm:t>
        <a:bodyPr/>
        <a:lstStyle/>
        <a:p>
          <a:endParaRPr lang="ru-RU"/>
        </a:p>
      </dgm:t>
    </dgm:pt>
    <dgm:pt modelId="{2D95FF06-CD12-4EB3-B224-3A541868BFCC}" type="pres">
      <dgm:prSet presAssocID="{8B92C3BF-FE4E-4EE5-8FF0-F1D6BCF008DF}" presName="descendantText" presStyleLbl="alignAccFollowNode1" presStyleIdx="1" presStyleCnt="6" custScaleY="53042" custLinFactNeighborX="172" custLinFactNeighborY="-2727">
        <dgm:presLayoutVars>
          <dgm:bulletEnabled val="1"/>
        </dgm:presLayoutVars>
      </dgm:prSet>
      <dgm:spPr/>
      <dgm:t>
        <a:bodyPr/>
        <a:lstStyle/>
        <a:p>
          <a:endParaRPr lang="ru-RU"/>
        </a:p>
      </dgm:t>
    </dgm:pt>
    <dgm:pt modelId="{E940FDCD-D803-4612-9651-A80500AF0161}" type="pres">
      <dgm:prSet presAssocID="{263EE6D6-1FD7-4769-946C-294975266CE1}" presName="sp" presStyleCnt="0"/>
      <dgm:spPr/>
    </dgm:pt>
    <dgm:pt modelId="{F874AC3C-CC78-471E-9F11-0150D2B0BAC6}" type="pres">
      <dgm:prSet presAssocID="{F0662DAC-AF76-4D79-92C0-510CF70D278F}" presName="linNode" presStyleCnt="0"/>
      <dgm:spPr/>
    </dgm:pt>
    <dgm:pt modelId="{72128AE5-2BE1-4D16-B8AA-DF0AAFC64258}" type="pres">
      <dgm:prSet presAssocID="{F0662DAC-AF76-4D79-92C0-510CF70D278F}" presName="parentText" presStyleLbl="node1" presStyleIdx="2" presStyleCnt="6" custScaleX="126259" custScaleY="29381" custLinFactNeighborX="-6" custLinFactNeighborY="-5779">
        <dgm:presLayoutVars>
          <dgm:chMax val="1"/>
          <dgm:bulletEnabled val="1"/>
        </dgm:presLayoutVars>
      </dgm:prSet>
      <dgm:spPr/>
      <dgm:t>
        <a:bodyPr/>
        <a:lstStyle/>
        <a:p>
          <a:endParaRPr lang="ru-RU"/>
        </a:p>
      </dgm:t>
    </dgm:pt>
    <dgm:pt modelId="{B4A715BB-C164-409D-8009-1D1941A018BF}" type="pres">
      <dgm:prSet presAssocID="{F0662DAC-AF76-4D79-92C0-510CF70D278F}" presName="descendantText" presStyleLbl="alignAccFollowNode1" presStyleIdx="2" presStyleCnt="6" custScaleY="32548" custLinFactNeighborX="172" custLinFactNeighborY="-5482">
        <dgm:presLayoutVars>
          <dgm:bulletEnabled val="1"/>
        </dgm:presLayoutVars>
      </dgm:prSet>
      <dgm:spPr/>
      <dgm:t>
        <a:bodyPr/>
        <a:lstStyle/>
        <a:p>
          <a:endParaRPr lang="ru-RU"/>
        </a:p>
      </dgm:t>
    </dgm:pt>
    <dgm:pt modelId="{27E403F1-9DB8-4CC7-9A62-5DE8C4AFC90A}" type="pres">
      <dgm:prSet presAssocID="{89215BAE-7F25-4DFF-9311-76A226F45F18}" presName="sp" presStyleCnt="0"/>
      <dgm:spPr/>
    </dgm:pt>
    <dgm:pt modelId="{4BCBE902-2A25-44DD-87AB-13FA055CD097}" type="pres">
      <dgm:prSet presAssocID="{F04C9AAA-B737-4B69-A00D-7CA02EF3B27F}" presName="linNode" presStyleCnt="0"/>
      <dgm:spPr/>
    </dgm:pt>
    <dgm:pt modelId="{65511462-FD26-44A7-ACE6-833ECBD3CE1A}" type="pres">
      <dgm:prSet presAssocID="{F04C9AAA-B737-4B69-A00D-7CA02EF3B27F}" presName="parentText" presStyleLbl="node1" presStyleIdx="3" presStyleCnt="6" custScaleX="126259" custScaleY="40720" custLinFactNeighborX="-6" custLinFactNeighborY="-4690">
        <dgm:presLayoutVars>
          <dgm:chMax val="1"/>
          <dgm:bulletEnabled val="1"/>
        </dgm:presLayoutVars>
      </dgm:prSet>
      <dgm:spPr/>
      <dgm:t>
        <a:bodyPr/>
        <a:lstStyle/>
        <a:p>
          <a:endParaRPr lang="ru-RU"/>
        </a:p>
      </dgm:t>
    </dgm:pt>
    <dgm:pt modelId="{0400A9F7-4323-4445-BB6C-12FA8920608B}" type="pres">
      <dgm:prSet presAssocID="{F04C9AAA-B737-4B69-A00D-7CA02EF3B27F}" presName="descendantText" presStyleLbl="alignAccFollowNode1" presStyleIdx="3" presStyleCnt="6" custScaleY="41209" custLinFactNeighborX="172" custLinFactNeighborY="-6704">
        <dgm:presLayoutVars>
          <dgm:bulletEnabled val="1"/>
        </dgm:presLayoutVars>
      </dgm:prSet>
      <dgm:spPr/>
      <dgm:t>
        <a:bodyPr/>
        <a:lstStyle/>
        <a:p>
          <a:endParaRPr lang="ru-RU"/>
        </a:p>
      </dgm:t>
    </dgm:pt>
    <dgm:pt modelId="{8677DC55-820A-4C8C-8068-56DCCBC0F208}" type="pres">
      <dgm:prSet presAssocID="{19065E40-1571-4F04-8627-E1791221E892}" presName="sp" presStyleCnt="0"/>
      <dgm:spPr/>
    </dgm:pt>
    <dgm:pt modelId="{78C47FA6-ABE6-494E-AA5D-72C7E1DFABD8}" type="pres">
      <dgm:prSet presAssocID="{21F0788D-FCA0-46AD-8F71-8735FF63A22A}" presName="linNode" presStyleCnt="0"/>
      <dgm:spPr/>
    </dgm:pt>
    <dgm:pt modelId="{548620DB-BE02-4D87-82E7-3F149AD7E8D8}" type="pres">
      <dgm:prSet presAssocID="{21F0788D-FCA0-46AD-8F71-8735FF63A22A}" presName="parentText" presStyleLbl="node1" presStyleIdx="4" presStyleCnt="6" custScaleX="123817" custScaleY="21279" custLinFactNeighborX="-6" custLinFactNeighborY="-5534">
        <dgm:presLayoutVars>
          <dgm:chMax val="1"/>
          <dgm:bulletEnabled val="1"/>
        </dgm:presLayoutVars>
      </dgm:prSet>
      <dgm:spPr/>
      <dgm:t>
        <a:bodyPr/>
        <a:lstStyle/>
        <a:p>
          <a:endParaRPr lang="ru-RU"/>
        </a:p>
      </dgm:t>
    </dgm:pt>
    <dgm:pt modelId="{86A3293A-0DF8-4929-BF8F-59AACCC698AA}" type="pres">
      <dgm:prSet presAssocID="{21F0788D-FCA0-46AD-8F71-8735FF63A22A}" presName="descendantText" presStyleLbl="alignAccFollowNode1" presStyleIdx="4" presStyleCnt="6" custScaleX="100657" custScaleY="23528" custLinFactNeighborX="140" custLinFactNeighborY="-7286">
        <dgm:presLayoutVars>
          <dgm:bulletEnabled val="1"/>
        </dgm:presLayoutVars>
      </dgm:prSet>
      <dgm:spPr/>
      <dgm:t>
        <a:bodyPr/>
        <a:lstStyle/>
        <a:p>
          <a:endParaRPr lang="ru-RU"/>
        </a:p>
      </dgm:t>
    </dgm:pt>
    <dgm:pt modelId="{28A8D52C-0A62-4AC9-9E06-106F6E5ED732}" type="pres">
      <dgm:prSet presAssocID="{485041C2-7B98-428E-BE44-9997343E8A65}" presName="sp" presStyleCnt="0"/>
      <dgm:spPr/>
    </dgm:pt>
    <dgm:pt modelId="{11D93861-17DF-4A35-A9C8-40E08EE3251C}" type="pres">
      <dgm:prSet presAssocID="{D7CEAB93-6BF8-44DA-9527-52BFE4EAA7BA}" presName="linNode" presStyleCnt="0"/>
      <dgm:spPr/>
    </dgm:pt>
    <dgm:pt modelId="{D33D4726-1E53-48CD-BD04-2AC3C3BD7A0E}" type="pres">
      <dgm:prSet presAssocID="{D7CEAB93-6BF8-44DA-9527-52BFE4EAA7BA}" presName="parentText" presStyleLbl="node1" presStyleIdx="5" presStyleCnt="6" custScaleX="127729" custScaleY="27885" custLinFactNeighborX="-5" custLinFactNeighborY="-4672">
        <dgm:presLayoutVars>
          <dgm:chMax val="1"/>
          <dgm:bulletEnabled val="1"/>
        </dgm:presLayoutVars>
      </dgm:prSet>
      <dgm:spPr/>
      <dgm:t>
        <a:bodyPr/>
        <a:lstStyle/>
        <a:p>
          <a:endParaRPr lang="ru-RU"/>
        </a:p>
      </dgm:t>
    </dgm:pt>
    <dgm:pt modelId="{A1884BE9-7CE3-4954-9817-A96597BA8B48}" type="pres">
      <dgm:prSet presAssocID="{D7CEAB93-6BF8-44DA-9527-52BFE4EAA7BA}" presName="descendantText" presStyleLbl="alignAccFollowNode1" presStyleIdx="5" presStyleCnt="6" custScaleY="22772" custLinFactNeighborX="-9" custLinFactNeighborY="-5840">
        <dgm:presLayoutVars>
          <dgm:bulletEnabled val="1"/>
        </dgm:presLayoutVars>
      </dgm:prSet>
      <dgm:spPr/>
      <dgm:t>
        <a:bodyPr/>
        <a:lstStyle/>
        <a:p>
          <a:endParaRPr lang="ru-RU"/>
        </a:p>
      </dgm:t>
    </dgm:pt>
  </dgm:ptLst>
  <dgm:cxnLst>
    <dgm:cxn modelId="{97E3FD82-7E7A-B64D-8C59-6C7757EF2603}" type="presOf" srcId="{8A7A1B70-C813-C44E-AF06-69348A27579E}" destId="{86A3293A-0DF8-4929-BF8F-59AACCC698AA}" srcOrd="0" destOrd="1" presId="urn:microsoft.com/office/officeart/2005/8/layout/vList5"/>
    <dgm:cxn modelId="{6C6B3936-90BD-D24C-BB19-E0BD1374D256}" type="presOf" srcId="{7A4FB5AA-BEA0-A847-987A-377537A2E9CE}" destId="{B4A715BB-C164-409D-8009-1D1941A018BF}" srcOrd="0" destOrd="1" presId="urn:microsoft.com/office/officeart/2005/8/layout/vList5"/>
    <dgm:cxn modelId="{A7517CDB-98F2-4223-8E69-92C3684C330A}" type="presOf" srcId="{F04C9AAA-B737-4B69-A00D-7CA02EF3B27F}" destId="{65511462-FD26-44A7-ACE6-833ECBD3CE1A}" srcOrd="0" destOrd="0" presId="urn:microsoft.com/office/officeart/2005/8/layout/vList5"/>
    <dgm:cxn modelId="{A6C6155F-C40A-4CBF-89B3-77FC79D5E92D}" srcId="{50B422F8-ADEC-4B57-8736-8594A829F476}" destId="{A701DF84-ADC4-4D71-8675-D7519CF46935}" srcOrd="0" destOrd="0" parTransId="{E9511A7C-A673-4F3D-8579-2171AA25555A}" sibTransId="{B959668C-D77B-402C-88D4-8EADB6189B6E}"/>
    <dgm:cxn modelId="{0982D939-F0FC-4755-9B58-42C80B8B2C56}" type="presOf" srcId="{811AC144-B28C-46E6-ADF4-AC9CA8CE3F70}" destId="{A1884BE9-7CE3-4954-9817-A96597BA8B48}" srcOrd="0" destOrd="0" presId="urn:microsoft.com/office/officeart/2005/8/layout/vList5"/>
    <dgm:cxn modelId="{60CFE864-2BC3-44EA-AB58-0A1DF2882B17}" srcId="{50B422F8-ADEC-4B57-8736-8594A829F476}" destId="{D7CEAB93-6BF8-44DA-9527-52BFE4EAA7BA}" srcOrd="5" destOrd="0" parTransId="{C67F7FB4-7C7D-412C-8754-EC159D3F89FD}" sibTransId="{70C9CCC7-E80D-40BE-8D09-2FEA45D33FD3}"/>
    <dgm:cxn modelId="{27515B32-98C1-084D-9D00-55A4CF419DE5}" srcId="{F04C9AAA-B737-4B69-A00D-7CA02EF3B27F}" destId="{DE34C5C4-8D94-5F44-822D-9942526CCC5A}" srcOrd="1" destOrd="0" parTransId="{0417383F-1BF9-4F46-B470-082D696FAADF}" sibTransId="{DF14B01E-3EB7-474B-A8A0-2EF55B9B8FF0}"/>
    <dgm:cxn modelId="{76DBA68A-3319-4493-91C7-948215F4A69D}" type="presOf" srcId="{F0662DAC-AF76-4D79-92C0-510CF70D278F}" destId="{72128AE5-2BE1-4D16-B8AA-DF0AAFC64258}" srcOrd="0" destOrd="0" presId="urn:microsoft.com/office/officeart/2005/8/layout/vList5"/>
    <dgm:cxn modelId="{456B03AD-F25E-3246-A1A9-8A519EFA47E8}" srcId="{8B92C3BF-FE4E-4EE5-8FF0-F1D6BCF008DF}" destId="{311E02AE-EE55-5E41-8129-C241B226E35C}" srcOrd="1" destOrd="0" parTransId="{7B40EC85-9440-824D-B63E-D1615B93554A}" sibTransId="{85BB1560-9D11-A544-B7F5-6B7C5BF8DC0A}"/>
    <dgm:cxn modelId="{5C2FE209-7671-486B-8D7C-DF799ECE26D3}" type="presOf" srcId="{A701DF84-ADC4-4D71-8675-D7519CF46935}" destId="{29293F57-0038-4066-A6A0-025818C66988}" srcOrd="0" destOrd="0" presId="urn:microsoft.com/office/officeart/2005/8/layout/vList5"/>
    <dgm:cxn modelId="{DB8CCAD4-A841-4C5B-A51E-1DB4B6552623}" srcId="{50B422F8-ADEC-4B57-8736-8594A829F476}" destId="{8B92C3BF-FE4E-4EE5-8FF0-F1D6BCF008DF}" srcOrd="1" destOrd="0" parTransId="{BED70B63-CD49-45C8-B609-8998365F90B3}" sibTransId="{263EE6D6-1FD7-4769-946C-294975266CE1}"/>
    <dgm:cxn modelId="{FE0A604E-5589-481A-B640-4064B2054943}" srcId="{50B422F8-ADEC-4B57-8736-8594A829F476}" destId="{F0662DAC-AF76-4D79-92C0-510CF70D278F}" srcOrd="2" destOrd="0" parTransId="{8E706B5F-93AE-4E83-9C85-997A29D9AB22}" sibTransId="{89215BAE-7F25-4DFF-9311-76A226F45F18}"/>
    <dgm:cxn modelId="{529313B0-E93C-4D24-82A5-D91F492DDCFA}" type="presOf" srcId="{F50C840A-B5E9-46CA-81BB-04DFF36A013D}" destId="{02E25588-F0C0-409E-8D83-268CC626A958}" srcOrd="0" destOrd="0" presId="urn:microsoft.com/office/officeart/2005/8/layout/vList5"/>
    <dgm:cxn modelId="{D8F9B410-E0C8-4F08-91AF-8D1FFB5DE40B}" srcId="{A701DF84-ADC4-4D71-8675-D7519CF46935}" destId="{F50C840A-B5E9-46CA-81BB-04DFF36A013D}" srcOrd="0" destOrd="0" parTransId="{2C32F38F-984E-4F9C-B53E-753D47EB2E1A}" sibTransId="{D13EC03D-0CF7-49B7-BF8C-954A1B5C91A8}"/>
    <dgm:cxn modelId="{4963D98E-EBF6-4025-85C0-CB0AC8426DD8}" type="presOf" srcId="{85AE4879-0161-4E93-9018-58C25484D3F2}" destId="{B4A715BB-C164-409D-8009-1D1941A018BF}" srcOrd="0" destOrd="0" presId="urn:microsoft.com/office/officeart/2005/8/layout/vList5"/>
    <dgm:cxn modelId="{2285100C-0D5F-314A-9CB0-7C06510A7638}" type="presOf" srcId="{DE34C5C4-8D94-5F44-822D-9942526CCC5A}" destId="{0400A9F7-4323-4445-BB6C-12FA8920608B}" srcOrd="0" destOrd="1" presId="urn:microsoft.com/office/officeart/2005/8/layout/vList5"/>
    <dgm:cxn modelId="{2C728C33-8D4B-4295-88F4-A13678627E95}" srcId="{F04C9AAA-B737-4B69-A00D-7CA02EF3B27F}" destId="{FEFE886A-7505-4EFB-BD43-E01F278BF52D}" srcOrd="0" destOrd="0" parTransId="{ADC59ED8-066E-40A2-8138-E5637EC1D026}" sibTransId="{1ADC6771-F215-447F-98A3-0345F5D1E266}"/>
    <dgm:cxn modelId="{C608AB2E-2232-46FB-B59E-56789FAE4FFB}" srcId="{50B422F8-ADEC-4B57-8736-8594A829F476}" destId="{F04C9AAA-B737-4B69-A00D-7CA02EF3B27F}" srcOrd="3" destOrd="0" parTransId="{42B498CE-D0B3-4E74-B780-88E17DA4A50B}" sibTransId="{19065E40-1571-4F04-8627-E1791221E892}"/>
    <dgm:cxn modelId="{7C95F29A-8014-4904-97A5-8D89C989C533}" srcId="{50B422F8-ADEC-4B57-8736-8594A829F476}" destId="{21F0788D-FCA0-46AD-8F71-8735FF63A22A}" srcOrd="4" destOrd="0" parTransId="{869405E6-563A-4C9C-906F-52BFB2D1EDC4}" sibTransId="{485041C2-7B98-428E-BE44-9997343E8A65}"/>
    <dgm:cxn modelId="{639B0A3D-38F9-4CFE-94ED-5B9CFEEA7E96}" type="presOf" srcId="{8B92C3BF-FE4E-4EE5-8FF0-F1D6BCF008DF}" destId="{AF10677A-67C8-4426-9223-78C665A1B5C4}" srcOrd="0" destOrd="0" presId="urn:microsoft.com/office/officeart/2005/8/layout/vList5"/>
    <dgm:cxn modelId="{6B445339-B3E3-4E26-A8AC-684527895BD8}" srcId="{21F0788D-FCA0-46AD-8F71-8735FF63A22A}" destId="{FC4A2AC1-A1F2-44E0-8FC4-44BB7CB9D0BD}" srcOrd="0" destOrd="0" parTransId="{0F56F488-D67A-4020-A437-60850CC2715A}" sibTransId="{EAAC4A23-404C-44B0-8222-0E969C951A40}"/>
    <dgm:cxn modelId="{9B00BD5B-2E97-4CAD-82B7-CF227655CA35}" srcId="{F0662DAC-AF76-4D79-92C0-510CF70D278F}" destId="{85AE4879-0161-4E93-9018-58C25484D3F2}" srcOrd="0" destOrd="0" parTransId="{146F97A0-428C-40C8-9F4C-BCF99936CC59}" sibTransId="{318D2921-B281-4BDE-AC18-9F1D212A63BC}"/>
    <dgm:cxn modelId="{810739E9-2DF6-A94E-A223-31D959111965}" srcId="{F0662DAC-AF76-4D79-92C0-510CF70D278F}" destId="{7A4FB5AA-BEA0-A847-987A-377537A2E9CE}" srcOrd="1" destOrd="0" parTransId="{0BAB34DB-1AB6-3E42-B079-D2F998AB6D03}" sibTransId="{1144213B-39E7-C947-9FE6-C459EBFFC452}"/>
    <dgm:cxn modelId="{BEB3B551-610A-BF46-B9B1-465763F48666}" type="presOf" srcId="{FFB575B6-D109-5B44-B3FA-00FBFA6791D8}" destId="{02E25588-F0C0-409E-8D83-268CC626A958}" srcOrd="0" destOrd="1" presId="urn:microsoft.com/office/officeart/2005/8/layout/vList5"/>
    <dgm:cxn modelId="{82D84B83-E280-4850-A814-CB05610B1AFB}" type="presOf" srcId="{FC4A2AC1-A1F2-44E0-8FC4-44BB7CB9D0BD}" destId="{86A3293A-0DF8-4929-BF8F-59AACCC698AA}" srcOrd="0" destOrd="0" presId="urn:microsoft.com/office/officeart/2005/8/layout/vList5"/>
    <dgm:cxn modelId="{62FDAA89-7CA0-4040-B814-11376A1F5F27}" srcId="{21F0788D-FCA0-46AD-8F71-8735FF63A22A}" destId="{8A7A1B70-C813-C44E-AF06-69348A27579E}" srcOrd="1" destOrd="0" parTransId="{D4352D1B-AD61-0749-BC1C-FD09500DEBE6}" sibTransId="{8D159F6C-E8F2-8141-AD10-9D02F01CD72B}"/>
    <dgm:cxn modelId="{2CCE174C-915D-472B-8F70-ABDA890E9853}" type="presOf" srcId="{D7CEAB93-6BF8-44DA-9527-52BFE4EAA7BA}" destId="{D33D4726-1E53-48CD-BD04-2AC3C3BD7A0E}" srcOrd="0" destOrd="0" presId="urn:microsoft.com/office/officeart/2005/8/layout/vList5"/>
    <dgm:cxn modelId="{BB78AEAE-1213-4101-AEDA-A962D9D7343C}" srcId="{D7CEAB93-6BF8-44DA-9527-52BFE4EAA7BA}" destId="{811AC144-B28C-46E6-ADF4-AC9CA8CE3F70}" srcOrd="0" destOrd="0" parTransId="{A1F76E43-2E10-46F2-938F-3895FE9DB466}" sibTransId="{61B8770B-F3B7-4A58-9652-96F5A9A64723}"/>
    <dgm:cxn modelId="{F026124F-E361-4AE8-B309-DBA6F11DBA4C}" type="presOf" srcId="{50B422F8-ADEC-4B57-8736-8594A829F476}" destId="{61E48EF9-C990-47B9-A692-ADD95394505B}" srcOrd="0" destOrd="0" presId="urn:microsoft.com/office/officeart/2005/8/layout/vList5"/>
    <dgm:cxn modelId="{3D4EC55B-054C-6A44-9A58-2DBCB449DB70}" srcId="{A701DF84-ADC4-4D71-8675-D7519CF46935}" destId="{FFB575B6-D109-5B44-B3FA-00FBFA6791D8}" srcOrd="1" destOrd="0" parTransId="{2DC0A597-B1CC-1045-BD41-CD21FB2055C3}" sibTransId="{457EA643-502D-1446-835E-A307344124E8}"/>
    <dgm:cxn modelId="{72A879A1-92C9-4383-98B8-937FEC30F743}" type="presOf" srcId="{21F0788D-FCA0-46AD-8F71-8735FF63A22A}" destId="{548620DB-BE02-4D87-82E7-3F149AD7E8D8}" srcOrd="0" destOrd="0" presId="urn:microsoft.com/office/officeart/2005/8/layout/vList5"/>
    <dgm:cxn modelId="{99C2FA5C-BAAC-4E44-861E-108A5179C41C}" type="presOf" srcId="{90E2B0EB-7BA1-465C-95F3-18FEC66E54BD}" destId="{2D95FF06-CD12-4EB3-B224-3A541868BFCC}" srcOrd="0" destOrd="0" presId="urn:microsoft.com/office/officeart/2005/8/layout/vList5"/>
    <dgm:cxn modelId="{6D728217-A1AA-4031-B37B-8D5E3EFF63F1}" srcId="{8B92C3BF-FE4E-4EE5-8FF0-F1D6BCF008DF}" destId="{90E2B0EB-7BA1-465C-95F3-18FEC66E54BD}" srcOrd="0" destOrd="0" parTransId="{347F7694-1AF6-4781-A866-B68420042964}" sibTransId="{31FBF240-EECB-4D4B-A0B9-4820BF2D7F6D}"/>
    <dgm:cxn modelId="{FC5A85C1-6904-427D-8181-D451EF456591}" type="presOf" srcId="{FEFE886A-7505-4EFB-BD43-E01F278BF52D}" destId="{0400A9F7-4323-4445-BB6C-12FA8920608B}" srcOrd="0" destOrd="0" presId="urn:microsoft.com/office/officeart/2005/8/layout/vList5"/>
    <dgm:cxn modelId="{25B49892-58C6-794A-AC0D-206B3275F944}" type="presOf" srcId="{311E02AE-EE55-5E41-8129-C241B226E35C}" destId="{2D95FF06-CD12-4EB3-B224-3A541868BFCC}" srcOrd="0" destOrd="1" presId="urn:microsoft.com/office/officeart/2005/8/layout/vList5"/>
    <dgm:cxn modelId="{D2024FF0-143B-4420-A576-DB3F291844D0}" type="presParOf" srcId="{61E48EF9-C990-47B9-A692-ADD95394505B}" destId="{A68E3F55-F69E-46A0-A0E3-CB23F7459B9A}" srcOrd="0" destOrd="0" presId="urn:microsoft.com/office/officeart/2005/8/layout/vList5"/>
    <dgm:cxn modelId="{5563CAC4-411D-4F69-994A-738439B2946B}" type="presParOf" srcId="{A68E3F55-F69E-46A0-A0E3-CB23F7459B9A}" destId="{29293F57-0038-4066-A6A0-025818C66988}" srcOrd="0" destOrd="0" presId="urn:microsoft.com/office/officeart/2005/8/layout/vList5"/>
    <dgm:cxn modelId="{69593048-6856-4AA7-A3F4-4A646D45B9DE}" type="presParOf" srcId="{A68E3F55-F69E-46A0-A0E3-CB23F7459B9A}" destId="{02E25588-F0C0-409E-8D83-268CC626A958}" srcOrd="1" destOrd="0" presId="urn:microsoft.com/office/officeart/2005/8/layout/vList5"/>
    <dgm:cxn modelId="{6BCB03FE-E076-40FC-B592-95B3F145A7A0}" type="presParOf" srcId="{61E48EF9-C990-47B9-A692-ADD95394505B}" destId="{C7D99B54-6FDB-4DC6-B6C1-CB1615395155}" srcOrd="1" destOrd="0" presId="urn:microsoft.com/office/officeart/2005/8/layout/vList5"/>
    <dgm:cxn modelId="{E8B3DB92-F3FC-4901-B722-1FDFA549664D}" type="presParOf" srcId="{61E48EF9-C990-47B9-A692-ADD95394505B}" destId="{0900F824-4C54-4BAC-855C-F0F375A1F960}" srcOrd="2" destOrd="0" presId="urn:microsoft.com/office/officeart/2005/8/layout/vList5"/>
    <dgm:cxn modelId="{C3DFB636-FDFF-404B-AB98-2F22E0EE0939}" type="presParOf" srcId="{0900F824-4C54-4BAC-855C-F0F375A1F960}" destId="{AF10677A-67C8-4426-9223-78C665A1B5C4}" srcOrd="0" destOrd="0" presId="urn:microsoft.com/office/officeart/2005/8/layout/vList5"/>
    <dgm:cxn modelId="{B1DABD88-63B0-440D-AE4F-41F91AEB54E1}" type="presParOf" srcId="{0900F824-4C54-4BAC-855C-F0F375A1F960}" destId="{2D95FF06-CD12-4EB3-B224-3A541868BFCC}" srcOrd="1" destOrd="0" presId="urn:microsoft.com/office/officeart/2005/8/layout/vList5"/>
    <dgm:cxn modelId="{85C83E0D-1C6D-4374-84A0-77B565FB085E}" type="presParOf" srcId="{61E48EF9-C990-47B9-A692-ADD95394505B}" destId="{E940FDCD-D803-4612-9651-A80500AF0161}" srcOrd="3" destOrd="0" presId="urn:microsoft.com/office/officeart/2005/8/layout/vList5"/>
    <dgm:cxn modelId="{43A08260-E280-427A-ACB3-82E1F3895951}" type="presParOf" srcId="{61E48EF9-C990-47B9-A692-ADD95394505B}" destId="{F874AC3C-CC78-471E-9F11-0150D2B0BAC6}" srcOrd="4" destOrd="0" presId="urn:microsoft.com/office/officeart/2005/8/layout/vList5"/>
    <dgm:cxn modelId="{D3EB8AD5-4578-40A4-B804-147FA8AD2407}" type="presParOf" srcId="{F874AC3C-CC78-471E-9F11-0150D2B0BAC6}" destId="{72128AE5-2BE1-4D16-B8AA-DF0AAFC64258}" srcOrd="0" destOrd="0" presId="urn:microsoft.com/office/officeart/2005/8/layout/vList5"/>
    <dgm:cxn modelId="{D6095FB2-7F9E-49B8-AEE7-CEDFD58ABA6E}" type="presParOf" srcId="{F874AC3C-CC78-471E-9F11-0150D2B0BAC6}" destId="{B4A715BB-C164-409D-8009-1D1941A018BF}" srcOrd="1" destOrd="0" presId="urn:microsoft.com/office/officeart/2005/8/layout/vList5"/>
    <dgm:cxn modelId="{D176C25C-4DDA-4212-B35D-89595D540C38}" type="presParOf" srcId="{61E48EF9-C990-47B9-A692-ADD95394505B}" destId="{27E403F1-9DB8-4CC7-9A62-5DE8C4AFC90A}" srcOrd="5" destOrd="0" presId="urn:microsoft.com/office/officeart/2005/8/layout/vList5"/>
    <dgm:cxn modelId="{C50189B9-A21F-45BD-824C-4C1B9E141115}" type="presParOf" srcId="{61E48EF9-C990-47B9-A692-ADD95394505B}" destId="{4BCBE902-2A25-44DD-87AB-13FA055CD097}" srcOrd="6" destOrd="0" presId="urn:microsoft.com/office/officeart/2005/8/layout/vList5"/>
    <dgm:cxn modelId="{B6372443-F43A-464F-B063-4DB9F11CDB6B}" type="presParOf" srcId="{4BCBE902-2A25-44DD-87AB-13FA055CD097}" destId="{65511462-FD26-44A7-ACE6-833ECBD3CE1A}" srcOrd="0" destOrd="0" presId="urn:microsoft.com/office/officeart/2005/8/layout/vList5"/>
    <dgm:cxn modelId="{A13572A1-DEF9-451F-90F5-EFFBC0146CC7}" type="presParOf" srcId="{4BCBE902-2A25-44DD-87AB-13FA055CD097}" destId="{0400A9F7-4323-4445-BB6C-12FA8920608B}" srcOrd="1" destOrd="0" presId="urn:microsoft.com/office/officeart/2005/8/layout/vList5"/>
    <dgm:cxn modelId="{B09ECF4A-C28A-456C-93E5-284CB501B830}" type="presParOf" srcId="{61E48EF9-C990-47B9-A692-ADD95394505B}" destId="{8677DC55-820A-4C8C-8068-56DCCBC0F208}" srcOrd="7" destOrd="0" presId="urn:microsoft.com/office/officeart/2005/8/layout/vList5"/>
    <dgm:cxn modelId="{93740AD3-4DD0-4ED7-9C5A-A7175D2BF1C9}" type="presParOf" srcId="{61E48EF9-C990-47B9-A692-ADD95394505B}" destId="{78C47FA6-ABE6-494E-AA5D-72C7E1DFABD8}" srcOrd="8" destOrd="0" presId="urn:microsoft.com/office/officeart/2005/8/layout/vList5"/>
    <dgm:cxn modelId="{73026898-0118-4ED9-8CF3-246F68EBFDDC}" type="presParOf" srcId="{78C47FA6-ABE6-494E-AA5D-72C7E1DFABD8}" destId="{548620DB-BE02-4D87-82E7-3F149AD7E8D8}" srcOrd="0" destOrd="0" presId="urn:microsoft.com/office/officeart/2005/8/layout/vList5"/>
    <dgm:cxn modelId="{8ACF986A-26B6-4D00-90C6-C280B41F23DA}" type="presParOf" srcId="{78C47FA6-ABE6-494E-AA5D-72C7E1DFABD8}" destId="{86A3293A-0DF8-4929-BF8F-59AACCC698AA}" srcOrd="1" destOrd="0" presId="urn:microsoft.com/office/officeart/2005/8/layout/vList5"/>
    <dgm:cxn modelId="{2444C8F8-BD41-49DF-9DC6-56CB293CA7AC}" type="presParOf" srcId="{61E48EF9-C990-47B9-A692-ADD95394505B}" destId="{28A8D52C-0A62-4AC9-9E06-106F6E5ED732}" srcOrd="9" destOrd="0" presId="urn:microsoft.com/office/officeart/2005/8/layout/vList5"/>
    <dgm:cxn modelId="{D817172E-2550-4F51-8557-05FF7E5ACA6D}" type="presParOf" srcId="{61E48EF9-C990-47B9-A692-ADD95394505B}" destId="{11D93861-17DF-4A35-A9C8-40E08EE3251C}" srcOrd="10" destOrd="0" presId="urn:microsoft.com/office/officeart/2005/8/layout/vList5"/>
    <dgm:cxn modelId="{58095F87-63A2-4D3B-B97A-455C0B8B813D}" type="presParOf" srcId="{11D93861-17DF-4A35-A9C8-40E08EE3251C}" destId="{D33D4726-1E53-48CD-BD04-2AC3C3BD7A0E}" srcOrd="0" destOrd="0" presId="urn:microsoft.com/office/officeart/2005/8/layout/vList5"/>
    <dgm:cxn modelId="{C8BA666B-23DB-497B-9573-76CFBF28BC40}" type="presParOf" srcId="{11D93861-17DF-4A35-A9C8-40E08EE3251C}" destId="{A1884BE9-7CE3-4954-9817-A96597BA8B4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F70E4D-2DCD-49B5-90D5-ED54BB959400}">
      <dsp:nvSpPr>
        <dsp:cNvPr id="0" name=""/>
        <dsp:cNvSpPr/>
      </dsp:nvSpPr>
      <dsp:spPr>
        <a:xfrm rot="5400000">
          <a:off x="5218420" y="-1907266"/>
          <a:ext cx="665314" cy="4627855"/>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en-US" sz="1000" kern="1200" dirty="0" smtClean="0">
              <a:solidFill>
                <a:schemeClr val="bg1">
                  <a:lumMod val="25000"/>
                </a:schemeClr>
              </a:solidFill>
              <a:latin typeface="Helvetica" pitchFamily="34" charset="0"/>
              <a:cs typeface="Helvetica" pitchFamily="34" charset="0"/>
            </a:rPr>
            <a:t> Number of applications IP registrations (including copyright)</a:t>
          </a:r>
          <a:endParaRPr lang="ru-RU" sz="1000" kern="1200" dirty="0">
            <a:solidFill>
              <a:schemeClr val="bg1">
                <a:lumMod val="25000"/>
              </a:schemeClr>
            </a:solidFill>
            <a:latin typeface="Helvetica" pitchFamily="34" charset="0"/>
            <a:cs typeface="Helvetica" pitchFamily="34" charset="0"/>
          </a:endParaRPr>
        </a:p>
        <a:p>
          <a:pPr marL="57150" lvl="1" indent="-57150" algn="l" defTabSz="444500">
            <a:lnSpc>
              <a:spcPct val="90000"/>
            </a:lnSpc>
            <a:spcBef>
              <a:spcPct val="0"/>
            </a:spcBef>
            <a:spcAft>
              <a:spcPct val="15000"/>
            </a:spcAft>
            <a:buChar char="••"/>
          </a:pPr>
          <a:r>
            <a:rPr lang="en-US" sz="1000" kern="1200" dirty="0" smtClean="0">
              <a:solidFill>
                <a:schemeClr val="bg1">
                  <a:lumMod val="25000"/>
                </a:schemeClr>
              </a:solidFill>
              <a:latin typeface="Helvetica" pitchFamily="34" charset="0"/>
              <a:cs typeface="Helvetica" pitchFamily="34" charset="0"/>
            </a:rPr>
            <a:t> Cumulative </a:t>
          </a:r>
          <a:r>
            <a:rPr lang="en-US" sz="1000" kern="1200" dirty="0" smtClean="0">
              <a:solidFill>
                <a:schemeClr val="bg1">
                  <a:lumMod val="25000"/>
                </a:schemeClr>
              </a:solidFill>
              <a:latin typeface="Helvetica" pitchFamily="34" charset="0"/>
              <a:cs typeface="Helvetica" pitchFamily="34" charset="0"/>
            </a:rPr>
            <a:t>calculation </a:t>
          </a:r>
          <a:r>
            <a:rPr lang="en-US" sz="1000" kern="1200" dirty="0" smtClean="0">
              <a:solidFill>
                <a:schemeClr val="bg1">
                  <a:lumMod val="25000"/>
                </a:schemeClr>
              </a:solidFill>
              <a:latin typeface="Helvetica" pitchFamily="34" charset="0"/>
              <a:cs typeface="Helvetica" pitchFamily="34" charset="0"/>
            </a:rPr>
            <a:t>from the beginning of the reporting period</a:t>
          </a:r>
          <a:endParaRPr lang="ru-RU" sz="1000" kern="1200" dirty="0">
            <a:solidFill>
              <a:schemeClr val="bg1">
                <a:lumMod val="25000"/>
              </a:schemeClr>
            </a:solidFill>
            <a:latin typeface="Helvetica" pitchFamily="34" charset="0"/>
            <a:cs typeface="Helvetica" pitchFamily="34" charset="0"/>
          </a:endParaRPr>
        </a:p>
      </dsp:txBody>
      <dsp:txXfrm rot="-5400000">
        <a:off x="3237150" y="106482"/>
        <a:ext cx="4595377" cy="600358"/>
      </dsp:txXfrm>
    </dsp:sp>
    <dsp:sp modelId="{08DF8732-EA6A-47B5-BBE2-7273AB151D62}">
      <dsp:nvSpPr>
        <dsp:cNvPr id="0" name=""/>
        <dsp:cNvSpPr/>
      </dsp:nvSpPr>
      <dsp:spPr>
        <a:xfrm>
          <a:off x="527" y="293"/>
          <a:ext cx="3236623" cy="811973"/>
        </a:xfrm>
        <a:prstGeom prst="roundRect">
          <a:avLst/>
        </a:prstGeom>
        <a:solidFill>
          <a:schemeClr val="bg2">
            <a:lumMod val="95000"/>
          </a:schemeClr>
        </a:solidFill>
        <a:ln w="3175" cap="flat" cmpd="sng" algn="ctr">
          <a:solidFill>
            <a:scrgbClr r="0" g="0" b="0"/>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lvl="0" algn="l" defTabSz="444500">
            <a:lnSpc>
              <a:spcPct val="90000"/>
            </a:lnSpc>
            <a:spcBef>
              <a:spcPct val="0"/>
            </a:spcBef>
            <a:spcAft>
              <a:spcPct val="35000"/>
            </a:spcAft>
          </a:pPr>
          <a:r>
            <a:rPr lang="en-US" sz="1000" kern="1200" dirty="0" smtClean="0">
              <a:solidFill>
                <a:schemeClr val="bg1">
                  <a:lumMod val="25000"/>
                </a:schemeClr>
              </a:solidFill>
              <a:latin typeface="Helvetica" pitchFamily="34" charset="0"/>
              <a:cs typeface="Helvetica" pitchFamily="34" charset="0"/>
            </a:rPr>
            <a:t>The number of applications for intellectual property  created as a result of innovations at </a:t>
          </a:r>
          <a:r>
            <a:rPr lang="en-US" sz="1000" kern="1200" dirty="0" err="1" smtClean="0">
              <a:solidFill>
                <a:schemeClr val="bg1">
                  <a:lumMod val="25000"/>
                </a:schemeClr>
              </a:solidFill>
              <a:latin typeface="Helvetica" pitchFamily="34" charset="0"/>
              <a:cs typeface="Helvetica" pitchFamily="34" charset="0"/>
            </a:rPr>
            <a:t>Skolkovo</a:t>
          </a:r>
          <a:r>
            <a:rPr lang="en-US" sz="1000" kern="1200" dirty="0" smtClean="0">
              <a:solidFill>
                <a:schemeClr val="bg1">
                  <a:lumMod val="25000"/>
                </a:schemeClr>
              </a:solidFill>
              <a:latin typeface="Helvetica" pitchFamily="34" charset="0"/>
              <a:cs typeface="Helvetica" pitchFamily="34" charset="0"/>
            </a:rPr>
            <a:t> (including copyright)</a:t>
          </a:r>
          <a:endParaRPr lang="ru-RU" sz="1000" kern="1200" dirty="0">
            <a:solidFill>
              <a:schemeClr val="bg1">
                <a:lumMod val="25000"/>
              </a:schemeClr>
            </a:solidFill>
            <a:latin typeface="Helvetica" pitchFamily="34" charset="0"/>
            <a:cs typeface="Helvetica" pitchFamily="34" charset="0"/>
          </a:endParaRPr>
        </a:p>
      </dsp:txBody>
      <dsp:txXfrm>
        <a:off x="40164" y="39930"/>
        <a:ext cx="3157349" cy="732699"/>
      </dsp:txXfrm>
    </dsp:sp>
    <dsp:sp modelId="{280EF3B2-AB30-4FB9-8B95-17A318EBD291}">
      <dsp:nvSpPr>
        <dsp:cNvPr id="0" name=""/>
        <dsp:cNvSpPr/>
      </dsp:nvSpPr>
      <dsp:spPr>
        <a:xfrm rot="5400000">
          <a:off x="4884541" y="2103545"/>
          <a:ext cx="1334128" cy="4627855"/>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en-US" sz="1000" kern="1200" dirty="0" smtClean="0">
              <a:solidFill>
                <a:schemeClr val="bg1">
                  <a:lumMod val="25000"/>
                </a:schemeClr>
              </a:solidFill>
              <a:latin typeface="Helvetica" pitchFamily="34" charset="0"/>
              <a:cs typeface="Helvetica" pitchFamily="34" charset="0"/>
            </a:rPr>
            <a:t>Relevant foresights are the ones in which the participants are involved or which received investments from accredited venture capital funds, or R &amp; D centers are formed and / or orders from partners are received</a:t>
          </a:r>
          <a:endParaRPr lang="ru-RU" sz="1000" kern="1200" dirty="0">
            <a:solidFill>
              <a:schemeClr val="bg1">
                <a:lumMod val="25000"/>
              </a:schemeClr>
            </a:solidFill>
            <a:latin typeface="Helvetica" pitchFamily="34" charset="0"/>
            <a:cs typeface="Helvetica" pitchFamily="34" charset="0"/>
          </a:endParaRPr>
        </a:p>
        <a:p>
          <a:pPr marL="57150" lvl="1" indent="-57150" algn="l" defTabSz="444500">
            <a:lnSpc>
              <a:spcPct val="90000"/>
            </a:lnSpc>
            <a:spcBef>
              <a:spcPct val="0"/>
            </a:spcBef>
            <a:spcAft>
              <a:spcPct val="15000"/>
            </a:spcAft>
            <a:buChar char="••"/>
          </a:pPr>
          <a:r>
            <a:rPr lang="en-US" sz="1000" kern="1200" dirty="0" smtClean="0">
              <a:solidFill>
                <a:schemeClr val="bg1">
                  <a:lumMod val="25000"/>
                </a:schemeClr>
              </a:solidFill>
              <a:latin typeface="Helvetica" pitchFamily="34" charset="0"/>
              <a:cs typeface="Helvetica" pitchFamily="34" charset="0"/>
            </a:rPr>
            <a:t>The share of current foresights is calculated as the ratio of relevant foresights to total foresights of all clusters</a:t>
          </a:r>
          <a:endParaRPr lang="ru-RU" sz="1000" kern="1200" dirty="0">
            <a:solidFill>
              <a:schemeClr val="bg1">
                <a:lumMod val="25000"/>
              </a:schemeClr>
            </a:solidFill>
            <a:latin typeface="Helvetica" pitchFamily="34" charset="0"/>
            <a:cs typeface="Helvetica" pitchFamily="34" charset="0"/>
          </a:endParaRPr>
        </a:p>
        <a:p>
          <a:pPr marL="57150" lvl="1" indent="-57150" algn="l" defTabSz="444500">
            <a:lnSpc>
              <a:spcPct val="90000"/>
            </a:lnSpc>
            <a:spcBef>
              <a:spcPct val="0"/>
            </a:spcBef>
            <a:spcAft>
              <a:spcPct val="15000"/>
            </a:spcAft>
            <a:buChar char="••"/>
          </a:pPr>
          <a:r>
            <a:rPr lang="en-US" sz="1000" kern="1200" smtClean="0">
              <a:solidFill>
                <a:schemeClr val="bg1">
                  <a:lumMod val="25000"/>
                </a:schemeClr>
              </a:solidFill>
              <a:latin typeface="Helvetica" pitchFamily="34" charset="0"/>
              <a:cs typeface="Helvetica" pitchFamily="34" charset="0"/>
            </a:rPr>
            <a:t>Monitoring </a:t>
          </a:r>
          <a:r>
            <a:rPr lang="en-US" sz="1000" kern="1200" dirty="0" smtClean="0">
              <a:solidFill>
                <a:schemeClr val="bg1">
                  <a:lumMod val="25000"/>
                </a:schemeClr>
              </a:solidFill>
              <a:latin typeface="Helvetica" pitchFamily="34" charset="0"/>
              <a:cs typeface="Helvetica" pitchFamily="34" charset="0"/>
            </a:rPr>
            <a:t>is carried out on a quarterly basis</a:t>
          </a:r>
          <a:endParaRPr lang="ru-RU" sz="1000" kern="1200" dirty="0">
            <a:solidFill>
              <a:schemeClr val="bg1">
                <a:lumMod val="25000"/>
              </a:schemeClr>
            </a:solidFill>
            <a:latin typeface="Helvetica" pitchFamily="34" charset="0"/>
            <a:cs typeface="Helvetica" pitchFamily="34" charset="0"/>
          </a:endParaRPr>
        </a:p>
      </dsp:txBody>
      <dsp:txXfrm rot="-5400000">
        <a:off x="3237678" y="3815536"/>
        <a:ext cx="4562728" cy="1203874"/>
      </dsp:txXfrm>
    </dsp:sp>
    <dsp:sp modelId="{36379895-F0E3-4EC4-99E9-F2D7AAA15E7D}">
      <dsp:nvSpPr>
        <dsp:cNvPr id="0" name=""/>
        <dsp:cNvSpPr/>
      </dsp:nvSpPr>
      <dsp:spPr>
        <a:xfrm>
          <a:off x="0" y="3703633"/>
          <a:ext cx="3236623" cy="1416192"/>
        </a:xfrm>
        <a:prstGeom prst="roundRect">
          <a:avLst/>
        </a:prstGeom>
        <a:solidFill>
          <a:schemeClr val="bg2">
            <a:lumMod val="95000"/>
          </a:schemeClr>
        </a:solidFill>
        <a:ln w="6350" cap="flat" cmpd="sng" algn="ctr">
          <a:solidFill>
            <a:scrgbClr r="0" g="0" b="0"/>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bg1">
                  <a:lumMod val="25000"/>
                </a:schemeClr>
              </a:solidFill>
              <a:latin typeface="Helvetica" pitchFamily="34" charset="0"/>
              <a:cs typeface="Helvetica" pitchFamily="34" charset="0"/>
            </a:rPr>
            <a:t>The relevance of foresights:</a:t>
          </a:r>
        </a:p>
        <a:p>
          <a:pPr lvl="0" algn="ctr" defTabSz="444500">
            <a:lnSpc>
              <a:spcPct val="90000"/>
            </a:lnSpc>
            <a:spcBef>
              <a:spcPct val="0"/>
            </a:spcBef>
            <a:spcAft>
              <a:spcPct val="35000"/>
            </a:spcAft>
          </a:pPr>
          <a:r>
            <a:rPr lang="en-US" sz="1000" kern="1200" dirty="0" smtClean="0">
              <a:solidFill>
                <a:schemeClr val="bg1">
                  <a:lumMod val="25000"/>
                </a:schemeClr>
              </a:solidFill>
              <a:latin typeface="Helvetica" pitchFamily="34" charset="0"/>
              <a:cs typeface="Helvetica" pitchFamily="34" charset="0"/>
            </a:rPr>
            <a:t>Number of integrated foresights to the total of all foresights</a:t>
          </a:r>
          <a:endParaRPr lang="ru-RU" sz="1000" kern="1200" dirty="0">
            <a:solidFill>
              <a:schemeClr val="bg1">
                <a:lumMod val="25000"/>
              </a:schemeClr>
            </a:solidFill>
            <a:latin typeface="Helvetica" pitchFamily="34" charset="0"/>
            <a:cs typeface="Helvetica" pitchFamily="34" charset="0"/>
          </a:endParaRPr>
        </a:p>
      </dsp:txBody>
      <dsp:txXfrm>
        <a:off x="69133" y="3772766"/>
        <a:ext cx="3098357" cy="1277926"/>
      </dsp:txXfrm>
    </dsp:sp>
    <dsp:sp modelId="{02E25588-F0C0-409E-8D83-268CC626A958}">
      <dsp:nvSpPr>
        <dsp:cNvPr id="0" name=""/>
        <dsp:cNvSpPr/>
      </dsp:nvSpPr>
      <dsp:spPr>
        <a:xfrm rot="5400000">
          <a:off x="5100581" y="-881036"/>
          <a:ext cx="906436" cy="4621000"/>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en-US" sz="1000" kern="1200" dirty="0" smtClean="0">
              <a:solidFill>
                <a:schemeClr val="bg1">
                  <a:lumMod val="25000"/>
                </a:schemeClr>
              </a:solidFill>
              <a:latin typeface="Helvetica" pitchFamily="34" charset="0"/>
              <a:cs typeface="Helvetica" pitchFamily="34" charset="0"/>
            </a:rPr>
            <a:t>The calculation is made on the basis of the actual co-financing received by the </a:t>
          </a:r>
          <a:r>
            <a:rPr lang="en-US" sz="1000" kern="1200" dirty="0" smtClean="0">
              <a:solidFill>
                <a:schemeClr val="bg1">
                  <a:lumMod val="25000"/>
                </a:schemeClr>
              </a:solidFill>
              <a:latin typeface="Helvetica" pitchFamily="34" charset="0"/>
              <a:cs typeface="Helvetica" pitchFamily="34" charset="0"/>
            </a:rPr>
            <a:t>participants: </a:t>
          </a:r>
          <a:r>
            <a:rPr lang="en-US" sz="1000" kern="1200" dirty="0" smtClean="0">
              <a:solidFill>
                <a:schemeClr val="bg1">
                  <a:lumMod val="25000"/>
                </a:schemeClr>
              </a:solidFill>
              <a:latin typeface="Helvetica" pitchFamily="34" charset="0"/>
              <a:cs typeface="Helvetica" pitchFamily="34" charset="0"/>
            </a:rPr>
            <a:t>the amount of co-financing (accredited investors auto-financing, etc.) compared to the total amount of financing received by the participants for their projects </a:t>
          </a:r>
          <a:endParaRPr lang="ru-RU" sz="1000" kern="1200" dirty="0">
            <a:solidFill>
              <a:schemeClr val="bg1">
                <a:lumMod val="25000"/>
              </a:schemeClr>
            </a:solidFill>
            <a:latin typeface="Helvetica" pitchFamily="34" charset="0"/>
            <a:cs typeface="Helvetica" pitchFamily="34" charset="0"/>
          </a:endParaRPr>
        </a:p>
      </dsp:txBody>
      <dsp:txXfrm rot="-5400000">
        <a:off x="3243300" y="1020494"/>
        <a:ext cx="4576751" cy="817938"/>
      </dsp:txXfrm>
    </dsp:sp>
    <dsp:sp modelId="{29293F57-0038-4066-A6A0-025818C66988}">
      <dsp:nvSpPr>
        <dsp:cNvPr id="0" name=""/>
        <dsp:cNvSpPr/>
      </dsp:nvSpPr>
      <dsp:spPr>
        <a:xfrm>
          <a:off x="18" y="906839"/>
          <a:ext cx="3243422" cy="1044858"/>
        </a:xfrm>
        <a:prstGeom prst="roundRect">
          <a:avLst/>
        </a:prstGeom>
        <a:solidFill>
          <a:schemeClr val="bg2">
            <a:lumMod val="95000"/>
          </a:schemeClr>
        </a:solidFill>
        <a:ln w="3175" cap="flat" cmpd="sng" algn="ctr">
          <a:solidFill>
            <a:scrgbClr r="0" g="0" b="0"/>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lvl="0" algn="l" defTabSz="444500">
            <a:lnSpc>
              <a:spcPct val="90000"/>
            </a:lnSpc>
            <a:spcBef>
              <a:spcPct val="0"/>
            </a:spcBef>
            <a:spcAft>
              <a:spcPct val="35000"/>
            </a:spcAft>
          </a:pPr>
          <a:r>
            <a:rPr lang="en-US" sz="1000" kern="1200" dirty="0" smtClean="0">
              <a:solidFill>
                <a:schemeClr val="bg1">
                  <a:lumMod val="25000"/>
                </a:schemeClr>
              </a:solidFill>
              <a:latin typeface="Helvetica" pitchFamily="34" charset="0"/>
              <a:cs typeface="Helvetica" pitchFamily="34" charset="0"/>
            </a:rPr>
            <a:t>The share of external co-financing attracted by participants for their projects</a:t>
          </a:r>
          <a:endParaRPr lang="ru-RU" sz="1000" kern="1200" dirty="0">
            <a:solidFill>
              <a:schemeClr val="bg1">
                <a:lumMod val="25000"/>
              </a:schemeClr>
            </a:solidFill>
            <a:latin typeface="Helvetica" pitchFamily="34" charset="0"/>
            <a:cs typeface="Helvetica" pitchFamily="34" charset="0"/>
          </a:endParaRPr>
        </a:p>
      </dsp:txBody>
      <dsp:txXfrm>
        <a:off x="51024" y="957845"/>
        <a:ext cx="3141410" cy="942846"/>
      </dsp:txXfrm>
    </dsp:sp>
    <dsp:sp modelId="{2D95FF06-CD12-4EB3-B224-3A541868BFCC}">
      <dsp:nvSpPr>
        <dsp:cNvPr id="0" name=""/>
        <dsp:cNvSpPr/>
      </dsp:nvSpPr>
      <dsp:spPr>
        <a:xfrm rot="5400000">
          <a:off x="5265376" y="152660"/>
          <a:ext cx="603892" cy="4596420"/>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en-US" sz="1000" kern="1200" dirty="0" smtClean="0">
              <a:solidFill>
                <a:schemeClr val="bg1">
                  <a:lumMod val="25000"/>
                </a:schemeClr>
              </a:solidFill>
              <a:latin typeface="Helvetica" pitchFamily="34" charset="0"/>
              <a:cs typeface="Helvetica" pitchFamily="34" charset="0"/>
            </a:rPr>
            <a:t>Total cumulative revenue for all participants of the </a:t>
          </a:r>
          <a:r>
            <a:rPr lang="en-US" sz="1000" kern="1200" dirty="0" err="1" smtClean="0">
              <a:solidFill>
                <a:schemeClr val="bg1">
                  <a:lumMod val="25000"/>
                </a:schemeClr>
              </a:solidFill>
              <a:latin typeface="Helvetica" pitchFamily="34" charset="0"/>
              <a:cs typeface="Helvetica" pitchFamily="34" charset="0"/>
            </a:rPr>
            <a:t>Skolkovo</a:t>
          </a:r>
          <a:r>
            <a:rPr lang="en-US" sz="1000" kern="1200" dirty="0" smtClean="0">
              <a:solidFill>
                <a:schemeClr val="bg1">
                  <a:lumMod val="25000"/>
                </a:schemeClr>
              </a:solidFill>
              <a:latin typeface="Helvetica" pitchFamily="34" charset="0"/>
              <a:cs typeface="Helvetica" pitchFamily="34" charset="0"/>
            </a:rPr>
            <a:t> project, YTD, </a:t>
          </a:r>
          <a:r>
            <a:rPr lang="en-US" sz="1000" kern="1200" dirty="0" err="1" smtClean="0">
              <a:solidFill>
                <a:schemeClr val="bg1">
                  <a:lumMod val="25000"/>
                </a:schemeClr>
              </a:solidFill>
              <a:latin typeface="Helvetica" pitchFamily="34" charset="0"/>
              <a:cs typeface="Helvetica" pitchFamily="34" charset="0"/>
            </a:rPr>
            <a:t>mln</a:t>
          </a:r>
          <a:r>
            <a:rPr lang="en-US" sz="1000" kern="1200" dirty="0" smtClean="0">
              <a:solidFill>
                <a:schemeClr val="bg1">
                  <a:lumMod val="25000"/>
                </a:schemeClr>
              </a:solidFill>
              <a:latin typeface="Helvetica" pitchFamily="34" charset="0"/>
              <a:cs typeface="Helvetica" pitchFamily="34" charset="0"/>
            </a:rPr>
            <a:t>, rub. Revenue beyond LE is not taken into account</a:t>
          </a:r>
          <a:endParaRPr lang="ru-RU" sz="1000" kern="1200" dirty="0">
            <a:solidFill>
              <a:schemeClr val="bg1">
                <a:lumMod val="25000"/>
              </a:schemeClr>
            </a:solidFill>
            <a:latin typeface="Helvetica" pitchFamily="34" charset="0"/>
            <a:cs typeface="Helvetica" pitchFamily="34" charset="0"/>
          </a:endParaRPr>
        </a:p>
        <a:p>
          <a:pPr marL="57150" lvl="1" indent="-57150" algn="l" defTabSz="444500">
            <a:lnSpc>
              <a:spcPct val="90000"/>
            </a:lnSpc>
            <a:spcBef>
              <a:spcPct val="0"/>
            </a:spcBef>
            <a:spcAft>
              <a:spcPct val="15000"/>
            </a:spcAft>
            <a:buChar char="••"/>
          </a:pPr>
          <a:r>
            <a:rPr lang="en-US" sz="1000" kern="1200" dirty="0" smtClean="0">
              <a:solidFill>
                <a:schemeClr val="bg1">
                  <a:lumMod val="25000"/>
                </a:schemeClr>
              </a:solidFill>
              <a:latin typeface="Helvetica" pitchFamily="34" charset="0"/>
              <a:cs typeface="Helvetica" pitchFamily="34" charset="0"/>
            </a:rPr>
            <a:t>Monitoring is carried out on a quarterly basis</a:t>
          </a:r>
          <a:endParaRPr lang="ru-RU" sz="1000" kern="1200" dirty="0">
            <a:solidFill>
              <a:schemeClr val="bg1">
                <a:lumMod val="25000"/>
              </a:schemeClr>
            </a:solidFill>
            <a:latin typeface="Helvetica" pitchFamily="34" charset="0"/>
            <a:cs typeface="Helvetica" pitchFamily="34" charset="0"/>
          </a:endParaRPr>
        </a:p>
      </dsp:txBody>
      <dsp:txXfrm rot="-5400000">
        <a:off x="3269112" y="2178404"/>
        <a:ext cx="4566940" cy="544932"/>
      </dsp:txXfrm>
    </dsp:sp>
    <dsp:sp modelId="{AF10677A-67C8-4426-9223-78C665A1B5C4}">
      <dsp:nvSpPr>
        <dsp:cNvPr id="0" name=""/>
        <dsp:cNvSpPr/>
      </dsp:nvSpPr>
      <dsp:spPr>
        <a:xfrm>
          <a:off x="4709" y="2082131"/>
          <a:ext cx="3264409" cy="736880"/>
        </a:xfrm>
        <a:prstGeom prst="roundRect">
          <a:avLst/>
        </a:prstGeom>
        <a:solidFill>
          <a:schemeClr val="bg2">
            <a:lumMod val="95000"/>
          </a:schemeClr>
        </a:solidFill>
        <a:ln w="6350" cap="flat" cmpd="sng" algn="ctr">
          <a:solidFill>
            <a:scrgbClr r="0" g="0" b="0"/>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lvl="0" algn="l" defTabSz="444500">
            <a:lnSpc>
              <a:spcPct val="90000"/>
            </a:lnSpc>
            <a:spcBef>
              <a:spcPct val="0"/>
            </a:spcBef>
            <a:spcAft>
              <a:spcPct val="35000"/>
            </a:spcAft>
          </a:pPr>
          <a:r>
            <a:rPr lang="en-US" sz="1000" kern="1200" dirty="0" smtClean="0">
              <a:solidFill>
                <a:schemeClr val="bg1">
                  <a:lumMod val="25000"/>
                </a:schemeClr>
              </a:solidFill>
              <a:latin typeface="Helvetica" pitchFamily="34" charset="0"/>
              <a:cs typeface="Helvetica" pitchFamily="34" charset="0"/>
            </a:rPr>
            <a:t>Total revenue of all participants of the </a:t>
          </a:r>
          <a:r>
            <a:rPr lang="en-US" sz="1000" kern="1200" dirty="0" err="1" smtClean="0">
              <a:solidFill>
                <a:schemeClr val="bg1">
                  <a:lumMod val="25000"/>
                </a:schemeClr>
              </a:solidFill>
              <a:latin typeface="Helvetica" pitchFamily="34" charset="0"/>
              <a:cs typeface="Helvetica" pitchFamily="34" charset="0"/>
            </a:rPr>
            <a:t>Skolkovo</a:t>
          </a:r>
          <a:r>
            <a:rPr lang="en-US" sz="1000" kern="1200" dirty="0" smtClean="0">
              <a:solidFill>
                <a:schemeClr val="bg1">
                  <a:lumMod val="25000"/>
                </a:schemeClr>
              </a:solidFill>
              <a:latin typeface="Helvetica" pitchFamily="34" charset="0"/>
              <a:cs typeface="Helvetica" pitchFamily="34" charset="0"/>
            </a:rPr>
            <a:t> project </a:t>
          </a:r>
          <a:endParaRPr lang="ru-RU" sz="1000" kern="1200" dirty="0">
            <a:solidFill>
              <a:schemeClr val="bg1">
                <a:lumMod val="25000"/>
              </a:schemeClr>
            </a:solidFill>
            <a:latin typeface="Helvetica" pitchFamily="34" charset="0"/>
            <a:cs typeface="Helvetica" pitchFamily="34" charset="0"/>
          </a:endParaRPr>
        </a:p>
      </dsp:txBody>
      <dsp:txXfrm>
        <a:off x="40681" y="2118103"/>
        <a:ext cx="3192465" cy="664936"/>
      </dsp:txXfrm>
    </dsp:sp>
    <dsp:sp modelId="{B4A715BB-C164-409D-8009-1D1941A018BF}">
      <dsp:nvSpPr>
        <dsp:cNvPr id="0" name=""/>
        <dsp:cNvSpPr/>
      </dsp:nvSpPr>
      <dsp:spPr>
        <a:xfrm rot="5400000">
          <a:off x="5229231" y="969076"/>
          <a:ext cx="676181" cy="4596420"/>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en-US" sz="1000" u="none" kern="1200" dirty="0" smtClean="0">
              <a:solidFill>
                <a:schemeClr val="bg1">
                  <a:lumMod val="25000"/>
                </a:schemeClr>
              </a:solidFill>
              <a:latin typeface="Helvetica" pitchFamily="34" charset="0"/>
              <a:cs typeface="Helvetica" pitchFamily="34" charset="0"/>
            </a:rPr>
            <a:t>The average number of staff from all participant projects</a:t>
          </a:r>
          <a:endParaRPr lang="ru-RU" sz="1000" u="none" kern="1200" dirty="0">
            <a:solidFill>
              <a:schemeClr val="bg1">
                <a:lumMod val="25000"/>
              </a:schemeClr>
            </a:solidFill>
            <a:latin typeface="Helvetica" pitchFamily="34" charset="0"/>
            <a:cs typeface="Helvetica" pitchFamily="34" charset="0"/>
          </a:endParaRPr>
        </a:p>
        <a:p>
          <a:pPr marL="57150" lvl="1" indent="-57150" algn="l" defTabSz="444500">
            <a:lnSpc>
              <a:spcPct val="90000"/>
            </a:lnSpc>
            <a:spcBef>
              <a:spcPct val="0"/>
            </a:spcBef>
            <a:spcAft>
              <a:spcPct val="15000"/>
            </a:spcAft>
            <a:buChar char="••"/>
          </a:pPr>
          <a:r>
            <a:rPr lang="en-US" sz="1000" u="none" kern="1200" dirty="0" smtClean="0">
              <a:solidFill>
                <a:schemeClr val="bg1">
                  <a:lumMod val="25000"/>
                </a:schemeClr>
              </a:solidFill>
              <a:latin typeface="Helvetica" pitchFamily="34" charset="0"/>
              <a:cs typeface="Helvetica" pitchFamily="34" charset="0"/>
            </a:rPr>
            <a:t>Monitoring is carried out on a quarterly basis</a:t>
          </a:r>
          <a:endParaRPr lang="ru-RU" sz="1000" u="none" kern="1200" dirty="0">
            <a:solidFill>
              <a:schemeClr val="bg1">
                <a:lumMod val="25000"/>
              </a:schemeClr>
            </a:solidFill>
            <a:latin typeface="Helvetica" pitchFamily="34" charset="0"/>
            <a:cs typeface="Helvetica" pitchFamily="34" charset="0"/>
          </a:endParaRPr>
        </a:p>
      </dsp:txBody>
      <dsp:txXfrm rot="-5400000">
        <a:off x="3269112" y="2962203"/>
        <a:ext cx="4563412" cy="610165"/>
      </dsp:txXfrm>
    </dsp:sp>
    <dsp:sp modelId="{72128AE5-2BE1-4D16-B8AA-DF0AAFC64258}">
      <dsp:nvSpPr>
        <dsp:cNvPr id="0" name=""/>
        <dsp:cNvSpPr/>
      </dsp:nvSpPr>
      <dsp:spPr>
        <a:xfrm>
          <a:off x="21" y="2887258"/>
          <a:ext cx="3264409" cy="744460"/>
        </a:xfrm>
        <a:prstGeom prst="roundRect">
          <a:avLst/>
        </a:prstGeom>
        <a:solidFill>
          <a:schemeClr val="bg2">
            <a:lumMod val="95000"/>
          </a:schemeClr>
        </a:solidFill>
        <a:ln w="6350" cap="flat" cmpd="sng" algn="ctr">
          <a:solidFill>
            <a:scrgbClr r="0" g="0" b="0"/>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lvl="0" algn="l" defTabSz="444500">
            <a:lnSpc>
              <a:spcPct val="90000"/>
            </a:lnSpc>
            <a:spcBef>
              <a:spcPct val="0"/>
            </a:spcBef>
            <a:spcAft>
              <a:spcPct val="35000"/>
            </a:spcAft>
          </a:pPr>
          <a:r>
            <a:rPr lang="en-US" sz="1000" kern="1200" dirty="0" smtClean="0">
              <a:solidFill>
                <a:schemeClr val="bg1">
                  <a:lumMod val="25000"/>
                </a:schemeClr>
              </a:solidFill>
              <a:latin typeface="Helvetica" pitchFamily="34" charset="0"/>
              <a:cs typeface="Helvetica" pitchFamily="34" charset="0"/>
            </a:rPr>
            <a:t>Total number of jobs created</a:t>
          </a:r>
          <a:endParaRPr lang="ru-RU" sz="1000" kern="1200" dirty="0">
            <a:solidFill>
              <a:schemeClr val="bg1">
                <a:lumMod val="25000"/>
              </a:schemeClr>
            </a:solidFill>
            <a:latin typeface="Helvetica" pitchFamily="34" charset="0"/>
            <a:cs typeface="Helvetica" pitchFamily="34" charset="0"/>
          </a:endParaRPr>
        </a:p>
      </dsp:txBody>
      <dsp:txXfrm>
        <a:off x="36363" y="2923600"/>
        <a:ext cx="3191725" cy="6717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F70E4D-2DCD-49B5-90D5-ED54BB959400}">
      <dsp:nvSpPr>
        <dsp:cNvPr id="0" name=""/>
        <dsp:cNvSpPr/>
      </dsp:nvSpPr>
      <dsp:spPr>
        <a:xfrm rot="5400000">
          <a:off x="5064119" y="-1826160"/>
          <a:ext cx="973916" cy="4627855"/>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en-US" sz="1000" kern="1200" dirty="0" smtClean="0">
              <a:solidFill>
                <a:schemeClr val="bg1">
                  <a:lumMod val="25000"/>
                </a:schemeClr>
              </a:solidFill>
              <a:latin typeface="Helvetica" pitchFamily="34" charset="0"/>
              <a:cs typeface="Helvetica" pitchFamily="34" charset="0"/>
            </a:rPr>
            <a:t>Calculated as the number of jobs at R &amp; D centers to be established on the back of signed agreements for the creation of R &amp; D center, containing a list of </a:t>
          </a:r>
          <a:r>
            <a:rPr lang="en-US" sz="1000" kern="1200" dirty="0" smtClean="0">
              <a:solidFill>
                <a:schemeClr val="bg1">
                  <a:lumMod val="25000"/>
                </a:schemeClr>
              </a:solidFill>
              <a:latin typeface="Helvetica" pitchFamily="34" charset="0"/>
              <a:cs typeface="Helvetica" pitchFamily="34" charset="0"/>
            </a:rPr>
            <a:t>subjects, </a:t>
          </a:r>
          <a:r>
            <a:rPr lang="en-US" sz="1000" kern="1200" dirty="0" smtClean="0">
              <a:solidFill>
                <a:schemeClr val="bg1">
                  <a:lumMod val="25000"/>
                </a:schemeClr>
              </a:solidFill>
              <a:latin typeface="Helvetica" pitchFamily="34" charset="0"/>
              <a:cs typeface="Helvetica" pitchFamily="34" charset="0"/>
            </a:rPr>
            <a:t>relevant future clusters, the budget, number of research personnel, the plan (road-map) for the center (construction of a building, room rentals, equipment purchase etc.)</a:t>
          </a:r>
          <a:endParaRPr lang="ru-RU" sz="1000" kern="1200" dirty="0">
            <a:solidFill>
              <a:schemeClr val="bg1">
                <a:lumMod val="25000"/>
              </a:schemeClr>
            </a:solidFill>
            <a:latin typeface="Helvetica" pitchFamily="34" charset="0"/>
            <a:cs typeface="Helvetica" pitchFamily="34" charset="0"/>
          </a:endParaRPr>
        </a:p>
      </dsp:txBody>
      <dsp:txXfrm rot="-5400000">
        <a:off x="3237150" y="48352"/>
        <a:ext cx="4580312" cy="878830"/>
      </dsp:txXfrm>
    </dsp:sp>
    <dsp:sp modelId="{08DF8732-EA6A-47B5-BBE2-7273AB151D62}">
      <dsp:nvSpPr>
        <dsp:cNvPr id="0" name=""/>
        <dsp:cNvSpPr/>
      </dsp:nvSpPr>
      <dsp:spPr>
        <a:xfrm>
          <a:off x="0" y="4899"/>
          <a:ext cx="3236623" cy="963541"/>
        </a:xfrm>
        <a:prstGeom prst="roundRect">
          <a:avLst/>
        </a:prstGeom>
        <a:solidFill>
          <a:schemeClr val="bg2">
            <a:lumMod val="95000"/>
          </a:schemeClr>
        </a:solidFill>
        <a:ln w="3175" cap="flat" cmpd="sng" algn="ctr">
          <a:solidFill>
            <a:scrgbClr r="0" g="0" b="0"/>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lvl="0" algn="l" defTabSz="444500">
            <a:lnSpc>
              <a:spcPct val="90000"/>
            </a:lnSpc>
            <a:spcBef>
              <a:spcPct val="0"/>
            </a:spcBef>
            <a:spcAft>
              <a:spcPct val="35000"/>
            </a:spcAft>
          </a:pPr>
          <a:r>
            <a:rPr lang="en-US" sz="1000" kern="1200" dirty="0" smtClean="0">
              <a:solidFill>
                <a:schemeClr val="bg1">
                  <a:lumMod val="25000"/>
                </a:schemeClr>
              </a:solidFill>
              <a:latin typeface="Helvetica" pitchFamily="34" charset="0"/>
              <a:cs typeface="Helvetica" pitchFamily="34" charset="0"/>
            </a:rPr>
            <a:t>The number of jobs created in the  R &amp; D centers of key partners, the formation of which is agreed to be on the territory of </a:t>
          </a:r>
          <a:r>
            <a:rPr lang="en-US" sz="1000" kern="1200" dirty="0" err="1" smtClean="0">
              <a:solidFill>
                <a:schemeClr val="bg1">
                  <a:lumMod val="25000"/>
                </a:schemeClr>
              </a:solidFill>
              <a:latin typeface="Helvetica" pitchFamily="34" charset="0"/>
              <a:cs typeface="Helvetica" pitchFamily="34" charset="0"/>
            </a:rPr>
            <a:t>Skolkovo</a:t>
          </a:r>
          <a:endParaRPr lang="ru-RU" sz="1000" kern="1200" dirty="0">
            <a:solidFill>
              <a:schemeClr val="bg1">
                <a:lumMod val="25000"/>
              </a:schemeClr>
            </a:solidFill>
            <a:latin typeface="Helvetica" pitchFamily="34" charset="0"/>
            <a:cs typeface="Helvetica" pitchFamily="34" charset="0"/>
          </a:endParaRPr>
        </a:p>
      </dsp:txBody>
      <dsp:txXfrm>
        <a:off x="47036" y="51935"/>
        <a:ext cx="3142551" cy="869469"/>
      </dsp:txXfrm>
    </dsp:sp>
    <dsp:sp modelId="{02E25588-F0C0-409E-8D83-268CC626A958}">
      <dsp:nvSpPr>
        <dsp:cNvPr id="0" name=""/>
        <dsp:cNvSpPr/>
      </dsp:nvSpPr>
      <dsp:spPr>
        <a:xfrm rot="5400000">
          <a:off x="4669970" y="-79705"/>
          <a:ext cx="1770103" cy="4621000"/>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en-US" sz="1000" kern="1200" dirty="0" smtClean="0">
              <a:solidFill>
                <a:schemeClr val="bg1">
                  <a:lumMod val="25000"/>
                </a:schemeClr>
              </a:solidFill>
              <a:latin typeface="Helvetica" pitchFamily="34" charset="0"/>
              <a:cs typeface="Helvetica" pitchFamily="34" charset="0"/>
            </a:rPr>
            <a:t>A = proportion of investment from accredited venture capital investors in the total co-investment of participants (%):</a:t>
          </a:r>
        </a:p>
        <a:p>
          <a:pPr marL="57150" lvl="1" indent="-57150" algn="l" defTabSz="444500">
            <a:lnSpc>
              <a:spcPct val="90000"/>
            </a:lnSpc>
            <a:spcBef>
              <a:spcPct val="0"/>
            </a:spcBef>
            <a:spcAft>
              <a:spcPct val="15000"/>
            </a:spcAft>
            <a:buChar char="••"/>
          </a:pPr>
          <a:r>
            <a:rPr lang="en-US" sz="1000" kern="1200" dirty="0" smtClean="0">
              <a:solidFill>
                <a:schemeClr val="bg1">
                  <a:lumMod val="25000"/>
                </a:schemeClr>
              </a:solidFill>
              <a:latin typeface="Helvetica" pitchFamily="34" charset="0"/>
              <a:cs typeface="Helvetica" pitchFamily="34" charset="0"/>
            </a:rPr>
            <a:t>Venture capital co-investment from accredited investors in the total co-investments (numerator: the entire amount of external financing, net of investment from non-accredited investors and auto-financing, the denominator: the entire amount of external funding)</a:t>
          </a:r>
          <a:endParaRPr lang="ru-RU" sz="1000" kern="1200" dirty="0">
            <a:solidFill>
              <a:schemeClr val="bg1">
                <a:lumMod val="25000"/>
              </a:schemeClr>
            </a:solidFill>
            <a:latin typeface="Helvetica" pitchFamily="34" charset="0"/>
            <a:cs typeface="Helvetica" pitchFamily="34" charset="0"/>
          </a:endParaRPr>
        </a:p>
        <a:p>
          <a:pPr marL="57150" lvl="1" indent="-57150" algn="l" defTabSz="444500">
            <a:lnSpc>
              <a:spcPct val="90000"/>
            </a:lnSpc>
            <a:spcBef>
              <a:spcPct val="0"/>
            </a:spcBef>
            <a:spcAft>
              <a:spcPct val="15000"/>
            </a:spcAft>
            <a:buChar char="••"/>
          </a:pPr>
          <a:r>
            <a:rPr lang="en-US" sz="1000" kern="1200" dirty="0" smtClean="0">
              <a:solidFill>
                <a:schemeClr val="bg1">
                  <a:lumMod val="25000"/>
                </a:schemeClr>
              </a:solidFill>
              <a:latin typeface="Helvetica" pitchFamily="34" charset="0"/>
              <a:cs typeface="Helvetica" pitchFamily="34" charset="0"/>
            </a:rPr>
            <a:t>B = Percentage of participants that have attracted external funding from venture capital investors (%):</a:t>
          </a:r>
        </a:p>
        <a:p>
          <a:pPr marL="57150" lvl="1" indent="-57150" algn="l" defTabSz="444500">
            <a:lnSpc>
              <a:spcPct val="90000"/>
            </a:lnSpc>
            <a:spcBef>
              <a:spcPct val="0"/>
            </a:spcBef>
            <a:spcAft>
              <a:spcPct val="15000"/>
            </a:spcAft>
            <a:buChar char="••"/>
          </a:pPr>
          <a:r>
            <a:rPr lang="en-US" sz="1000" kern="1200" dirty="0" smtClean="0">
              <a:solidFill>
                <a:schemeClr val="bg1">
                  <a:lumMod val="25000"/>
                </a:schemeClr>
              </a:solidFill>
              <a:latin typeface="Helvetica" pitchFamily="34" charset="0"/>
              <a:cs typeface="Helvetica" pitchFamily="34" charset="0"/>
            </a:rPr>
            <a:t>The number of participants that have attracted investments from venture capital investors (venture capital funds, business angels) to the total number of participants</a:t>
          </a:r>
          <a:endParaRPr lang="ru-RU" sz="1000" kern="1200" dirty="0">
            <a:solidFill>
              <a:schemeClr val="bg1">
                <a:lumMod val="25000"/>
              </a:schemeClr>
            </a:solidFill>
            <a:latin typeface="Helvetica" pitchFamily="34" charset="0"/>
            <a:cs typeface="Helvetica" pitchFamily="34" charset="0"/>
          </a:endParaRPr>
        </a:p>
      </dsp:txBody>
      <dsp:txXfrm rot="-5400000">
        <a:off x="3244522" y="1432152"/>
        <a:ext cx="4534591" cy="1597285"/>
      </dsp:txXfrm>
    </dsp:sp>
    <dsp:sp modelId="{29293F57-0038-4066-A6A0-025818C66988}">
      <dsp:nvSpPr>
        <dsp:cNvPr id="0" name=""/>
        <dsp:cNvSpPr/>
      </dsp:nvSpPr>
      <dsp:spPr>
        <a:xfrm>
          <a:off x="18" y="1087434"/>
          <a:ext cx="3243422" cy="2082091"/>
        </a:xfrm>
        <a:prstGeom prst="roundRect">
          <a:avLst/>
        </a:prstGeom>
        <a:solidFill>
          <a:schemeClr val="bg2">
            <a:lumMod val="95000"/>
          </a:schemeClr>
        </a:solidFill>
        <a:ln w="3175" cap="flat" cmpd="sng" algn="ctr">
          <a:solidFill>
            <a:scrgbClr r="0" g="0" b="0"/>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bg1">
                  <a:lumMod val="25000"/>
                </a:schemeClr>
              </a:solidFill>
              <a:latin typeface="Helvetica" pitchFamily="34" charset="0"/>
              <a:cs typeface="Helvetica" pitchFamily="34" charset="0"/>
            </a:rPr>
            <a:t>The involvement of venture capitalists (VI):</a:t>
          </a:r>
        </a:p>
        <a:p>
          <a:pPr lvl="0" algn="ctr" defTabSz="444500">
            <a:lnSpc>
              <a:spcPct val="90000"/>
            </a:lnSpc>
            <a:spcBef>
              <a:spcPct val="0"/>
            </a:spcBef>
            <a:spcAft>
              <a:spcPct val="35000"/>
            </a:spcAft>
          </a:pPr>
          <a:r>
            <a:rPr lang="en-US" sz="1000" kern="1200" dirty="0" smtClean="0">
              <a:solidFill>
                <a:schemeClr val="bg1">
                  <a:lumMod val="25000"/>
                </a:schemeClr>
              </a:solidFill>
              <a:latin typeface="Helvetica" pitchFamily="34" charset="0"/>
              <a:cs typeface="Helvetica" pitchFamily="34" charset="0"/>
            </a:rPr>
            <a:t>The share of investments from accredited VI in the total investments of all parties including participants that have attracted external funding from partners</a:t>
          </a:r>
          <a:endParaRPr lang="ru-RU" sz="1000" kern="1200" dirty="0">
            <a:solidFill>
              <a:schemeClr val="bg1">
                <a:lumMod val="25000"/>
              </a:schemeClr>
            </a:solidFill>
            <a:latin typeface="Helvetica" pitchFamily="34" charset="0"/>
            <a:cs typeface="Helvetica" pitchFamily="34" charset="0"/>
          </a:endParaRPr>
        </a:p>
      </dsp:txBody>
      <dsp:txXfrm>
        <a:off x="101657" y="1189073"/>
        <a:ext cx="3040144" cy="1878813"/>
      </dsp:txXfrm>
    </dsp:sp>
    <dsp:sp modelId="{2D95FF06-CD12-4EB3-B224-3A541868BFCC}">
      <dsp:nvSpPr>
        <dsp:cNvPr id="0" name=""/>
        <dsp:cNvSpPr/>
      </dsp:nvSpPr>
      <dsp:spPr>
        <a:xfrm rot="5400000">
          <a:off x="5155959" y="1452112"/>
          <a:ext cx="822726" cy="4596420"/>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en-US" sz="1000" kern="1200" dirty="0" smtClean="0">
              <a:solidFill>
                <a:schemeClr val="bg1">
                  <a:lumMod val="25000"/>
                </a:schemeClr>
              </a:solidFill>
              <a:latin typeface="Helvetica" pitchFamily="34" charset="0"/>
              <a:cs typeface="Helvetica" pitchFamily="34" charset="0"/>
            </a:rPr>
            <a:t>In accordance with the construction schedule's defined milestones and target dates during the year</a:t>
          </a:r>
          <a:endParaRPr lang="ru-RU" sz="1000" kern="1200" dirty="0">
            <a:solidFill>
              <a:schemeClr val="bg1">
                <a:lumMod val="25000"/>
              </a:schemeClr>
            </a:solidFill>
            <a:latin typeface="Helvetica" pitchFamily="34" charset="0"/>
            <a:cs typeface="Helvetica" pitchFamily="34" charset="0"/>
          </a:endParaRPr>
        </a:p>
        <a:p>
          <a:pPr marL="57150" lvl="1" indent="-57150" algn="l" defTabSz="444500">
            <a:lnSpc>
              <a:spcPct val="90000"/>
            </a:lnSpc>
            <a:spcBef>
              <a:spcPct val="0"/>
            </a:spcBef>
            <a:spcAft>
              <a:spcPct val="15000"/>
            </a:spcAft>
            <a:buChar char="••"/>
          </a:pPr>
          <a:r>
            <a:rPr lang="en-US" sz="1000" kern="1200" dirty="0" smtClean="0">
              <a:solidFill>
                <a:schemeClr val="bg1">
                  <a:lumMod val="25000"/>
                </a:schemeClr>
              </a:solidFill>
              <a:latin typeface="Helvetica" pitchFamily="34" charset="0"/>
              <a:cs typeface="Helvetica" pitchFamily="34" charset="0"/>
            </a:rPr>
            <a:t>Review of milestones made by the method "yes / no": if a milestone is completed in time, the goal is achieved. </a:t>
          </a:r>
          <a:endParaRPr lang="ru-RU" sz="1000" kern="1200" dirty="0">
            <a:solidFill>
              <a:schemeClr val="bg1">
                <a:lumMod val="25000"/>
              </a:schemeClr>
            </a:solidFill>
            <a:latin typeface="Helvetica" pitchFamily="34" charset="0"/>
            <a:cs typeface="Helvetica" pitchFamily="34" charset="0"/>
          </a:endParaRPr>
        </a:p>
        <a:p>
          <a:pPr marL="57150" lvl="1" indent="-57150" algn="l" defTabSz="444500">
            <a:lnSpc>
              <a:spcPct val="90000"/>
            </a:lnSpc>
            <a:spcBef>
              <a:spcPct val="0"/>
            </a:spcBef>
            <a:spcAft>
              <a:spcPct val="15000"/>
            </a:spcAft>
            <a:buChar char="••"/>
          </a:pPr>
          <a:r>
            <a:rPr lang="en-US" sz="1000" kern="1200" dirty="0" smtClean="0">
              <a:solidFill>
                <a:schemeClr val="bg1">
                  <a:lumMod val="25000"/>
                </a:schemeClr>
              </a:solidFill>
              <a:latin typeface="Helvetica" pitchFamily="34" charset="0"/>
              <a:cs typeface="Helvetica" pitchFamily="34" charset="0"/>
            </a:rPr>
            <a:t>Any deviation is considered to be a failure indicator</a:t>
          </a:r>
          <a:endParaRPr lang="ru-RU" sz="1000" kern="1200" dirty="0">
            <a:solidFill>
              <a:schemeClr val="bg1">
                <a:lumMod val="25000"/>
              </a:schemeClr>
            </a:solidFill>
            <a:latin typeface="Helvetica" pitchFamily="34" charset="0"/>
            <a:cs typeface="Helvetica" pitchFamily="34" charset="0"/>
          </a:endParaRPr>
        </a:p>
      </dsp:txBody>
      <dsp:txXfrm rot="-5400000">
        <a:off x="3269112" y="3379121"/>
        <a:ext cx="4556258" cy="742402"/>
      </dsp:txXfrm>
    </dsp:sp>
    <dsp:sp modelId="{AF10677A-67C8-4426-9223-78C665A1B5C4}">
      <dsp:nvSpPr>
        <dsp:cNvPr id="0" name=""/>
        <dsp:cNvSpPr/>
      </dsp:nvSpPr>
      <dsp:spPr>
        <a:xfrm>
          <a:off x="4755" y="3312733"/>
          <a:ext cx="3264409" cy="874431"/>
        </a:xfrm>
        <a:prstGeom prst="roundRect">
          <a:avLst/>
        </a:prstGeom>
        <a:solidFill>
          <a:schemeClr val="bg2">
            <a:lumMod val="95000"/>
          </a:schemeClr>
        </a:solidFill>
        <a:ln w="6350" cap="flat" cmpd="sng" algn="ctr">
          <a:solidFill>
            <a:scrgbClr r="0" g="0" b="0"/>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lvl="0" algn="l" defTabSz="444500">
            <a:lnSpc>
              <a:spcPct val="90000"/>
            </a:lnSpc>
            <a:spcBef>
              <a:spcPct val="0"/>
            </a:spcBef>
            <a:spcAft>
              <a:spcPct val="35000"/>
            </a:spcAft>
          </a:pPr>
          <a:r>
            <a:rPr lang="en-US" sz="1000" kern="1200" dirty="0" smtClean="0">
              <a:solidFill>
                <a:schemeClr val="bg1">
                  <a:lumMod val="25000"/>
                </a:schemeClr>
              </a:solidFill>
              <a:latin typeface="Helvetica" pitchFamily="34" charset="0"/>
              <a:cs typeface="Helvetica" pitchFamily="34" charset="0"/>
            </a:rPr>
            <a:t>Compliance with the schedule and construction budget</a:t>
          </a:r>
          <a:endParaRPr lang="ru-RU" sz="1000" kern="1200" dirty="0">
            <a:solidFill>
              <a:schemeClr val="bg1">
                <a:lumMod val="25000"/>
              </a:schemeClr>
            </a:solidFill>
            <a:latin typeface="Helvetica" pitchFamily="34" charset="0"/>
            <a:cs typeface="Helvetica" pitchFamily="34" charset="0"/>
          </a:endParaRPr>
        </a:p>
      </dsp:txBody>
      <dsp:txXfrm>
        <a:off x="47441" y="3355419"/>
        <a:ext cx="3179037" cy="789059"/>
      </dsp:txXfrm>
    </dsp:sp>
    <dsp:sp modelId="{B4A715BB-C164-409D-8009-1D1941A018BF}">
      <dsp:nvSpPr>
        <dsp:cNvPr id="0" name=""/>
        <dsp:cNvSpPr/>
      </dsp:nvSpPr>
      <dsp:spPr>
        <a:xfrm rot="5400000">
          <a:off x="5161377" y="2599664"/>
          <a:ext cx="802402" cy="4596420"/>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en-US" sz="1000" u="none" kern="1200" dirty="0" smtClean="0">
              <a:solidFill>
                <a:schemeClr val="bg1">
                  <a:lumMod val="25000"/>
                </a:schemeClr>
              </a:solidFill>
              <a:latin typeface="Helvetica" pitchFamily="34" charset="0"/>
              <a:cs typeface="Helvetica" pitchFamily="34" charset="0"/>
            </a:rPr>
            <a:t>The calculations are made on an accrual basis (list of objects attached)</a:t>
          </a:r>
          <a:endParaRPr lang="ru-RU" sz="1000" u="none" kern="1200" dirty="0">
            <a:solidFill>
              <a:schemeClr val="bg1">
                <a:lumMod val="25000"/>
              </a:schemeClr>
            </a:solidFill>
            <a:latin typeface="Helvetica" pitchFamily="34" charset="0"/>
            <a:cs typeface="Helvetica" pitchFamily="34" charset="0"/>
          </a:endParaRPr>
        </a:p>
        <a:p>
          <a:pPr marL="57150" lvl="1" indent="-57150" algn="l" defTabSz="444500">
            <a:lnSpc>
              <a:spcPct val="90000"/>
            </a:lnSpc>
            <a:spcBef>
              <a:spcPct val="0"/>
            </a:spcBef>
            <a:spcAft>
              <a:spcPct val="15000"/>
            </a:spcAft>
            <a:buChar char="••"/>
          </a:pPr>
          <a:r>
            <a:rPr lang="en-US" sz="1000" u="none" kern="1200" dirty="0" smtClean="0">
              <a:solidFill>
                <a:schemeClr val="bg1">
                  <a:lumMod val="25000"/>
                </a:schemeClr>
              </a:solidFill>
              <a:latin typeface="Helvetica" pitchFamily="34" charset="0"/>
              <a:cs typeface="Helvetica" pitchFamily="34" charset="0"/>
            </a:rPr>
            <a:t>Monitoring is carried out on a quarterly basis.</a:t>
          </a:r>
          <a:endParaRPr lang="ru-RU" sz="1000" u="none" kern="1200" dirty="0">
            <a:solidFill>
              <a:schemeClr val="bg1">
                <a:lumMod val="25000"/>
              </a:schemeClr>
            </a:solidFill>
            <a:latin typeface="Helvetica" pitchFamily="34" charset="0"/>
            <a:cs typeface="Helvetica" pitchFamily="34" charset="0"/>
          </a:endParaRPr>
        </a:p>
      </dsp:txBody>
      <dsp:txXfrm rot="-5400000">
        <a:off x="3264368" y="4535843"/>
        <a:ext cx="4557250" cy="724062"/>
      </dsp:txXfrm>
    </dsp:sp>
    <dsp:sp modelId="{72128AE5-2BE1-4D16-B8AA-DF0AAFC64258}">
      <dsp:nvSpPr>
        <dsp:cNvPr id="0" name=""/>
        <dsp:cNvSpPr/>
      </dsp:nvSpPr>
      <dsp:spPr>
        <a:xfrm>
          <a:off x="21" y="4415549"/>
          <a:ext cx="3264409" cy="883426"/>
        </a:xfrm>
        <a:prstGeom prst="roundRect">
          <a:avLst/>
        </a:prstGeom>
        <a:solidFill>
          <a:schemeClr val="bg2">
            <a:lumMod val="95000"/>
          </a:schemeClr>
        </a:solidFill>
        <a:ln w="6350" cap="flat" cmpd="sng" algn="ctr">
          <a:solidFill>
            <a:scrgbClr r="0" g="0" b="0"/>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lvl="0" algn="l" defTabSz="444500">
            <a:lnSpc>
              <a:spcPct val="90000"/>
            </a:lnSpc>
            <a:spcBef>
              <a:spcPct val="0"/>
            </a:spcBef>
            <a:spcAft>
              <a:spcPct val="35000"/>
            </a:spcAft>
          </a:pPr>
          <a:r>
            <a:rPr lang="en-US" sz="1000" kern="1200" dirty="0" smtClean="0">
              <a:solidFill>
                <a:schemeClr val="bg1">
                  <a:lumMod val="25000"/>
                </a:schemeClr>
              </a:solidFill>
              <a:latin typeface="Helvetica" pitchFamily="34" charset="0"/>
              <a:cs typeface="Helvetica" pitchFamily="34" charset="0"/>
            </a:rPr>
            <a:t>The volume of external co-funding attracted for the construction of the city (including commitments)</a:t>
          </a:r>
          <a:endParaRPr lang="ru-RU" sz="1000" kern="1200" dirty="0">
            <a:solidFill>
              <a:schemeClr val="bg1">
                <a:lumMod val="25000"/>
              </a:schemeClr>
            </a:solidFill>
            <a:latin typeface="Helvetica" pitchFamily="34" charset="0"/>
            <a:cs typeface="Helvetica" pitchFamily="34" charset="0"/>
          </a:endParaRPr>
        </a:p>
      </dsp:txBody>
      <dsp:txXfrm>
        <a:off x="43146" y="4458674"/>
        <a:ext cx="3178159" cy="7971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E25588-F0C0-409E-8D83-268CC626A958}">
      <dsp:nvSpPr>
        <dsp:cNvPr id="0" name=""/>
        <dsp:cNvSpPr/>
      </dsp:nvSpPr>
      <dsp:spPr>
        <a:xfrm rot="5400000">
          <a:off x="5142054" y="-1783670"/>
          <a:ext cx="825316" cy="4621000"/>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en-US" sz="1000" kern="1200" dirty="0" smtClean="0">
              <a:solidFill>
                <a:schemeClr val="bg1">
                  <a:lumMod val="25000"/>
                </a:schemeClr>
              </a:solidFill>
              <a:latin typeface="Helvetica" pitchFamily="34" charset="0"/>
              <a:cs typeface="Helvetica" pitchFamily="34" charset="0"/>
            </a:rPr>
            <a:t>The number of days spent by the Foundation to process the application and make a decision</a:t>
          </a:r>
          <a:endParaRPr lang="ru-RU" sz="1000" kern="1200" dirty="0">
            <a:solidFill>
              <a:schemeClr val="bg1">
                <a:lumMod val="25000"/>
              </a:schemeClr>
            </a:solidFill>
            <a:latin typeface="Helvetica" pitchFamily="34" charset="0"/>
            <a:cs typeface="Helvetica" pitchFamily="34" charset="0"/>
          </a:endParaRPr>
        </a:p>
        <a:p>
          <a:pPr marL="57150" lvl="1" indent="-57150" algn="l" defTabSz="444500">
            <a:lnSpc>
              <a:spcPct val="90000"/>
            </a:lnSpc>
            <a:spcBef>
              <a:spcPct val="0"/>
            </a:spcBef>
            <a:spcAft>
              <a:spcPct val="15000"/>
            </a:spcAft>
            <a:buChar char="••"/>
          </a:pPr>
          <a:r>
            <a:rPr lang="en-US" sz="1000" kern="1200" dirty="0" smtClean="0">
              <a:solidFill>
                <a:schemeClr val="bg1">
                  <a:lumMod val="25000"/>
                </a:schemeClr>
              </a:solidFill>
              <a:latin typeface="Helvetica" pitchFamily="34" charset="0"/>
              <a:cs typeface="Helvetica" pitchFamily="34" charset="0"/>
            </a:rPr>
            <a:t>Excluded from the calculation is the time spent by the party to provide information (both original and additional information)</a:t>
          </a:r>
          <a:endParaRPr lang="ru-RU" sz="1000" kern="1200" dirty="0">
            <a:solidFill>
              <a:schemeClr val="bg1">
                <a:lumMod val="25000"/>
              </a:schemeClr>
            </a:solidFill>
            <a:latin typeface="Helvetica" pitchFamily="34" charset="0"/>
            <a:cs typeface="Helvetica" pitchFamily="34" charset="0"/>
          </a:endParaRPr>
        </a:p>
      </dsp:txBody>
      <dsp:txXfrm rot="-5400000">
        <a:off x="3244213" y="154460"/>
        <a:ext cx="4580711" cy="744738"/>
      </dsp:txXfrm>
    </dsp:sp>
    <dsp:sp modelId="{29293F57-0038-4066-A6A0-025818C66988}">
      <dsp:nvSpPr>
        <dsp:cNvPr id="0" name=""/>
        <dsp:cNvSpPr/>
      </dsp:nvSpPr>
      <dsp:spPr>
        <a:xfrm>
          <a:off x="0" y="0"/>
          <a:ext cx="3243422" cy="1099758"/>
        </a:xfrm>
        <a:prstGeom prst="roundRect">
          <a:avLst/>
        </a:prstGeom>
        <a:solidFill>
          <a:schemeClr val="bg2">
            <a:lumMod val="95000"/>
          </a:schemeClr>
        </a:solidFill>
        <a:ln w="6350" cap="flat" cmpd="sng" algn="ctr">
          <a:solidFill>
            <a:scrgbClr r="0" g="0" b="0"/>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bg1">
                  <a:lumMod val="25000"/>
                </a:schemeClr>
              </a:solidFill>
              <a:latin typeface="Helvetica" pitchFamily="34" charset="0"/>
              <a:cs typeface="Helvetica" pitchFamily="34" charset="0"/>
            </a:rPr>
            <a:t>The average time for taking decisions on:</a:t>
          </a:r>
        </a:p>
        <a:p>
          <a:pPr lvl="0" algn="ctr" defTabSz="444500">
            <a:lnSpc>
              <a:spcPct val="90000"/>
            </a:lnSpc>
            <a:spcBef>
              <a:spcPct val="0"/>
            </a:spcBef>
            <a:spcAft>
              <a:spcPct val="35000"/>
            </a:spcAft>
          </a:pPr>
          <a:r>
            <a:rPr lang="en-US" sz="1000" kern="1200" dirty="0" smtClean="0">
              <a:solidFill>
                <a:schemeClr val="bg1">
                  <a:lumMod val="25000"/>
                </a:schemeClr>
              </a:solidFill>
              <a:latin typeface="Helvetica" pitchFamily="34" charset="0"/>
              <a:cs typeface="Helvetica" pitchFamily="34" charset="0"/>
            </a:rPr>
            <a:t>A) participant status on the procedure for prior approval;</a:t>
          </a:r>
        </a:p>
        <a:p>
          <a:pPr lvl="0" algn="ctr" defTabSz="444500">
            <a:lnSpc>
              <a:spcPct val="90000"/>
            </a:lnSpc>
            <a:spcBef>
              <a:spcPct val="0"/>
            </a:spcBef>
            <a:spcAft>
              <a:spcPct val="35000"/>
            </a:spcAft>
          </a:pPr>
          <a:r>
            <a:rPr lang="en-US" sz="1000" kern="1200" dirty="0" smtClean="0">
              <a:solidFill>
                <a:schemeClr val="bg1">
                  <a:lumMod val="25000"/>
                </a:schemeClr>
              </a:solidFill>
              <a:latin typeface="Helvetica" pitchFamily="34" charset="0"/>
              <a:cs typeface="Helvetica" pitchFamily="34" charset="0"/>
            </a:rPr>
            <a:t>B) the status of the participant without a prior approval;</a:t>
          </a:r>
        </a:p>
        <a:p>
          <a:pPr lvl="0" algn="ctr" defTabSz="444500">
            <a:lnSpc>
              <a:spcPct val="90000"/>
            </a:lnSpc>
            <a:spcBef>
              <a:spcPct val="0"/>
            </a:spcBef>
            <a:spcAft>
              <a:spcPct val="35000"/>
            </a:spcAft>
          </a:pPr>
          <a:r>
            <a:rPr lang="en-US" sz="1000" kern="1200" dirty="0" smtClean="0">
              <a:solidFill>
                <a:schemeClr val="bg1">
                  <a:lumMod val="25000"/>
                </a:schemeClr>
              </a:solidFill>
              <a:latin typeface="Helvetica" pitchFamily="34" charset="0"/>
              <a:cs typeface="Helvetica" pitchFamily="34" charset="0"/>
            </a:rPr>
            <a:t>C) grants to participants</a:t>
          </a:r>
          <a:endParaRPr lang="ru-RU" sz="1000" kern="1200" dirty="0">
            <a:solidFill>
              <a:schemeClr val="bg1">
                <a:lumMod val="25000"/>
              </a:schemeClr>
            </a:solidFill>
            <a:latin typeface="Helvetica" pitchFamily="34" charset="0"/>
            <a:cs typeface="Helvetica" pitchFamily="34" charset="0"/>
          </a:endParaRPr>
        </a:p>
      </dsp:txBody>
      <dsp:txXfrm>
        <a:off x="53686" y="53686"/>
        <a:ext cx="3136050" cy="992386"/>
      </dsp:txXfrm>
    </dsp:sp>
    <dsp:sp modelId="{2D95FF06-CD12-4EB3-B224-3A541868BFCC}">
      <dsp:nvSpPr>
        <dsp:cNvPr id="0" name=""/>
        <dsp:cNvSpPr/>
      </dsp:nvSpPr>
      <dsp:spPr>
        <a:xfrm rot="5400000">
          <a:off x="5091469" y="-657044"/>
          <a:ext cx="951682" cy="4596420"/>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en-US" sz="1000" kern="1200" dirty="0" smtClean="0">
              <a:solidFill>
                <a:schemeClr val="bg1">
                  <a:lumMod val="25000"/>
                </a:schemeClr>
              </a:solidFill>
              <a:latin typeface="Helvetica" pitchFamily="34" charset="0"/>
              <a:cs typeface="Helvetica" pitchFamily="34" charset="0"/>
            </a:rPr>
            <a:t>A comparison of the actual costs of the Fund (on accrual basis) with the plan. Tolerance - up to 10%</a:t>
          </a:r>
          <a:endParaRPr lang="ru-RU" sz="1000" kern="1200" dirty="0">
            <a:solidFill>
              <a:schemeClr val="bg1">
                <a:lumMod val="25000"/>
              </a:schemeClr>
            </a:solidFill>
            <a:latin typeface="Helvetica" pitchFamily="34" charset="0"/>
            <a:cs typeface="Helvetica" pitchFamily="34" charset="0"/>
          </a:endParaRPr>
        </a:p>
        <a:p>
          <a:pPr marL="57150" lvl="1" indent="-57150" algn="l" defTabSz="444500">
            <a:lnSpc>
              <a:spcPct val="90000"/>
            </a:lnSpc>
            <a:spcBef>
              <a:spcPct val="0"/>
            </a:spcBef>
            <a:spcAft>
              <a:spcPct val="15000"/>
            </a:spcAft>
            <a:buChar char="••"/>
          </a:pPr>
          <a:r>
            <a:rPr lang="en-US" sz="1000" kern="1200" dirty="0" smtClean="0">
              <a:solidFill>
                <a:schemeClr val="bg1">
                  <a:lumMod val="25000"/>
                </a:schemeClr>
              </a:solidFill>
              <a:latin typeface="Helvetica" pitchFamily="34" charset="0"/>
              <a:cs typeface="Helvetica" pitchFamily="34" charset="0"/>
            </a:rPr>
            <a:t>Excluded are the costs to build the Innovation City which is controlled under the auspices of "Compliance with the construction schedule and budget"</a:t>
          </a:r>
          <a:endParaRPr lang="ru-RU" sz="1000" kern="1200" dirty="0">
            <a:solidFill>
              <a:schemeClr val="bg1">
                <a:lumMod val="25000"/>
              </a:schemeClr>
            </a:solidFill>
            <a:latin typeface="Helvetica" pitchFamily="34" charset="0"/>
            <a:cs typeface="Helvetica" pitchFamily="34" charset="0"/>
          </a:endParaRPr>
        </a:p>
      </dsp:txBody>
      <dsp:txXfrm rot="-5400000">
        <a:off x="3269101" y="1211781"/>
        <a:ext cx="4549963" cy="858768"/>
      </dsp:txXfrm>
    </dsp:sp>
    <dsp:sp modelId="{AF10677A-67C8-4426-9223-78C665A1B5C4}">
      <dsp:nvSpPr>
        <dsp:cNvPr id="0" name=""/>
        <dsp:cNvSpPr/>
      </dsp:nvSpPr>
      <dsp:spPr>
        <a:xfrm>
          <a:off x="4978" y="1184273"/>
          <a:ext cx="3264409" cy="885911"/>
        </a:xfrm>
        <a:prstGeom prst="roundRect">
          <a:avLst/>
        </a:prstGeom>
        <a:solidFill>
          <a:schemeClr val="bg2">
            <a:lumMod val="95000"/>
          </a:schemeClr>
        </a:solidFill>
        <a:ln w="6350" cap="flat" cmpd="sng" algn="ctr">
          <a:solidFill>
            <a:scrgbClr r="0" g="0" b="0"/>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lvl="0" algn="l" defTabSz="444500">
            <a:lnSpc>
              <a:spcPct val="90000"/>
            </a:lnSpc>
            <a:spcBef>
              <a:spcPct val="0"/>
            </a:spcBef>
            <a:spcAft>
              <a:spcPct val="35000"/>
            </a:spcAft>
          </a:pPr>
          <a:r>
            <a:rPr lang="en-US" sz="1000" kern="1200" dirty="0" smtClean="0">
              <a:solidFill>
                <a:schemeClr val="bg1">
                  <a:lumMod val="25000"/>
                </a:schemeClr>
              </a:solidFill>
              <a:latin typeface="Helvetica" pitchFamily="34" charset="0"/>
              <a:cs typeface="Helvetica" pitchFamily="34" charset="0"/>
            </a:rPr>
            <a:t>Compliance with the budget of the Fund (except for the budget for the construction of the Innovation City)</a:t>
          </a:r>
          <a:endParaRPr lang="ru-RU" sz="1000" kern="1200" dirty="0">
            <a:solidFill>
              <a:schemeClr val="bg1">
                <a:lumMod val="25000"/>
              </a:schemeClr>
            </a:solidFill>
            <a:latin typeface="Helvetica" pitchFamily="34" charset="0"/>
            <a:cs typeface="Helvetica" pitchFamily="34" charset="0"/>
          </a:endParaRPr>
        </a:p>
      </dsp:txBody>
      <dsp:txXfrm>
        <a:off x="48225" y="1227520"/>
        <a:ext cx="3177915" cy="799417"/>
      </dsp:txXfrm>
    </dsp:sp>
    <dsp:sp modelId="{B4A715BB-C164-409D-8009-1D1941A018BF}">
      <dsp:nvSpPr>
        <dsp:cNvPr id="0" name=""/>
        <dsp:cNvSpPr/>
      </dsp:nvSpPr>
      <dsp:spPr>
        <a:xfrm rot="5400000">
          <a:off x="5275321" y="210976"/>
          <a:ext cx="583978" cy="4596420"/>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en-US" sz="1000" kern="1200" dirty="0" smtClean="0">
              <a:solidFill>
                <a:schemeClr val="bg1">
                  <a:lumMod val="25000"/>
                </a:schemeClr>
              </a:solidFill>
              <a:latin typeface="Helvetica" pitchFamily="34" charset="0"/>
              <a:cs typeface="Helvetica" pitchFamily="34" charset="0"/>
            </a:rPr>
            <a:t>Count the number of professors, heads of </a:t>
          </a:r>
          <a:r>
            <a:rPr lang="en-US" sz="1000" kern="1200" dirty="0" err="1" smtClean="0">
              <a:solidFill>
                <a:schemeClr val="bg1">
                  <a:lumMod val="25000"/>
                </a:schemeClr>
              </a:solidFill>
              <a:latin typeface="Helvetica" pitchFamily="34" charset="0"/>
              <a:cs typeface="Helvetica" pitchFamily="34" charset="0"/>
            </a:rPr>
            <a:t>Skoltech</a:t>
          </a:r>
          <a:r>
            <a:rPr lang="en-US" sz="1000" kern="1200" dirty="0" smtClean="0">
              <a:solidFill>
                <a:schemeClr val="bg1">
                  <a:lumMod val="25000"/>
                </a:schemeClr>
              </a:solidFill>
              <a:latin typeface="Helvetica" pitchFamily="34" charset="0"/>
              <a:cs typeface="Helvetica" pitchFamily="34" charset="0"/>
            </a:rPr>
            <a:t> research centers, who signed a cooperation agreement</a:t>
          </a:r>
          <a:endParaRPr lang="ru-RU" sz="1000" kern="1200" dirty="0">
            <a:solidFill>
              <a:schemeClr val="bg1">
                <a:lumMod val="25000"/>
              </a:schemeClr>
            </a:solidFill>
            <a:latin typeface="Helvetica" pitchFamily="34" charset="0"/>
            <a:cs typeface="Helvetica" pitchFamily="34" charset="0"/>
          </a:endParaRPr>
        </a:p>
        <a:p>
          <a:pPr marL="57150" lvl="1" indent="-57150" algn="l" defTabSz="444500">
            <a:lnSpc>
              <a:spcPct val="90000"/>
            </a:lnSpc>
            <a:spcBef>
              <a:spcPct val="0"/>
            </a:spcBef>
            <a:spcAft>
              <a:spcPct val="15000"/>
            </a:spcAft>
            <a:buChar char="••"/>
          </a:pPr>
          <a:r>
            <a:rPr lang="en-US" sz="1000" kern="1200" dirty="0" smtClean="0">
              <a:solidFill>
                <a:schemeClr val="bg1">
                  <a:lumMod val="25000"/>
                </a:schemeClr>
              </a:solidFill>
              <a:latin typeface="Helvetica" pitchFamily="34" charset="0"/>
              <a:cs typeface="Helvetica" pitchFamily="34" charset="0"/>
            </a:rPr>
            <a:t>The centers are established in accordance with </a:t>
          </a:r>
          <a:r>
            <a:rPr lang="en-US" sz="1000" kern="1200" dirty="0" err="1" smtClean="0">
              <a:solidFill>
                <a:schemeClr val="bg1">
                  <a:lumMod val="25000"/>
                </a:schemeClr>
              </a:solidFill>
              <a:latin typeface="Helvetica" pitchFamily="34" charset="0"/>
              <a:cs typeface="Helvetica" pitchFamily="34" charset="0"/>
            </a:rPr>
            <a:t>Skoltech's</a:t>
          </a:r>
          <a:r>
            <a:rPr lang="en-US" sz="1000" kern="1200" dirty="0" smtClean="0">
              <a:solidFill>
                <a:schemeClr val="bg1">
                  <a:lumMod val="25000"/>
                </a:schemeClr>
              </a:solidFill>
              <a:latin typeface="Helvetica" pitchFamily="34" charset="0"/>
              <a:cs typeface="Helvetica" pitchFamily="34" charset="0"/>
            </a:rPr>
            <a:t> regulations </a:t>
          </a:r>
          <a:endParaRPr lang="ru-RU" sz="1000" kern="1200" dirty="0">
            <a:solidFill>
              <a:schemeClr val="bg1">
                <a:lumMod val="25000"/>
              </a:schemeClr>
            </a:solidFill>
            <a:latin typeface="Helvetica" pitchFamily="34" charset="0"/>
            <a:cs typeface="Helvetica" pitchFamily="34" charset="0"/>
          </a:endParaRPr>
        </a:p>
      </dsp:txBody>
      <dsp:txXfrm rot="-5400000">
        <a:off x="3269101" y="2245704"/>
        <a:ext cx="4567913" cy="526964"/>
      </dsp:txXfrm>
    </dsp:sp>
    <dsp:sp modelId="{72128AE5-2BE1-4D16-B8AA-DF0AAFC64258}">
      <dsp:nvSpPr>
        <dsp:cNvPr id="0" name=""/>
        <dsp:cNvSpPr/>
      </dsp:nvSpPr>
      <dsp:spPr>
        <a:xfrm>
          <a:off x="0" y="2148464"/>
          <a:ext cx="3264409" cy="658944"/>
        </a:xfrm>
        <a:prstGeom prst="roundRect">
          <a:avLst/>
        </a:prstGeom>
        <a:solidFill>
          <a:schemeClr val="bg2">
            <a:lumMod val="95000"/>
          </a:schemeClr>
        </a:solidFill>
        <a:ln w="6350" cap="flat" cmpd="sng" algn="ctr">
          <a:solidFill>
            <a:scrgbClr r="0" g="0" b="0"/>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lvl="0" algn="l" defTabSz="444500">
            <a:lnSpc>
              <a:spcPct val="90000"/>
            </a:lnSpc>
            <a:spcBef>
              <a:spcPct val="0"/>
            </a:spcBef>
            <a:spcAft>
              <a:spcPct val="35000"/>
            </a:spcAft>
          </a:pPr>
          <a:r>
            <a:rPr lang="en-US" sz="1000" kern="1200" dirty="0" smtClean="0">
              <a:solidFill>
                <a:schemeClr val="bg1">
                  <a:lumMod val="25000"/>
                </a:schemeClr>
              </a:solidFill>
              <a:latin typeface="Helvetica" pitchFamily="34" charset="0"/>
              <a:cs typeface="Helvetica" pitchFamily="34" charset="0"/>
            </a:rPr>
            <a:t>Ensure recruitment of professors, heads of </a:t>
          </a:r>
          <a:r>
            <a:rPr lang="en-US" sz="1000" kern="1200" dirty="0" err="1" smtClean="0">
              <a:solidFill>
                <a:schemeClr val="bg1">
                  <a:lumMod val="25000"/>
                </a:schemeClr>
              </a:solidFill>
              <a:latin typeface="Helvetica" pitchFamily="34" charset="0"/>
              <a:cs typeface="Helvetica" pitchFamily="34" charset="0"/>
            </a:rPr>
            <a:t>Skoltech's</a:t>
          </a:r>
          <a:r>
            <a:rPr lang="en-US" sz="1000" kern="1200" dirty="0" smtClean="0">
              <a:solidFill>
                <a:schemeClr val="bg1">
                  <a:lumMod val="25000"/>
                </a:schemeClr>
              </a:solidFill>
              <a:latin typeface="Helvetica" pitchFamily="34" charset="0"/>
              <a:cs typeface="Helvetica" pitchFamily="34" charset="0"/>
            </a:rPr>
            <a:t> research centers, with whom a cooperation agreement has been signed.</a:t>
          </a:r>
          <a:endParaRPr lang="ru-RU" sz="1000" kern="1200" dirty="0">
            <a:solidFill>
              <a:schemeClr val="bg1">
                <a:lumMod val="25000"/>
              </a:schemeClr>
            </a:solidFill>
            <a:latin typeface="Helvetica" pitchFamily="34" charset="0"/>
            <a:cs typeface="Helvetica" pitchFamily="34" charset="0"/>
          </a:endParaRPr>
        </a:p>
      </dsp:txBody>
      <dsp:txXfrm>
        <a:off x="32167" y="2180631"/>
        <a:ext cx="3200075" cy="594610"/>
      </dsp:txXfrm>
    </dsp:sp>
    <dsp:sp modelId="{0400A9F7-4323-4445-BB6C-12FA8920608B}">
      <dsp:nvSpPr>
        <dsp:cNvPr id="0" name=""/>
        <dsp:cNvSpPr/>
      </dsp:nvSpPr>
      <dsp:spPr>
        <a:xfrm rot="5400000">
          <a:off x="5197623" y="1087287"/>
          <a:ext cx="739374" cy="4596420"/>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en-US" sz="1000" kern="1200" dirty="0" smtClean="0">
              <a:solidFill>
                <a:schemeClr val="bg1">
                  <a:lumMod val="25000"/>
                </a:schemeClr>
              </a:solidFill>
              <a:latin typeface="Helvetica" pitchFamily="34" charset="0"/>
              <a:cs typeface="Helvetica" pitchFamily="34" charset="0"/>
            </a:rPr>
            <a:t>Number of staff in line with the target structure of </a:t>
          </a:r>
          <a:r>
            <a:rPr lang="en-US" sz="1000" kern="1200" dirty="0" err="1" smtClean="0">
              <a:solidFill>
                <a:schemeClr val="bg1">
                  <a:lumMod val="25000"/>
                </a:schemeClr>
              </a:solidFill>
              <a:latin typeface="Helvetica" pitchFamily="34" charset="0"/>
              <a:cs typeface="Helvetica" pitchFamily="34" charset="0"/>
            </a:rPr>
            <a:t>Skoltech's</a:t>
          </a:r>
          <a:r>
            <a:rPr lang="en-US" sz="1000" kern="1200" dirty="0" smtClean="0">
              <a:solidFill>
                <a:schemeClr val="bg1">
                  <a:lumMod val="25000"/>
                </a:schemeClr>
              </a:solidFill>
              <a:latin typeface="Helvetica" pitchFamily="34" charset="0"/>
              <a:cs typeface="Helvetica" pitchFamily="34" charset="0"/>
            </a:rPr>
            <a:t> professional community corresponding with the plan and budget</a:t>
          </a:r>
          <a:endParaRPr lang="ru-RU" sz="1000" kern="1200" dirty="0">
            <a:solidFill>
              <a:schemeClr val="bg1">
                <a:lumMod val="25000"/>
              </a:schemeClr>
            </a:solidFill>
            <a:latin typeface="Helvetica" pitchFamily="34" charset="0"/>
            <a:cs typeface="Helvetica" pitchFamily="34" charset="0"/>
          </a:endParaRPr>
        </a:p>
        <a:p>
          <a:pPr marL="57150" lvl="1" indent="-57150" algn="l" defTabSz="444500">
            <a:lnSpc>
              <a:spcPct val="90000"/>
            </a:lnSpc>
            <a:spcBef>
              <a:spcPct val="0"/>
            </a:spcBef>
            <a:spcAft>
              <a:spcPct val="15000"/>
            </a:spcAft>
            <a:buChar char="••"/>
          </a:pPr>
          <a:r>
            <a:rPr lang="en-US" sz="1000" kern="1200" dirty="0" smtClean="0">
              <a:solidFill>
                <a:schemeClr val="bg1">
                  <a:lumMod val="25000"/>
                </a:schemeClr>
              </a:solidFill>
              <a:latin typeface="Helvetica" pitchFamily="34" charset="0"/>
              <a:cs typeface="Helvetica" pitchFamily="34" charset="0"/>
            </a:rPr>
            <a:t>During the creation of a budget, milestones for the year will be defined in the process</a:t>
          </a:r>
          <a:endParaRPr lang="ru-RU" sz="1000" kern="1200" dirty="0">
            <a:solidFill>
              <a:schemeClr val="bg1">
                <a:lumMod val="25000"/>
              </a:schemeClr>
            </a:solidFill>
            <a:latin typeface="Helvetica" pitchFamily="34" charset="0"/>
            <a:cs typeface="Helvetica" pitchFamily="34" charset="0"/>
          </a:endParaRPr>
        </a:p>
      </dsp:txBody>
      <dsp:txXfrm rot="-5400000">
        <a:off x="3269101" y="3051903"/>
        <a:ext cx="4560327" cy="667188"/>
      </dsp:txXfrm>
    </dsp:sp>
    <dsp:sp modelId="{65511462-FD26-44A7-ACE6-833ECBD3CE1A}">
      <dsp:nvSpPr>
        <dsp:cNvPr id="0" name=""/>
        <dsp:cNvSpPr/>
      </dsp:nvSpPr>
      <dsp:spPr>
        <a:xfrm>
          <a:off x="0" y="2943970"/>
          <a:ext cx="3264409" cy="913250"/>
        </a:xfrm>
        <a:prstGeom prst="roundRect">
          <a:avLst/>
        </a:prstGeom>
        <a:solidFill>
          <a:schemeClr val="bg2">
            <a:lumMod val="95000"/>
          </a:schemeClr>
        </a:solidFill>
        <a:ln w="6350" cap="flat" cmpd="sng" algn="ctr">
          <a:solidFill>
            <a:scrgbClr r="0" g="0" b="0"/>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lvl="0" algn="l" defTabSz="444500">
            <a:lnSpc>
              <a:spcPct val="90000"/>
            </a:lnSpc>
            <a:spcBef>
              <a:spcPct val="0"/>
            </a:spcBef>
            <a:spcAft>
              <a:spcPct val="35000"/>
            </a:spcAft>
          </a:pPr>
          <a:r>
            <a:rPr lang="en-US" sz="1000" kern="1200" dirty="0" smtClean="0">
              <a:solidFill>
                <a:schemeClr val="bg1">
                  <a:lumMod val="25000"/>
                </a:schemeClr>
              </a:solidFill>
              <a:latin typeface="Helvetica" pitchFamily="34" charset="0"/>
              <a:cs typeface="Helvetica" pitchFamily="34" charset="0"/>
            </a:rPr>
            <a:t>Ensure the creation of a structure for a professional </a:t>
          </a:r>
          <a:r>
            <a:rPr lang="en-US" sz="1000" kern="1200" dirty="0" err="1" smtClean="0">
              <a:solidFill>
                <a:schemeClr val="bg1">
                  <a:lumMod val="25000"/>
                </a:schemeClr>
              </a:solidFill>
              <a:latin typeface="Helvetica" pitchFamily="34" charset="0"/>
              <a:cs typeface="Helvetica" pitchFamily="34" charset="0"/>
            </a:rPr>
            <a:t>Skoltech</a:t>
          </a:r>
          <a:r>
            <a:rPr lang="en-US" sz="1000" kern="1200" dirty="0" smtClean="0">
              <a:solidFill>
                <a:schemeClr val="bg1">
                  <a:lumMod val="25000"/>
                </a:schemeClr>
              </a:solidFill>
              <a:latin typeface="Helvetica" pitchFamily="34" charset="0"/>
              <a:cs typeface="Helvetica" pitchFamily="34" charset="0"/>
            </a:rPr>
            <a:t> community</a:t>
          </a:r>
          <a:endParaRPr lang="ru-RU" sz="1000" kern="1200" dirty="0">
            <a:solidFill>
              <a:schemeClr val="bg1">
                <a:lumMod val="25000"/>
              </a:schemeClr>
            </a:solidFill>
            <a:latin typeface="Helvetica" pitchFamily="34" charset="0"/>
            <a:cs typeface="Helvetica" pitchFamily="34" charset="0"/>
          </a:endParaRPr>
        </a:p>
      </dsp:txBody>
      <dsp:txXfrm>
        <a:off x="44581" y="2988551"/>
        <a:ext cx="3175247" cy="824088"/>
      </dsp:txXfrm>
    </dsp:sp>
    <dsp:sp modelId="{86A3293A-0DF8-4929-BF8F-59AACCC698AA}">
      <dsp:nvSpPr>
        <dsp:cNvPr id="0" name=""/>
        <dsp:cNvSpPr/>
      </dsp:nvSpPr>
      <dsp:spPr>
        <a:xfrm rot="5400000">
          <a:off x="5330982" y="1859230"/>
          <a:ext cx="422140" cy="4646412"/>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en-US" sz="1000" kern="1200" dirty="0" smtClean="0">
              <a:solidFill>
                <a:schemeClr val="bg1">
                  <a:lumMod val="25000"/>
                </a:schemeClr>
              </a:solidFill>
              <a:latin typeface="Helvetica" pitchFamily="34" charset="0"/>
              <a:cs typeface="Helvetica" pitchFamily="34" charset="0"/>
            </a:rPr>
            <a:t>The number of educational programs at </a:t>
          </a:r>
          <a:r>
            <a:rPr lang="en-US" sz="1000" kern="1200" dirty="0" err="1" smtClean="0">
              <a:solidFill>
                <a:schemeClr val="bg1">
                  <a:lumMod val="25000"/>
                </a:schemeClr>
              </a:solidFill>
              <a:latin typeface="Helvetica" pitchFamily="34" charset="0"/>
              <a:cs typeface="Helvetica" pitchFamily="34" charset="0"/>
            </a:rPr>
            <a:t>Skoltech</a:t>
          </a:r>
          <a:r>
            <a:rPr lang="en-US" sz="1000" kern="1200" dirty="0" smtClean="0">
              <a:solidFill>
                <a:schemeClr val="bg1">
                  <a:lumMod val="25000"/>
                </a:schemeClr>
              </a:solidFill>
              <a:latin typeface="Helvetica" pitchFamily="34" charset="0"/>
              <a:cs typeface="Helvetica" pitchFamily="34" charset="0"/>
            </a:rPr>
            <a:t>, developed before the end of 2013</a:t>
          </a:r>
          <a:endParaRPr lang="ru-RU" sz="1000" kern="1200" dirty="0">
            <a:solidFill>
              <a:schemeClr val="bg1">
                <a:lumMod val="25000"/>
              </a:schemeClr>
            </a:solidFill>
            <a:latin typeface="Helvetica" pitchFamily="34" charset="0"/>
            <a:cs typeface="Helvetica" pitchFamily="34" charset="0"/>
          </a:endParaRPr>
        </a:p>
        <a:p>
          <a:pPr marL="57150" lvl="1" indent="-57150" algn="l" defTabSz="444500">
            <a:lnSpc>
              <a:spcPct val="90000"/>
            </a:lnSpc>
            <a:spcBef>
              <a:spcPct val="0"/>
            </a:spcBef>
            <a:spcAft>
              <a:spcPct val="15000"/>
            </a:spcAft>
            <a:buChar char="••"/>
          </a:pPr>
          <a:r>
            <a:rPr lang="en-US" sz="1000" kern="1200" dirty="0" smtClean="0">
              <a:solidFill>
                <a:schemeClr val="bg1">
                  <a:lumMod val="25000"/>
                </a:schemeClr>
              </a:solidFill>
              <a:latin typeface="Helvetica" pitchFamily="34" charset="0"/>
              <a:cs typeface="Helvetica" pitchFamily="34" charset="0"/>
            </a:rPr>
            <a:t>Monitoring is carried out on a quarterly basis</a:t>
          </a:r>
          <a:endParaRPr lang="ru-RU" sz="1000" kern="1200" dirty="0">
            <a:solidFill>
              <a:schemeClr val="bg1">
                <a:lumMod val="25000"/>
              </a:schemeClr>
            </a:solidFill>
            <a:latin typeface="Helvetica" pitchFamily="34" charset="0"/>
            <a:cs typeface="Helvetica" pitchFamily="34" charset="0"/>
          </a:endParaRPr>
        </a:p>
      </dsp:txBody>
      <dsp:txXfrm rot="-5400000">
        <a:off x="3218847" y="3991973"/>
        <a:ext cx="4625805" cy="380926"/>
      </dsp:txXfrm>
    </dsp:sp>
    <dsp:sp modelId="{548620DB-BE02-4D87-82E7-3F149AD7E8D8}">
      <dsp:nvSpPr>
        <dsp:cNvPr id="0" name=""/>
        <dsp:cNvSpPr/>
      </dsp:nvSpPr>
      <dsp:spPr>
        <a:xfrm>
          <a:off x="0" y="3950430"/>
          <a:ext cx="3214967" cy="477236"/>
        </a:xfrm>
        <a:prstGeom prst="roundRect">
          <a:avLst/>
        </a:prstGeom>
        <a:solidFill>
          <a:schemeClr val="bg2">
            <a:lumMod val="95000"/>
          </a:schemeClr>
        </a:solidFill>
        <a:ln w="6350" cap="flat" cmpd="sng" algn="ctr">
          <a:solidFill>
            <a:scrgbClr r="0" g="0" b="0"/>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lvl="0" algn="l" defTabSz="444500">
            <a:lnSpc>
              <a:spcPct val="90000"/>
            </a:lnSpc>
            <a:spcBef>
              <a:spcPct val="0"/>
            </a:spcBef>
            <a:spcAft>
              <a:spcPct val="35000"/>
            </a:spcAft>
          </a:pPr>
          <a:r>
            <a:rPr lang="en-US" sz="1000" kern="1200" dirty="0" smtClean="0">
              <a:solidFill>
                <a:schemeClr val="bg1">
                  <a:lumMod val="25000"/>
                </a:schemeClr>
              </a:solidFill>
              <a:latin typeface="Helvetica" pitchFamily="34" charset="0"/>
              <a:cs typeface="Helvetica" pitchFamily="34" charset="0"/>
            </a:rPr>
            <a:t>Ensure the development and delivery of educational programs</a:t>
          </a:r>
          <a:endParaRPr lang="ru-RU" sz="1000" kern="1200" dirty="0">
            <a:solidFill>
              <a:schemeClr val="bg1">
                <a:lumMod val="25000"/>
              </a:schemeClr>
            </a:solidFill>
            <a:latin typeface="Helvetica" pitchFamily="34" charset="0"/>
            <a:cs typeface="Helvetica" pitchFamily="34" charset="0"/>
          </a:endParaRPr>
        </a:p>
      </dsp:txBody>
      <dsp:txXfrm>
        <a:off x="23297" y="3973727"/>
        <a:ext cx="3168373" cy="430642"/>
      </dsp:txXfrm>
    </dsp:sp>
    <dsp:sp modelId="{A1884BE9-7CE3-4954-9817-A96597BA8B48}">
      <dsp:nvSpPr>
        <dsp:cNvPr id="0" name=""/>
        <dsp:cNvSpPr/>
      </dsp:nvSpPr>
      <dsp:spPr>
        <a:xfrm rot="5400000">
          <a:off x="5372390" y="2583455"/>
          <a:ext cx="408576" cy="4576757"/>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en-US" sz="1000" kern="1200" dirty="0" smtClean="0">
              <a:solidFill>
                <a:schemeClr val="bg1">
                  <a:lumMod val="25000"/>
                </a:schemeClr>
              </a:solidFill>
              <a:latin typeface="Helvetica" pitchFamily="34" charset="0"/>
              <a:cs typeface="Helvetica" pitchFamily="34" charset="0"/>
            </a:rPr>
            <a:t>The ratio of the number of new registrations to the number of unique visits to community pages</a:t>
          </a:r>
          <a:endParaRPr lang="ru-RU" sz="1000" kern="1200" dirty="0">
            <a:solidFill>
              <a:schemeClr val="bg1">
                <a:lumMod val="25000"/>
              </a:schemeClr>
            </a:solidFill>
            <a:latin typeface="Helvetica" pitchFamily="34" charset="0"/>
            <a:cs typeface="Helvetica" pitchFamily="34" charset="0"/>
          </a:endParaRPr>
        </a:p>
      </dsp:txBody>
      <dsp:txXfrm rot="-5400000">
        <a:off x="3288300" y="4687491"/>
        <a:ext cx="4556812" cy="368686"/>
      </dsp:txXfrm>
    </dsp:sp>
    <dsp:sp modelId="{D33D4726-1E53-48CD-BD04-2AC3C3BD7A0E}">
      <dsp:nvSpPr>
        <dsp:cNvPr id="0" name=""/>
        <dsp:cNvSpPr/>
      </dsp:nvSpPr>
      <dsp:spPr>
        <a:xfrm>
          <a:off x="14" y="4559137"/>
          <a:ext cx="3288288" cy="625392"/>
        </a:xfrm>
        <a:prstGeom prst="roundRect">
          <a:avLst/>
        </a:prstGeom>
        <a:solidFill>
          <a:schemeClr val="bg2">
            <a:lumMod val="95000"/>
          </a:schemeClr>
        </a:solidFill>
        <a:ln w="6350" cap="flat" cmpd="sng" algn="ctr">
          <a:solidFill>
            <a:scrgbClr r="0" g="0" b="0"/>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lvl="0" algn="l" defTabSz="444500">
            <a:lnSpc>
              <a:spcPct val="90000"/>
            </a:lnSpc>
            <a:spcBef>
              <a:spcPct val="0"/>
            </a:spcBef>
            <a:spcAft>
              <a:spcPct val="35000"/>
            </a:spcAft>
          </a:pPr>
          <a:r>
            <a:rPr lang="en-US" sz="1000" kern="1200" dirty="0" smtClean="0">
              <a:solidFill>
                <a:schemeClr val="bg1">
                  <a:lumMod val="25000"/>
                </a:schemeClr>
              </a:solidFill>
              <a:latin typeface="Helvetica" pitchFamily="34" charset="0"/>
              <a:cs typeface="Helvetica" pitchFamily="34" charset="0"/>
            </a:rPr>
            <a:t>Percentage of attracting newly registered people in the online community (the ratio of registered accounts to the total number of unique visits)</a:t>
          </a:r>
          <a:endParaRPr lang="ru-RU" sz="1000" kern="1200" dirty="0">
            <a:solidFill>
              <a:schemeClr val="bg1">
                <a:lumMod val="25000"/>
              </a:schemeClr>
            </a:solidFill>
            <a:latin typeface="Helvetica" pitchFamily="34" charset="0"/>
            <a:cs typeface="Helvetica" pitchFamily="34" charset="0"/>
          </a:endParaRPr>
        </a:p>
      </dsp:txBody>
      <dsp:txXfrm>
        <a:off x="30543" y="4589666"/>
        <a:ext cx="3227230" cy="56433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938" y="4"/>
            <a:ext cx="3037840" cy="464820"/>
          </a:xfrm>
          <a:prstGeom prst="rect">
            <a:avLst/>
          </a:prstGeom>
        </p:spPr>
        <p:txBody>
          <a:bodyPr vert="horz" lIns="91440" tIns="45720" rIns="91440" bIns="45720" rtlCol="0"/>
          <a:lstStyle>
            <a:lvl1pPr algn="r">
              <a:defRPr sz="1200"/>
            </a:lvl1pPr>
          </a:lstStyle>
          <a:p>
            <a:fld id="{F2135591-7D05-BA47-A59A-5AD2816770DC}" type="datetimeFigureOut">
              <a:rPr lang="en-US" smtClean="0"/>
              <a:t>5/19/13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39A2787F-524F-354C-894D-2DEBC8CD63EE}" type="slidenum">
              <a:rPr lang="en-US" smtClean="0"/>
              <a:t>‹#›</a:t>
            </a:fld>
            <a:endParaRPr lang="en-US" dirty="0"/>
          </a:p>
        </p:txBody>
      </p:sp>
    </p:spTree>
    <p:extLst>
      <p:ext uri="{BB962C8B-B14F-4D97-AF65-F5344CB8AC3E}">
        <p14:creationId xmlns:p14="http://schemas.microsoft.com/office/powerpoint/2010/main" val="13400753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4"/>
            <a:ext cx="3037840" cy="464820"/>
          </a:xfrm>
          <a:prstGeom prst="rect">
            <a:avLst/>
          </a:prstGeom>
        </p:spPr>
        <p:txBody>
          <a:bodyPr vert="horz" lIns="91440" tIns="45720" rIns="91440" bIns="45720" rtlCol="0"/>
          <a:lstStyle>
            <a:lvl1pPr algn="r">
              <a:defRPr sz="1200"/>
            </a:lvl1pPr>
          </a:lstStyle>
          <a:p>
            <a:fld id="{B3F49B72-4300-304A-A7A0-BE77DA9E4333}" type="datetimeFigureOut">
              <a:rPr lang="en-US" smtClean="0"/>
              <a:t>5/19/13</a:t>
            </a:fld>
            <a:endParaRPr lang="en-US" dirty="0"/>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1" y="4415794"/>
            <a:ext cx="560832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FF11A003-8680-8C40-94C4-E84E19A3E453}" type="slidenum">
              <a:rPr lang="en-US" smtClean="0"/>
              <a:t>‹#›</a:t>
            </a:fld>
            <a:endParaRPr lang="en-US" dirty="0"/>
          </a:p>
        </p:txBody>
      </p:sp>
    </p:spTree>
    <p:extLst>
      <p:ext uri="{BB962C8B-B14F-4D97-AF65-F5344CB8AC3E}">
        <p14:creationId xmlns:p14="http://schemas.microsoft.com/office/powerpoint/2010/main" val="232962438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F11A003-8680-8C40-94C4-E84E19A3E453}" type="slidenum">
              <a:rPr lang="en-US" smtClean="0"/>
              <a:t>5</a:t>
            </a:fld>
            <a:endParaRPr lang="en-US" dirty="0"/>
          </a:p>
        </p:txBody>
      </p:sp>
    </p:spTree>
    <p:extLst>
      <p:ext uri="{BB962C8B-B14F-4D97-AF65-F5344CB8AC3E}">
        <p14:creationId xmlns:p14="http://schemas.microsoft.com/office/powerpoint/2010/main" val="1929894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C8725C74-95DD-4059-B11B-683323D8F3F7}" type="slidenum">
              <a:rPr lang="en-US" smtClean="0"/>
              <a:pPr>
                <a:defRPr/>
              </a:pPr>
              <a:t>15</a:t>
            </a:fld>
            <a:endParaRPr lang="en-US"/>
          </a:p>
        </p:txBody>
      </p:sp>
    </p:spTree>
    <p:extLst>
      <p:ext uri="{BB962C8B-B14F-4D97-AF65-F5344CB8AC3E}">
        <p14:creationId xmlns:p14="http://schemas.microsoft.com/office/powerpoint/2010/main" val="2160244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40" y="406786"/>
            <a:ext cx="4644698" cy="4575199"/>
          </a:xfrm>
          <a:prstGeom prst="rect">
            <a:avLst/>
          </a:prstGeom>
        </p:spPr>
      </p:pic>
      <p:sp>
        <p:nvSpPr>
          <p:cNvPr id="2" name="Title 1"/>
          <p:cNvSpPr>
            <a:spLocks noGrp="1"/>
          </p:cNvSpPr>
          <p:nvPr>
            <p:ph type="ctrTitle"/>
          </p:nvPr>
        </p:nvSpPr>
        <p:spPr>
          <a:xfrm>
            <a:off x="4922760" y="2382747"/>
            <a:ext cx="3991429" cy="1632857"/>
          </a:xfrm>
          <a:prstGeom prst="rect">
            <a:avLst/>
          </a:prstGeom>
        </p:spPr>
        <p:txBody>
          <a:bodyPr/>
          <a:lstStyle>
            <a:lvl1pPr algn="r">
              <a:defRPr baseline="0">
                <a:ln>
                  <a:noFill/>
                </a:ln>
                <a:solidFill>
                  <a:schemeClr val="accent6"/>
                </a:solidFill>
              </a:defRPr>
            </a:lvl1pPr>
          </a:lstStyle>
          <a:p>
            <a:endParaRPr lang="en-US" dirty="0"/>
          </a:p>
        </p:txBody>
      </p:sp>
    </p:spTree>
    <p:extLst>
      <p:ext uri="{BB962C8B-B14F-4D97-AF65-F5344CB8AC3E}">
        <p14:creationId xmlns:p14="http://schemas.microsoft.com/office/powerpoint/2010/main" val="2142233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8293597" y="0"/>
            <a:ext cx="255841" cy="643072"/>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Slide Number Placeholder 5"/>
          <p:cNvSpPr txBox="1">
            <a:spLocks/>
          </p:cNvSpPr>
          <p:nvPr userDrawn="1"/>
        </p:nvSpPr>
        <p:spPr>
          <a:xfrm>
            <a:off x="8238774" y="277946"/>
            <a:ext cx="390272"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B15DF3F-6BF2-A845-8711-4B79E9497528}" type="slidenum">
              <a:rPr lang="en-US" smtClean="0"/>
              <a:pPr/>
              <a:t>‹#›</a:t>
            </a:fld>
            <a:endParaRPr lang="en-US" dirty="0"/>
          </a:p>
        </p:txBody>
      </p:sp>
      <p:pic>
        <p:nvPicPr>
          <p:cNvPr id="6" name="Picture 5"/>
          <p:cNvPicPr>
            <a:picLocks noChangeAspect="1"/>
          </p:cNvPicPr>
          <p:nvPr userDrawn="1"/>
        </p:nvPicPr>
        <p:blipFill>
          <a:blip r:embed="rId2"/>
          <a:stretch>
            <a:fillRect/>
          </a:stretch>
        </p:blipFill>
        <p:spPr>
          <a:xfrm>
            <a:off x="851628" y="349113"/>
            <a:ext cx="1217930" cy="871220"/>
          </a:xfrm>
          <a:prstGeom prst="rect">
            <a:avLst/>
          </a:prstGeom>
        </p:spPr>
      </p:pic>
      <p:sp>
        <p:nvSpPr>
          <p:cNvPr id="10" name="Прямоугольник 9"/>
          <p:cNvSpPr/>
          <p:nvPr userDrawn="1"/>
        </p:nvSpPr>
        <p:spPr>
          <a:xfrm>
            <a:off x="0" y="0"/>
            <a:ext cx="393405" cy="6858000"/>
          </a:xfrm>
          <a:prstGeom prst="rect">
            <a:avLst/>
          </a:prstGeom>
          <a:solidFill>
            <a:schemeClr val="tx1">
              <a:lumMod val="65000"/>
              <a:lumOff val="3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11" name="TextBox 10"/>
          <p:cNvSpPr txBox="1"/>
          <p:nvPr userDrawn="1"/>
        </p:nvSpPr>
        <p:spPr>
          <a:xfrm rot="16200000">
            <a:off x="-3077584" y="3237286"/>
            <a:ext cx="6548588" cy="369332"/>
          </a:xfrm>
          <a:prstGeom prst="rect">
            <a:avLst/>
          </a:prstGeom>
          <a:noFill/>
        </p:spPr>
        <p:txBody>
          <a:bodyPr wrap="none" rtlCol="0">
            <a:spAutoFit/>
          </a:bodyPr>
          <a:lstStyle/>
          <a:p>
            <a:r>
              <a:rPr lang="ru-RU" sz="1800" b="1" dirty="0" smtClean="0">
                <a:solidFill>
                  <a:schemeClr val="accent1">
                    <a:lumMod val="60000"/>
                    <a:lumOff val="40000"/>
                  </a:schemeClr>
                </a:solidFill>
                <a:latin typeface="Arial" pitchFamily="34" charset="0"/>
                <a:cs typeface="Arial" pitchFamily="34" charset="0"/>
              </a:rPr>
              <a:t>Отчет</a:t>
            </a:r>
            <a:r>
              <a:rPr lang="ru-RU" sz="1800" b="1" baseline="0" dirty="0" smtClean="0">
                <a:solidFill>
                  <a:schemeClr val="accent1">
                    <a:lumMod val="60000"/>
                    <a:lumOff val="40000"/>
                  </a:schemeClr>
                </a:solidFill>
                <a:latin typeface="Arial" pitchFamily="34" charset="0"/>
                <a:cs typeface="Arial" pitchFamily="34" charset="0"/>
              </a:rPr>
              <a:t> о деятельности Фонда «Сколково», апрель  2013</a:t>
            </a:r>
            <a:endParaRPr lang="ru-RU" sz="1800" b="1" dirty="0">
              <a:solidFill>
                <a:schemeClr val="accent1">
                  <a:lumMod val="60000"/>
                  <a:lumOff val="40000"/>
                </a:schemeClr>
              </a:solidFill>
              <a:latin typeface="Arial" pitchFamily="34" charset="0"/>
              <a:cs typeface="Arial" pitchFamily="34" charset="0"/>
            </a:endParaRPr>
          </a:p>
        </p:txBody>
      </p:sp>
    </p:spTree>
    <p:extLst>
      <p:ext uri="{BB962C8B-B14F-4D97-AF65-F5344CB8AC3E}">
        <p14:creationId xmlns:p14="http://schemas.microsoft.com/office/powerpoint/2010/main" val="2771384122"/>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8293597" y="0"/>
            <a:ext cx="255841" cy="643072"/>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Slide Number Placeholder 5"/>
          <p:cNvSpPr txBox="1">
            <a:spLocks/>
          </p:cNvSpPr>
          <p:nvPr userDrawn="1"/>
        </p:nvSpPr>
        <p:spPr>
          <a:xfrm>
            <a:off x="8238774" y="277946"/>
            <a:ext cx="390272"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B15DF3F-6BF2-A845-8711-4B79E9497528}" type="slidenum">
              <a:rPr lang="en-US" smtClean="0"/>
              <a:pPr/>
              <a:t>‹#›</a:t>
            </a:fld>
            <a:endParaRPr lang="en-US" dirty="0"/>
          </a:p>
        </p:txBody>
      </p:sp>
      <p:pic>
        <p:nvPicPr>
          <p:cNvPr id="12" name="Picture 11"/>
          <p:cNvPicPr>
            <a:picLocks noChangeAspect="1"/>
          </p:cNvPicPr>
          <p:nvPr userDrawn="1"/>
        </p:nvPicPr>
        <p:blipFill>
          <a:blip r:embed="rId2"/>
          <a:stretch>
            <a:fillRect/>
          </a:stretch>
        </p:blipFill>
        <p:spPr>
          <a:xfrm>
            <a:off x="851628" y="349113"/>
            <a:ext cx="1217930" cy="871220"/>
          </a:xfrm>
          <a:prstGeom prst="rect">
            <a:avLst/>
          </a:prstGeom>
        </p:spPr>
      </p:pic>
      <p:sp>
        <p:nvSpPr>
          <p:cNvPr id="13" name="Title 1"/>
          <p:cNvSpPr>
            <a:spLocks noGrp="1"/>
          </p:cNvSpPr>
          <p:nvPr>
            <p:ph type="title"/>
          </p:nvPr>
        </p:nvSpPr>
        <p:spPr>
          <a:xfrm>
            <a:off x="1463523" y="1193713"/>
            <a:ext cx="7085915" cy="796399"/>
          </a:xfrm>
          <a:prstGeom prst="rect">
            <a:avLst/>
          </a:prstGeom>
        </p:spPr>
        <p:txBody>
          <a:bodyPr/>
          <a:lstStyle/>
          <a:p>
            <a:r>
              <a:rPr lang="ru-RU" dirty="0" err="1" smtClean="0"/>
              <a:t>Click</a:t>
            </a:r>
            <a:r>
              <a:rPr lang="ru-RU" dirty="0" smtClean="0"/>
              <a:t> </a:t>
            </a:r>
            <a:r>
              <a:rPr lang="ru-RU" dirty="0" err="1" smtClean="0"/>
              <a:t>to</a:t>
            </a:r>
            <a:r>
              <a:rPr lang="ru-RU" dirty="0" smtClean="0"/>
              <a:t> edit </a:t>
            </a:r>
            <a:r>
              <a:rPr lang="ru-RU" dirty="0" err="1" smtClean="0"/>
              <a:t>Master</a:t>
            </a:r>
            <a:r>
              <a:rPr lang="ru-RU" dirty="0" smtClean="0"/>
              <a:t> </a:t>
            </a:r>
            <a:r>
              <a:rPr lang="ru-RU" dirty="0" err="1" smtClean="0"/>
              <a:t>title</a:t>
            </a:r>
            <a:r>
              <a:rPr lang="ru-RU" dirty="0" smtClean="0"/>
              <a:t> </a:t>
            </a:r>
            <a:r>
              <a:rPr lang="ru-RU" dirty="0" err="1" smtClean="0"/>
              <a:t>style</a:t>
            </a:r>
            <a:endParaRPr lang="en-US" dirty="0"/>
          </a:p>
        </p:txBody>
      </p:sp>
      <p:sp>
        <p:nvSpPr>
          <p:cNvPr id="8" name="Прямоугольник 7"/>
          <p:cNvSpPr/>
          <p:nvPr userDrawn="1"/>
        </p:nvSpPr>
        <p:spPr>
          <a:xfrm>
            <a:off x="0" y="0"/>
            <a:ext cx="393405" cy="6858000"/>
          </a:xfrm>
          <a:prstGeom prst="rect">
            <a:avLst/>
          </a:prstGeom>
          <a:solidFill>
            <a:schemeClr val="tx1">
              <a:lumMod val="65000"/>
              <a:lumOff val="3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9" name="TextBox 8"/>
          <p:cNvSpPr txBox="1"/>
          <p:nvPr userDrawn="1"/>
        </p:nvSpPr>
        <p:spPr>
          <a:xfrm rot="16200000">
            <a:off x="-3077585" y="3237286"/>
            <a:ext cx="6548588" cy="369332"/>
          </a:xfrm>
          <a:prstGeom prst="rect">
            <a:avLst/>
          </a:prstGeom>
          <a:noFill/>
        </p:spPr>
        <p:txBody>
          <a:bodyPr wrap="none" rtlCol="0">
            <a:spAutoFit/>
          </a:bodyPr>
          <a:lstStyle/>
          <a:p>
            <a:r>
              <a:rPr lang="ru-RU" sz="1800" b="1" dirty="0" smtClean="0">
                <a:solidFill>
                  <a:schemeClr val="accent1">
                    <a:lumMod val="60000"/>
                    <a:lumOff val="40000"/>
                  </a:schemeClr>
                </a:solidFill>
                <a:latin typeface="Arial" pitchFamily="34" charset="0"/>
                <a:cs typeface="Arial" pitchFamily="34" charset="0"/>
              </a:rPr>
              <a:t>Отчет</a:t>
            </a:r>
            <a:r>
              <a:rPr lang="ru-RU" sz="1800" b="1" baseline="0" dirty="0" smtClean="0">
                <a:solidFill>
                  <a:schemeClr val="accent1">
                    <a:lumMod val="60000"/>
                    <a:lumOff val="40000"/>
                  </a:schemeClr>
                </a:solidFill>
                <a:latin typeface="Arial" pitchFamily="34" charset="0"/>
                <a:cs typeface="Arial" pitchFamily="34" charset="0"/>
              </a:rPr>
              <a:t> о деятельности Фонда «Сколково», апрель  2013</a:t>
            </a:r>
            <a:endParaRPr lang="ru-RU" sz="1800" b="1" dirty="0">
              <a:solidFill>
                <a:schemeClr val="accent1">
                  <a:lumMod val="60000"/>
                  <a:lumOff val="40000"/>
                </a:schemeClr>
              </a:solidFill>
              <a:latin typeface="Arial" pitchFamily="34" charset="0"/>
              <a:cs typeface="Arial" pitchFamily="34" charset="0"/>
            </a:endParaRPr>
          </a:p>
        </p:txBody>
      </p:sp>
    </p:spTree>
    <p:extLst>
      <p:ext uri="{BB962C8B-B14F-4D97-AF65-F5344CB8AC3E}">
        <p14:creationId xmlns:p14="http://schemas.microsoft.com/office/powerpoint/2010/main" val="2179305681"/>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p:cNvSpPr/>
          <p:nvPr userDrawn="1"/>
        </p:nvSpPr>
        <p:spPr>
          <a:xfrm>
            <a:off x="8293597" y="0"/>
            <a:ext cx="255841" cy="643072"/>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Slide Number Placeholder 5"/>
          <p:cNvSpPr txBox="1">
            <a:spLocks/>
          </p:cNvSpPr>
          <p:nvPr userDrawn="1"/>
        </p:nvSpPr>
        <p:spPr>
          <a:xfrm>
            <a:off x="8238774" y="277946"/>
            <a:ext cx="390272"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B15DF3F-6BF2-A845-8711-4B79E9497528}" type="slidenum">
              <a:rPr lang="en-US" smtClean="0"/>
              <a:pPr/>
              <a:t>‹#›</a:t>
            </a:fld>
            <a:endParaRPr lang="en-US" dirty="0"/>
          </a:p>
        </p:txBody>
      </p:sp>
      <p:pic>
        <p:nvPicPr>
          <p:cNvPr id="10" name="Picture 9"/>
          <p:cNvPicPr>
            <a:picLocks noChangeAspect="1"/>
          </p:cNvPicPr>
          <p:nvPr userDrawn="1"/>
        </p:nvPicPr>
        <p:blipFill>
          <a:blip r:embed="rId2"/>
          <a:stretch>
            <a:fillRect/>
          </a:stretch>
        </p:blipFill>
        <p:spPr>
          <a:xfrm>
            <a:off x="851628" y="349113"/>
            <a:ext cx="1217930" cy="871220"/>
          </a:xfrm>
          <a:prstGeom prst="rect">
            <a:avLst/>
          </a:prstGeom>
        </p:spPr>
      </p:pic>
      <p:sp>
        <p:nvSpPr>
          <p:cNvPr id="11" name="Прямоугольник 10"/>
          <p:cNvSpPr/>
          <p:nvPr userDrawn="1"/>
        </p:nvSpPr>
        <p:spPr>
          <a:xfrm>
            <a:off x="0" y="0"/>
            <a:ext cx="393405" cy="6858000"/>
          </a:xfrm>
          <a:prstGeom prst="rect">
            <a:avLst/>
          </a:prstGeom>
          <a:solidFill>
            <a:schemeClr val="tx1">
              <a:lumMod val="65000"/>
              <a:lumOff val="3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9" name="TextBox 8"/>
          <p:cNvSpPr txBox="1"/>
          <p:nvPr userDrawn="1"/>
        </p:nvSpPr>
        <p:spPr>
          <a:xfrm rot="16200000">
            <a:off x="-3077585" y="3237286"/>
            <a:ext cx="6548588" cy="369332"/>
          </a:xfrm>
          <a:prstGeom prst="rect">
            <a:avLst/>
          </a:prstGeom>
          <a:noFill/>
        </p:spPr>
        <p:txBody>
          <a:bodyPr wrap="none" rtlCol="0">
            <a:spAutoFit/>
          </a:bodyPr>
          <a:lstStyle/>
          <a:p>
            <a:r>
              <a:rPr lang="ru-RU" sz="1800" b="1" dirty="0" smtClean="0">
                <a:solidFill>
                  <a:schemeClr val="accent1">
                    <a:lumMod val="60000"/>
                    <a:lumOff val="40000"/>
                  </a:schemeClr>
                </a:solidFill>
                <a:latin typeface="Arial" pitchFamily="34" charset="0"/>
                <a:cs typeface="Arial" pitchFamily="34" charset="0"/>
              </a:rPr>
              <a:t>Отчет</a:t>
            </a:r>
            <a:r>
              <a:rPr lang="ru-RU" sz="1800" b="1" baseline="0" dirty="0" smtClean="0">
                <a:solidFill>
                  <a:schemeClr val="accent1">
                    <a:lumMod val="60000"/>
                    <a:lumOff val="40000"/>
                  </a:schemeClr>
                </a:solidFill>
                <a:latin typeface="Arial" pitchFamily="34" charset="0"/>
                <a:cs typeface="Arial" pitchFamily="34" charset="0"/>
              </a:rPr>
              <a:t> о деятельности Фонда «Сколково», апрель  2013</a:t>
            </a:r>
            <a:endParaRPr lang="ru-RU" sz="1800" b="1" dirty="0">
              <a:solidFill>
                <a:schemeClr val="accent1">
                  <a:lumMod val="60000"/>
                  <a:lumOff val="40000"/>
                </a:schemeClr>
              </a:solidFill>
              <a:latin typeface="Arial" pitchFamily="34" charset="0"/>
              <a:cs typeface="Arial" pitchFamily="34" charset="0"/>
            </a:endParaRPr>
          </a:p>
        </p:txBody>
      </p:sp>
    </p:spTree>
    <p:extLst>
      <p:ext uri="{BB962C8B-B14F-4D97-AF65-F5344CB8AC3E}">
        <p14:creationId xmlns:p14="http://schemas.microsoft.com/office/powerpoint/2010/main" val="4024399012"/>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flipV="1">
            <a:off x="0" y="6474374"/>
            <a:ext cx="770622" cy="39596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userDrawn="1"/>
        </p:nvSpPr>
        <p:spPr>
          <a:xfrm flipV="1">
            <a:off x="770622" y="6474374"/>
            <a:ext cx="770622" cy="39596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userDrawn="1"/>
        </p:nvSpPr>
        <p:spPr>
          <a:xfrm flipV="1">
            <a:off x="1541244" y="6474374"/>
            <a:ext cx="770622" cy="39596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userDrawn="1"/>
        </p:nvSpPr>
        <p:spPr>
          <a:xfrm flipV="1">
            <a:off x="2311866" y="6474374"/>
            <a:ext cx="770622" cy="39596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flipV="1">
            <a:off x="3077499" y="6474374"/>
            <a:ext cx="770622" cy="39596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flipV="1">
            <a:off x="3848121" y="6474374"/>
            <a:ext cx="770622" cy="395961"/>
          </a:xfrm>
          <a:prstGeom prst="rect">
            <a:avLst/>
          </a:prstGeom>
          <a:solidFill>
            <a:srgbClr val="38BD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flipV="1">
            <a:off x="4618743" y="6474374"/>
            <a:ext cx="770622" cy="395961"/>
          </a:xfrm>
          <a:prstGeom prst="rect">
            <a:avLst/>
          </a:prstGeom>
          <a:solidFill>
            <a:srgbClr val="5EC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userDrawn="1"/>
        </p:nvSpPr>
        <p:spPr>
          <a:xfrm flipV="1">
            <a:off x="5389365" y="6474374"/>
            <a:ext cx="770622" cy="395961"/>
          </a:xfrm>
          <a:prstGeom prst="rect">
            <a:avLst/>
          </a:prstGeom>
          <a:solidFill>
            <a:srgbClr val="B2D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userDrawn="1"/>
        </p:nvSpPr>
        <p:spPr>
          <a:xfrm flipV="1">
            <a:off x="6159987" y="6474374"/>
            <a:ext cx="770622" cy="39596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userDrawn="1"/>
        </p:nvSpPr>
        <p:spPr>
          <a:xfrm flipV="1">
            <a:off x="6930609" y="6474374"/>
            <a:ext cx="770622" cy="39596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userDrawn="1"/>
        </p:nvSpPr>
        <p:spPr>
          <a:xfrm flipV="1">
            <a:off x="7701231" y="6474374"/>
            <a:ext cx="770622" cy="39596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p:cNvSpPr/>
          <p:nvPr userDrawn="1"/>
        </p:nvSpPr>
        <p:spPr>
          <a:xfrm flipV="1">
            <a:off x="8471853" y="6474372"/>
            <a:ext cx="672147" cy="39596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ectangle 28"/>
          <p:cNvSpPr/>
          <p:nvPr userDrawn="1"/>
        </p:nvSpPr>
        <p:spPr>
          <a:xfrm flipV="1">
            <a:off x="0" y="6078412"/>
            <a:ext cx="770622" cy="39596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p:cNvSpPr/>
          <p:nvPr userDrawn="1"/>
        </p:nvSpPr>
        <p:spPr>
          <a:xfrm flipV="1">
            <a:off x="770622" y="6078412"/>
            <a:ext cx="770622" cy="39596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Rectangle 30"/>
          <p:cNvSpPr/>
          <p:nvPr userDrawn="1"/>
        </p:nvSpPr>
        <p:spPr>
          <a:xfrm flipV="1">
            <a:off x="1541244" y="6078412"/>
            <a:ext cx="770622" cy="39596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Rectangle 31"/>
          <p:cNvSpPr/>
          <p:nvPr userDrawn="1"/>
        </p:nvSpPr>
        <p:spPr>
          <a:xfrm flipV="1">
            <a:off x="2306877" y="6078412"/>
            <a:ext cx="770622" cy="39596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Rectangle 33"/>
          <p:cNvSpPr/>
          <p:nvPr userDrawn="1"/>
        </p:nvSpPr>
        <p:spPr>
          <a:xfrm flipV="1">
            <a:off x="3848121" y="6078412"/>
            <a:ext cx="770622" cy="395961"/>
          </a:xfrm>
          <a:prstGeom prst="rect">
            <a:avLst/>
          </a:prstGeom>
          <a:solidFill>
            <a:srgbClr val="5EC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Rectangle 34"/>
          <p:cNvSpPr/>
          <p:nvPr userDrawn="1"/>
        </p:nvSpPr>
        <p:spPr>
          <a:xfrm flipV="1">
            <a:off x="4618743" y="6078412"/>
            <a:ext cx="770622" cy="395961"/>
          </a:xfrm>
          <a:prstGeom prst="rect">
            <a:avLst/>
          </a:prstGeom>
          <a:solidFill>
            <a:srgbClr val="B2D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Rectangle 35"/>
          <p:cNvSpPr/>
          <p:nvPr userDrawn="1"/>
        </p:nvSpPr>
        <p:spPr>
          <a:xfrm flipV="1">
            <a:off x="5389365" y="6078412"/>
            <a:ext cx="770622" cy="39596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Rectangle 36"/>
          <p:cNvSpPr/>
          <p:nvPr userDrawn="1"/>
        </p:nvSpPr>
        <p:spPr>
          <a:xfrm flipV="1">
            <a:off x="6159987" y="6078412"/>
            <a:ext cx="770622" cy="39596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p:cNvSpPr/>
          <p:nvPr userDrawn="1"/>
        </p:nvSpPr>
        <p:spPr>
          <a:xfrm flipV="1">
            <a:off x="6930609" y="6078412"/>
            <a:ext cx="770622" cy="39596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Rectangle 38"/>
          <p:cNvSpPr/>
          <p:nvPr userDrawn="1"/>
        </p:nvSpPr>
        <p:spPr>
          <a:xfrm flipV="1">
            <a:off x="7701231" y="6078412"/>
            <a:ext cx="770622" cy="39596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Rectangle 39"/>
          <p:cNvSpPr/>
          <p:nvPr userDrawn="1"/>
        </p:nvSpPr>
        <p:spPr>
          <a:xfrm flipV="1">
            <a:off x="8471854" y="6078408"/>
            <a:ext cx="672146" cy="39596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Rectangle 49"/>
          <p:cNvSpPr/>
          <p:nvPr userDrawn="1"/>
        </p:nvSpPr>
        <p:spPr>
          <a:xfrm flipV="1">
            <a:off x="1536255" y="5682451"/>
            <a:ext cx="770622" cy="39596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Rectangle 51"/>
          <p:cNvSpPr/>
          <p:nvPr userDrawn="1"/>
        </p:nvSpPr>
        <p:spPr>
          <a:xfrm flipV="1">
            <a:off x="3077499" y="5682451"/>
            <a:ext cx="770622" cy="395961"/>
          </a:xfrm>
          <a:prstGeom prst="rect">
            <a:avLst/>
          </a:prstGeom>
          <a:solidFill>
            <a:srgbClr val="5EC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 name="Rectangle 55"/>
          <p:cNvSpPr/>
          <p:nvPr userDrawn="1"/>
        </p:nvSpPr>
        <p:spPr>
          <a:xfrm flipV="1">
            <a:off x="6159987" y="5682451"/>
            <a:ext cx="770622" cy="39596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 name="Rectangle 61"/>
          <p:cNvSpPr/>
          <p:nvPr userDrawn="1"/>
        </p:nvSpPr>
        <p:spPr>
          <a:xfrm flipV="1">
            <a:off x="765633" y="5286490"/>
            <a:ext cx="770622" cy="39596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8" name="Rectangle 67"/>
          <p:cNvSpPr/>
          <p:nvPr userDrawn="1"/>
        </p:nvSpPr>
        <p:spPr>
          <a:xfrm flipV="1">
            <a:off x="5389365" y="5286490"/>
            <a:ext cx="770622" cy="39596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 name="Rectangle 73"/>
          <p:cNvSpPr/>
          <p:nvPr userDrawn="1"/>
        </p:nvSpPr>
        <p:spPr>
          <a:xfrm flipV="1">
            <a:off x="8471853" y="5682450"/>
            <a:ext cx="672147" cy="395961"/>
          </a:xfrm>
          <a:prstGeom prst="rect">
            <a:avLst/>
          </a:prstGeom>
          <a:solidFill>
            <a:srgbClr val="38BD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6" name="Rectangle 75"/>
          <p:cNvSpPr/>
          <p:nvPr userDrawn="1"/>
        </p:nvSpPr>
        <p:spPr>
          <a:xfrm>
            <a:off x="8293597" y="0"/>
            <a:ext cx="255841" cy="643072"/>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7" name="Slide Number Placeholder 5"/>
          <p:cNvSpPr txBox="1">
            <a:spLocks/>
          </p:cNvSpPr>
          <p:nvPr userDrawn="1"/>
        </p:nvSpPr>
        <p:spPr>
          <a:xfrm>
            <a:off x="8238774" y="277946"/>
            <a:ext cx="390272"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B15DF3F-6BF2-A845-8711-4B79E9497528}" type="slidenum">
              <a:rPr lang="en-US" smtClean="0"/>
              <a:pPr/>
              <a:t>‹#›</a:t>
            </a:fld>
            <a:endParaRPr lang="en-US" dirty="0"/>
          </a:p>
        </p:txBody>
      </p:sp>
      <p:pic>
        <p:nvPicPr>
          <p:cNvPr id="45" name="Picture 44"/>
          <p:cNvPicPr>
            <a:picLocks noChangeAspect="1"/>
          </p:cNvPicPr>
          <p:nvPr userDrawn="1"/>
        </p:nvPicPr>
        <p:blipFill>
          <a:blip r:embed="rId2"/>
          <a:stretch>
            <a:fillRect/>
          </a:stretch>
        </p:blipFill>
        <p:spPr>
          <a:xfrm>
            <a:off x="851628" y="349113"/>
            <a:ext cx="1217930" cy="871220"/>
          </a:xfrm>
          <a:prstGeom prst="rect">
            <a:avLst/>
          </a:prstGeom>
        </p:spPr>
      </p:pic>
      <p:sp>
        <p:nvSpPr>
          <p:cNvPr id="46" name="Title 1"/>
          <p:cNvSpPr>
            <a:spLocks noGrp="1"/>
          </p:cNvSpPr>
          <p:nvPr>
            <p:ph type="title" hasCustomPrompt="1"/>
          </p:nvPr>
        </p:nvSpPr>
        <p:spPr>
          <a:xfrm>
            <a:off x="1463523" y="1193713"/>
            <a:ext cx="7085915" cy="796399"/>
          </a:xfrm>
          <a:prstGeom prst="rect">
            <a:avLst/>
          </a:prstGeom>
        </p:spPr>
        <p:txBody>
          <a:bodyPr/>
          <a:lstStyle/>
          <a:p>
            <a:r>
              <a:rPr lang="ru-RU" dirty="0" smtClean="0"/>
              <a:t>Плитка</a:t>
            </a:r>
            <a:endParaRPr lang="en-US" dirty="0"/>
          </a:p>
        </p:txBody>
      </p:sp>
      <p:sp>
        <p:nvSpPr>
          <p:cNvPr id="44" name="Прямоугольник 43"/>
          <p:cNvSpPr/>
          <p:nvPr userDrawn="1"/>
        </p:nvSpPr>
        <p:spPr>
          <a:xfrm>
            <a:off x="0" y="0"/>
            <a:ext cx="393405" cy="6858000"/>
          </a:xfrm>
          <a:prstGeom prst="rect">
            <a:avLst/>
          </a:prstGeom>
          <a:solidFill>
            <a:schemeClr val="tx1">
              <a:lumMod val="65000"/>
              <a:lumOff val="3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41" name="TextBox 40"/>
          <p:cNvSpPr txBox="1"/>
          <p:nvPr userDrawn="1"/>
        </p:nvSpPr>
        <p:spPr>
          <a:xfrm rot="16200000">
            <a:off x="-3077585" y="3237286"/>
            <a:ext cx="6548588" cy="369332"/>
          </a:xfrm>
          <a:prstGeom prst="rect">
            <a:avLst/>
          </a:prstGeom>
          <a:noFill/>
        </p:spPr>
        <p:txBody>
          <a:bodyPr wrap="none" rtlCol="0">
            <a:spAutoFit/>
          </a:bodyPr>
          <a:lstStyle/>
          <a:p>
            <a:r>
              <a:rPr lang="ru-RU" sz="1800" b="1" dirty="0" smtClean="0">
                <a:solidFill>
                  <a:schemeClr val="accent1">
                    <a:lumMod val="60000"/>
                    <a:lumOff val="40000"/>
                  </a:schemeClr>
                </a:solidFill>
                <a:latin typeface="Arial" pitchFamily="34" charset="0"/>
                <a:cs typeface="Arial" pitchFamily="34" charset="0"/>
              </a:rPr>
              <a:t>Отчет</a:t>
            </a:r>
            <a:r>
              <a:rPr lang="ru-RU" sz="1800" b="1" baseline="0" dirty="0" smtClean="0">
                <a:solidFill>
                  <a:schemeClr val="accent1">
                    <a:lumMod val="60000"/>
                    <a:lumOff val="40000"/>
                  </a:schemeClr>
                </a:solidFill>
                <a:latin typeface="Arial" pitchFamily="34" charset="0"/>
                <a:cs typeface="Arial" pitchFamily="34" charset="0"/>
              </a:rPr>
              <a:t> о деятельности Фонда «Сколково», апрель  2013</a:t>
            </a:r>
            <a:endParaRPr lang="ru-RU" sz="1800" b="1" dirty="0">
              <a:solidFill>
                <a:schemeClr val="accent1">
                  <a:lumMod val="60000"/>
                  <a:lumOff val="40000"/>
                </a:schemeClr>
              </a:solidFill>
              <a:latin typeface="Arial" pitchFamily="34" charset="0"/>
              <a:cs typeface="Arial" pitchFamily="34" charset="0"/>
            </a:endParaRPr>
          </a:p>
        </p:txBody>
      </p:sp>
    </p:spTree>
    <p:extLst>
      <p:ext uri="{BB962C8B-B14F-4D97-AF65-F5344CB8AC3E}">
        <p14:creationId xmlns:p14="http://schemas.microsoft.com/office/powerpoint/2010/main" val="3748093675"/>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32497" y="1888357"/>
            <a:ext cx="7572070" cy="4525963"/>
          </a:xfrm>
          <a:prstGeom prst="rect">
            <a:avLst/>
          </a:prstGeom>
        </p:spPr>
        <p:txBody>
          <a:bodyPr vert="horz" lIns="91440" tIns="45720" rIns="91440" bIns="45720" rtlCol="0">
            <a:normAutofit/>
          </a:bodyPr>
          <a:lstStyle/>
          <a:p>
            <a:pPr lvl="0"/>
            <a:r>
              <a:rPr lang="ru-RU" dirty="0" smtClean="0"/>
              <a:t>Click </a:t>
            </a:r>
            <a:r>
              <a:rPr lang="ru-RU" dirty="0" err="1" smtClean="0"/>
              <a:t>to</a:t>
            </a:r>
            <a:r>
              <a:rPr lang="ru-RU" dirty="0" smtClean="0"/>
              <a:t> edit </a:t>
            </a:r>
            <a:r>
              <a:rPr lang="ru-RU" dirty="0" err="1" smtClean="0"/>
              <a:t>Master</a:t>
            </a:r>
            <a:r>
              <a:rPr lang="ru-RU" dirty="0" smtClean="0"/>
              <a:t> </a:t>
            </a:r>
            <a:r>
              <a:rPr lang="ru-RU" dirty="0" err="1" smtClean="0"/>
              <a:t>text</a:t>
            </a:r>
            <a:r>
              <a:rPr lang="ru-RU" dirty="0" smtClean="0"/>
              <a:t> </a:t>
            </a:r>
            <a:r>
              <a:rPr lang="ru-RU" dirty="0" err="1" smtClean="0"/>
              <a:t>styles</a:t>
            </a:r>
            <a:endParaRPr lang="ru-RU" dirty="0" smtClean="0"/>
          </a:p>
          <a:p>
            <a:pPr lvl="1"/>
            <a:r>
              <a:rPr lang="ru-RU" dirty="0" err="1" smtClean="0"/>
              <a:t>Second</a:t>
            </a:r>
            <a:r>
              <a:rPr lang="ru-RU" dirty="0" smtClean="0"/>
              <a:t> </a:t>
            </a:r>
            <a:r>
              <a:rPr lang="ru-RU" dirty="0" err="1" smtClean="0"/>
              <a:t>level</a:t>
            </a:r>
            <a:endParaRPr lang="ru-RU" dirty="0" smtClean="0"/>
          </a:p>
          <a:p>
            <a:pPr lvl="2"/>
            <a:r>
              <a:rPr lang="ru-RU" dirty="0" err="1" smtClean="0"/>
              <a:t>Third</a:t>
            </a:r>
            <a:r>
              <a:rPr lang="ru-RU" dirty="0" smtClean="0"/>
              <a:t> </a:t>
            </a:r>
            <a:r>
              <a:rPr lang="ru-RU" dirty="0" err="1" smtClean="0"/>
              <a:t>level</a:t>
            </a:r>
            <a:endParaRPr lang="ru-RU" dirty="0" smtClean="0"/>
          </a:p>
          <a:p>
            <a:pPr lvl="3"/>
            <a:r>
              <a:rPr lang="ru-RU" dirty="0" err="1" smtClean="0"/>
              <a:t>Fourth</a:t>
            </a:r>
            <a:r>
              <a:rPr lang="ru-RU" dirty="0" smtClean="0"/>
              <a:t> </a:t>
            </a:r>
            <a:r>
              <a:rPr lang="ru-RU" dirty="0" err="1" smtClean="0"/>
              <a:t>level</a:t>
            </a:r>
            <a:endParaRPr lang="ru-RU" dirty="0" smtClean="0"/>
          </a:p>
          <a:p>
            <a:pPr lvl="4"/>
            <a:r>
              <a:rPr lang="ru-RU" dirty="0" err="1" smtClean="0"/>
              <a:t>Fifth</a:t>
            </a:r>
            <a:r>
              <a:rPr lang="ru-RU" dirty="0" smtClean="0"/>
              <a:t> </a:t>
            </a:r>
            <a:r>
              <a:rPr lang="ru-RU" dirty="0" err="1" smtClean="0"/>
              <a:t>level</a:t>
            </a:r>
            <a:endParaRPr lang="en-US" dirty="0"/>
          </a:p>
        </p:txBody>
      </p:sp>
    </p:spTree>
    <p:extLst>
      <p:ext uri="{BB962C8B-B14F-4D97-AF65-F5344CB8AC3E}">
        <p14:creationId xmlns:p14="http://schemas.microsoft.com/office/powerpoint/2010/main" val="33381264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 id="2147483672" r:id="rId5"/>
  </p:sldLayoutIdLst>
  <p:timing>
    <p:tnLst>
      <p:par>
        <p:cTn xmlns:p14="http://schemas.microsoft.com/office/powerpoint/2010/main" id="1" dur="indefinite" restart="never" nodeType="tmRoot"/>
      </p:par>
    </p:tnLst>
  </p:timing>
  <p:hf hdr="0" ftr="0" dt="0"/>
  <p:txStyles>
    <p:titleStyle>
      <a:lvl1pPr algn="l" defTabSz="457200" rtl="0" eaLnBrk="1" latinLnBrk="0" hangingPunct="1">
        <a:spcBef>
          <a:spcPct val="0"/>
        </a:spcBef>
        <a:buNone/>
        <a:defRPr sz="3600" kern="1200">
          <a:solidFill>
            <a:schemeClr val="tx1"/>
          </a:solidFill>
          <a:latin typeface="HelveticaNeueCyr-Heavy"/>
          <a:ea typeface="+mj-ea"/>
          <a:cs typeface="+mj-cs"/>
        </a:defRPr>
      </a:lvl1pPr>
    </p:titleStyle>
    <p:bodyStyle>
      <a:lvl1pPr marL="342900" indent="-342900" algn="l" defTabSz="457200" rtl="0" eaLnBrk="1" latinLnBrk="0" hangingPunct="1">
        <a:spcBef>
          <a:spcPct val="20000"/>
        </a:spcBef>
        <a:buClr>
          <a:schemeClr val="accent6"/>
        </a:buClr>
        <a:buSzPct val="100000"/>
        <a:buFont typeface="Arial"/>
        <a:buChar char="•"/>
        <a:defRPr sz="1800" kern="1200">
          <a:solidFill>
            <a:schemeClr val="tx1"/>
          </a:solidFill>
          <a:latin typeface="HelveticaNeueCyr-Roman"/>
          <a:ea typeface="+mn-ea"/>
          <a:cs typeface="+mn-cs"/>
        </a:defRPr>
      </a:lvl1pPr>
      <a:lvl2pPr marL="742950" indent="-285750" algn="l" defTabSz="457200" rtl="0" eaLnBrk="1" latinLnBrk="0" hangingPunct="1">
        <a:spcBef>
          <a:spcPct val="20000"/>
        </a:spcBef>
        <a:buClr>
          <a:schemeClr val="accent6"/>
        </a:buClr>
        <a:buSzPct val="100000"/>
        <a:buFont typeface="Arial"/>
        <a:buChar char="–"/>
        <a:defRPr sz="1800" kern="1200">
          <a:solidFill>
            <a:schemeClr val="tx1"/>
          </a:solidFill>
          <a:latin typeface="HelveticaNeueCyr-Roman"/>
          <a:ea typeface="+mn-ea"/>
          <a:cs typeface="+mn-cs"/>
        </a:defRPr>
      </a:lvl2pPr>
      <a:lvl3pPr marL="1143000" indent="-228600" algn="l" defTabSz="457200" rtl="0" eaLnBrk="1" latinLnBrk="0" hangingPunct="1">
        <a:spcBef>
          <a:spcPct val="20000"/>
        </a:spcBef>
        <a:buClr>
          <a:schemeClr val="accent6"/>
        </a:buClr>
        <a:buSzPct val="100000"/>
        <a:buFont typeface="Arial"/>
        <a:buChar char="•"/>
        <a:defRPr sz="1800" kern="1200">
          <a:solidFill>
            <a:schemeClr val="tx1"/>
          </a:solidFill>
          <a:latin typeface="HelveticaNeueCyr-Roman"/>
          <a:ea typeface="+mn-ea"/>
          <a:cs typeface="+mn-cs"/>
        </a:defRPr>
      </a:lvl3pPr>
      <a:lvl4pPr marL="1600200" indent="-228600" algn="l" defTabSz="457200" rtl="0" eaLnBrk="1" latinLnBrk="0" hangingPunct="1">
        <a:spcBef>
          <a:spcPct val="20000"/>
        </a:spcBef>
        <a:buClr>
          <a:schemeClr val="accent6"/>
        </a:buClr>
        <a:buSzPct val="100000"/>
        <a:buFont typeface="Arial"/>
        <a:buChar char="–"/>
        <a:defRPr sz="1800" kern="1200">
          <a:solidFill>
            <a:schemeClr val="tx1"/>
          </a:solidFill>
          <a:latin typeface="HelveticaNeueCyr-Roman"/>
          <a:ea typeface="+mn-ea"/>
          <a:cs typeface="+mn-cs"/>
        </a:defRPr>
      </a:lvl4pPr>
      <a:lvl5pPr marL="2057400" indent="-228600" algn="l" defTabSz="457200" rtl="0" eaLnBrk="1" latinLnBrk="0" hangingPunct="1">
        <a:spcBef>
          <a:spcPct val="20000"/>
        </a:spcBef>
        <a:buClr>
          <a:schemeClr val="accent6"/>
        </a:buClr>
        <a:buSzPct val="100000"/>
        <a:buFont typeface="Arial"/>
        <a:buChar char="»"/>
        <a:defRPr sz="1800" kern="1200">
          <a:solidFill>
            <a:schemeClr val="tx1"/>
          </a:solidFill>
          <a:latin typeface="HelveticaNeueCyr-Roman"/>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14.xml.rels><?xml version="1.0" encoding="UTF-8" standalone="yes"?>
<Relationships xmlns="http://schemas.openxmlformats.org/package/2006/relationships"><Relationship Id="rId20" Type="http://schemas.openxmlformats.org/officeDocument/2006/relationships/image" Target="../media/image28.png"/><Relationship Id="rId21" Type="http://schemas.openxmlformats.org/officeDocument/2006/relationships/image" Target="../media/image29.jpeg"/><Relationship Id="rId22" Type="http://schemas.openxmlformats.org/officeDocument/2006/relationships/image" Target="../media/image30.jpeg"/><Relationship Id="rId23" Type="http://schemas.openxmlformats.org/officeDocument/2006/relationships/image" Target="../media/image31.jpeg"/><Relationship Id="rId24" Type="http://schemas.openxmlformats.org/officeDocument/2006/relationships/image" Target="../media/image32.jpeg"/><Relationship Id="rId25" Type="http://schemas.openxmlformats.org/officeDocument/2006/relationships/image" Target="../media/image33.jpeg"/><Relationship Id="rId26" Type="http://schemas.openxmlformats.org/officeDocument/2006/relationships/image" Target="../media/image34.jpeg"/><Relationship Id="rId27" Type="http://schemas.openxmlformats.org/officeDocument/2006/relationships/image" Target="../media/image35.gif"/><Relationship Id="rId28" Type="http://schemas.openxmlformats.org/officeDocument/2006/relationships/image" Target="../media/image36.jpeg"/><Relationship Id="rId29" Type="http://schemas.openxmlformats.org/officeDocument/2006/relationships/image" Target="../media/image37.jpeg"/><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30" Type="http://schemas.openxmlformats.org/officeDocument/2006/relationships/image" Target="../media/image38.jpeg"/><Relationship Id="rId31" Type="http://schemas.openxmlformats.org/officeDocument/2006/relationships/image" Target="../media/image39.jpeg"/><Relationship Id="rId32" Type="http://schemas.openxmlformats.org/officeDocument/2006/relationships/image" Target="../media/image40.jpeg"/><Relationship Id="rId9" Type="http://schemas.openxmlformats.org/officeDocument/2006/relationships/image" Target="../media/image17.png"/><Relationship Id="rId6" Type="http://schemas.openxmlformats.org/officeDocument/2006/relationships/image" Target="../media/image14.jpeg"/><Relationship Id="rId7" Type="http://schemas.openxmlformats.org/officeDocument/2006/relationships/image" Target="../media/image15.png"/><Relationship Id="rId8" Type="http://schemas.openxmlformats.org/officeDocument/2006/relationships/image" Target="../media/image16.png"/><Relationship Id="rId33" Type="http://schemas.openxmlformats.org/officeDocument/2006/relationships/image" Target="../media/image41.jpeg"/><Relationship Id="rId34" Type="http://schemas.openxmlformats.org/officeDocument/2006/relationships/image" Target="../media/image42.jpeg"/><Relationship Id="rId10" Type="http://schemas.openxmlformats.org/officeDocument/2006/relationships/image" Target="../media/image18.png"/><Relationship Id="rId11" Type="http://schemas.openxmlformats.org/officeDocument/2006/relationships/image" Target="../media/image19.png"/><Relationship Id="rId12" Type="http://schemas.openxmlformats.org/officeDocument/2006/relationships/image" Target="../media/image20.png"/><Relationship Id="rId13" Type="http://schemas.openxmlformats.org/officeDocument/2006/relationships/image" Target="../media/image21.png"/><Relationship Id="rId14" Type="http://schemas.openxmlformats.org/officeDocument/2006/relationships/image" Target="../media/image22.png"/><Relationship Id="rId15" Type="http://schemas.openxmlformats.org/officeDocument/2006/relationships/image" Target="../media/image23.png"/><Relationship Id="rId16" Type="http://schemas.openxmlformats.org/officeDocument/2006/relationships/image" Target="../media/image24.png"/><Relationship Id="rId17" Type="http://schemas.openxmlformats.org/officeDocument/2006/relationships/image" Target="../media/image25.jpeg"/><Relationship Id="rId18" Type="http://schemas.openxmlformats.org/officeDocument/2006/relationships/image" Target="../media/image26.jpeg"/><Relationship Id="rId19"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5.png"/><Relationship Id="rId5" Type="http://schemas.openxmlformats.org/officeDocument/2006/relationships/image" Target="../media/image45.png"/><Relationship Id="rId6"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7.xml.rels><?xml version="1.0" encoding="UTF-8" standalone="yes"?>
<Relationships xmlns="http://schemas.openxmlformats.org/package/2006/relationships"><Relationship Id="rId3" Type="http://schemas.openxmlformats.org/officeDocument/2006/relationships/tags" Target="../tags/tag3.xml"/><Relationship Id="rId4" Type="http://schemas.openxmlformats.org/officeDocument/2006/relationships/tags" Target="../tags/tag4.xml"/><Relationship Id="rId5" Type="http://schemas.openxmlformats.org/officeDocument/2006/relationships/slideLayout" Target="../slideLayouts/slideLayout2.xml"/><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9.png"/><Relationship Id="rId9" Type="http://schemas.openxmlformats.org/officeDocument/2006/relationships/image" Target="../media/image50.png"/><Relationship Id="rId10" Type="http://schemas.openxmlformats.org/officeDocument/2006/relationships/image" Target="../media/image51.png"/><Relationship Id="rId11" Type="http://schemas.openxmlformats.org/officeDocument/2006/relationships/image" Target="../media/image52.jpeg"/><Relationship Id="rId1" Type="http://schemas.openxmlformats.org/officeDocument/2006/relationships/tags" Target="../tags/tag1.xml"/><Relationship Id="rId2" Type="http://schemas.openxmlformats.org/officeDocument/2006/relationships/tags" Target="../tags/tag2.xml"/></Relationships>
</file>

<file path=ppt/slides/_rels/slide18.xml.rels><?xml version="1.0" encoding="UTF-8" standalone="yes"?>
<Relationships xmlns="http://schemas.openxmlformats.org/package/2006/relationships"><Relationship Id="rId11" Type="http://schemas.openxmlformats.org/officeDocument/2006/relationships/image" Target="../media/image54.png"/><Relationship Id="rId12" Type="http://schemas.openxmlformats.org/officeDocument/2006/relationships/image" Target="../media/image55.png"/><Relationship Id="rId1" Type="http://schemas.openxmlformats.org/officeDocument/2006/relationships/tags" Target="../tags/tag5.xml"/><Relationship Id="rId2" Type="http://schemas.openxmlformats.org/officeDocument/2006/relationships/tags" Target="../tags/tag6.xml"/><Relationship Id="rId3" Type="http://schemas.openxmlformats.org/officeDocument/2006/relationships/tags" Target="../tags/tag7.xml"/><Relationship Id="rId4" Type="http://schemas.openxmlformats.org/officeDocument/2006/relationships/tags" Target="../tags/tag8.xml"/><Relationship Id="rId5" Type="http://schemas.openxmlformats.org/officeDocument/2006/relationships/tags" Target="../tags/tag9.xml"/><Relationship Id="rId6" Type="http://schemas.openxmlformats.org/officeDocument/2006/relationships/slideLayout" Target="../slideLayouts/slideLayout2.xml"/><Relationship Id="rId7" Type="http://schemas.openxmlformats.org/officeDocument/2006/relationships/image" Target="../media/image47.png"/><Relationship Id="rId8" Type="http://schemas.openxmlformats.org/officeDocument/2006/relationships/image" Target="../media/image49.png"/><Relationship Id="rId9" Type="http://schemas.openxmlformats.org/officeDocument/2006/relationships/image" Target="../media/image53.png"/><Relationship Id="rId10"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openxmlformats.org/officeDocument/2006/relationships/tags" Target="../tags/tag12.xml"/><Relationship Id="rId4" Type="http://schemas.openxmlformats.org/officeDocument/2006/relationships/tags" Target="../tags/tag13.xml"/><Relationship Id="rId5" Type="http://schemas.openxmlformats.org/officeDocument/2006/relationships/tags" Target="../tags/tag14.xml"/><Relationship Id="rId6" Type="http://schemas.openxmlformats.org/officeDocument/2006/relationships/slideLayout" Target="../slideLayouts/slideLayout2.xml"/><Relationship Id="rId7" Type="http://schemas.openxmlformats.org/officeDocument/2006/relationships/image" Target="../media/image47.png"/><Relationship Id="rId8" Type="http://schemas.openxmlformats.org/officeDocument/2006/relationships/image" Target="../media/image49.png"/><Relationship Id="rId9" Type="http://schemas.openxmlformats.org/officeDocument/2006/relationships/image" Target="../media/image53.png"/><Relationship Id="rId10" Type="http://schemas.openxmlformats.org/officeDocument/2006/relationships/image" Target="../media/image56.jpg"/><Relationship Id="rId11" Type="http://schemas.openxmlformats.org/officeDocument/2006/relationships/image" Target="../media/image57.png"/><Relationship Id="rId1" Type="http://schemas.openxmlformats.org/officeDocument/2006/relationships/tags" Target="../tags/tag10.xml"/><Relationship Id="rId2" Type="http://schemas.openxmlformats.org/officeDocument/2006/relationships/tags" Target="../tags/tag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688541" y="2030085"/>
            <a:ext cx="4455459" cy="2189238"/>
          </a:xfrm>
        </p:spPr>
        <p:txBody>
          <a:bodyPr>
            <a:noAutofit/>
          </a:bodyPr>
          <a:lstStyle/>
          <a:p>
            <a:r>
              <a:rPr lang="en-US" sz="2800" b="1" dirty="0"/>
              <a:t>MONTHLY </a:t>
            </a:r>
            <a:r>
              <a:rPr lang="en-US" sz="2800" b="1" dirty="0" smtClean="0"/>
              <a:t>REPORT ON THE ACTIVITIES OF THE   SKOLKOVO FOUNDATION </a:t>
            </a:r>
            <a:br>
              <a:rPr lang="en-US" sz="2800" b="1" dirty="0" smtClean="0"/>
            </a:br>
            <a:r>
              <a:rPr lang="en-US" sz="2800" b="1" dirty="0" smtClean="0"/>
              <a:t>APRIL </a:t>
            </a:r>
            <a:r>
              <a:rPr lang="en-US" sz="2800" b="1" dirty="0"/>
              <a:t>2013</a:t>
            </a:r>
            <a:endParaRPr lang="en-US" sz="2800" b="1" dirty="0">
              <a:solidFill>
                <a:schemeClr val="bg2">
                  <a:lumMod val="50000"/>
                </a:schemeClr>
              </a:solidFill>
              <a:latin typeface="Helvetica" pitchFamily="34" charset="0"/>
              <a:cs typeface="Helvetica" pitchFamily="34" charset="0"/>
            </a:endParaRPr>
          </a:p>
        </p:txBody>
      </p:sp>
    </p:spTree>
    <p:extLst>
      <p:ext uri="{BB962C8B-B14F-4D97-AF65-F5344CB8AC3E}">
        <p14:creationId xmlns:p14="http://schemas.microsoft.com/office/powerpoint/2010/main" val="17096369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idx="4294967295"/>
          </p:nvPr>
        </p:nvSpPr>
        <p:spPr>
          <a:xfrm>
            <a:off x="2174724" y="397314"/>
            <a:ext cx="5840388" cy="796399"/>
          </a:xfrm>
          <a:prstGeom prst="rect">
            <a:avLst/>
          </a:prstGeom>
        </p:spPr>
        <p:txBody>
          <a:bodyPr/>
          <a:lstStyle/>
          <a:p>
            <a:r>
              <a:rPr lang="en-US" sz="2400" dirty="0" smtClean="0">
                <a:solidFill>
                  <a:schemeClr val="bg1">
                    <a:lumMod val="50000"/>
                  </a:schemeClr>
                </a:solidFill>
                <a:latin typeface="Helvetica" pitchFamily="34" charset="0"/>
                <a:cs typeface="Helvetica" pitchFamily="34" charset="0"/>
              </a:rPr>
              <a:t>Appendix </a:t>
            </a:r>
            <a:r>
              <a:rPr lang="en-US" sz="2400" dirty="0">
                <a:solidFill>
                  <a:schemeClr val="bg1">
                    <a:lumMod val="50000"/>
                  </a:schemeClr>
                </a:solidFill>
                <a:latin typeface="Helvetica" pitchFamily="34" charset="0"/>
                <a:cs typeface="Helvetica" pitchFamily="34" charset="0"/>
              </a:rPr>
              <a:t>1. The dynamics of attracting participants</a:t>
            </a:r>
            <a:endParaRPr lang="ru-RU" sz="2400" dirty="0">
              <a:solidFill>
                <a:schemeClr val="bg1">
                  <a:lumMod val="50000"/>
                </a:schemeClr>
              </a:solidFill>
              <a:latin typeface="Helvetica" pitchFamily="34" charset="0"/>
              <a:cs typeface="Helvetica" pitchFamily="34" charset="0"/>
            </a:endParaRPr>
          </a:p>
        </p:txBody>
      </p:sp>
      <p:graphicFrame>
        <p:nvGraphicFramePr>
          <p:cNvPr id="8" name="Объект 3"/>
          <p:cNvGraphicFramePr>
            <a:graphicFrameLocks/>
          </p:cNvGraphicFramePr>
          <p:nvPr>
            <p:extLst>
              <p:ext uri="{D42A27DB-BD31-4B8C-83A1-F6EECF244321}">
                <p14:modId xmlns:p14="http://schemas.microsoft.com/office/powerpoint/2010/main" val="2614224086"/>
              </p:ext>
            </p:extLst>
          </p:nvPr>
        </p:nvGraphicFramePr>
        <p:xfrm>
          <a:off x="1362521" y="1328902"/>
          <a:ext cx="6441912" cy="3718436"/>
        </p:xfrm>
        <a:graphic>
          <a:graphicData uri="http://schemas.openxmlformats.org/drawingml/2006/chart">
            <c:chart xmlns:c="http://schemas.openxmlformats.org/drawingml/2006/chart" xmlns:r="http://schemas.openxmlformats.org/officeDocument/2006/relationships" r:id="rId2"/>
          </a:graphicData>
        </a:graphic>
      </p:graphicFrame>
      <p:grpSp>
        <p:nvGrpSpPr>
          <p:cNvPr id="9" name="Группа 8"/>
          <p:cNvGrpSpPr/>
          <p:nvPr/>
        </p:nvGrpSpPr>
        <p:grpSpPr>
          <a:xfrm>
            <a:off x="1094039" y="1511734"/>
            <a:ext cx="6590357" cy="3314821"/>
            <a:chOff x="131527" y="3092006"/>
            <a:chExt cx="6320830" cy="3230200"/>
          </a:xfrm>
        </p:grpSpPr>
        <p:pic>
          <p:nvPicPr>
            <p:cNvPr id="22"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356" y="5900519"/>
              <a:ext cx="602188" cy="42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7356" y="5437811"/>
              <a:ext cx="597520" cy="42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7356" y="4533865"/>
              <a:ext cx="596742" cy="42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7356" y="4081892"/>
              <a:ext cx="592852" cy="42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7356" y="4985837"/>
              <a:ext cx="592852" cy="42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Прямоугольник 26"/>
            <p:cNvSpPr/>
            <p:nvPr/>
          </p:nvSpPr>
          <p:spPr bwMode="auto">
            <a:xfrm>
              <a:off x="769419" y="3092006"/>
              <a:ext cx="952175" cy="394933"/>
            </a:xfrm>
            <a:prstGeom prst="rect">
              <a:avLst/>
            </a:prstGeom>
            <a:solidFill>
              <a:schemeClr val="bg1">
                <a:lumMod val="95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ru-RU" sz="1400" dirty="0" smtClean="0">
                  <a:solidFill>
                    <a:schemeClr val="bg1">
                      <a:lumMod val="25000"/>
                    </a:schemeClr>
                  </a:solidFill>
                  <a:latin typeface="Helvetica" pitchFamily="34" charset="0"/>
                  <a:cs typeface="Helvetica" pitchFamily="34" charset="0"/>
                </a:rPr>
                <a:t>31.03.2013</a:t>
              </a:r>
              <a:endParaRPr kumimoji="0" lang="ru-RU" sz="1400" i="0" u="none" strike="noStrike" cap="none" normalizeH="0" baseline="0" dirty="0" smtClean="0">
                <a:ln>
                  <a:noFill/>
                </a:ln>
                <a:solidFill>
                  <a:schemeClr val="bg1">
                    <a:lumMod val="25000"/>
                  </a:schemeClr>
                </a:solidFill>
                <a:latin typeface="Helvetica" pitchFamily="34" charset="0"/>
                <a:cs typeface="Helvetica" pitchFamily="34" charset="0"/>
              </a:endParaRPr>
            </a:p>
          </p:txBody>
        </p:sp>
        <p:sp>
          <p:nvSpPr>
            <p:cNvPr id="28" name="TextBox 27"/>
            <p:cNvSpPr txBox="1"/>
            <p:nvPr/>
          </p:nvSpPr>
          <p:spPr>
            <a:xfrm>
              <a:off x="131527" y="3684322"/>
              <a:ext cx="870369" cy="359904"/>
            </a:xfrm>
            <a:prstGeom prst="rect">
              <a:avLst/>
            </a:prstGeom>
            <a:noFill/>
          </p:spPr>
          <p:txBody>
            <a:bodyPr wrap="none" rtlCol="0">
              <a:spAutoFit/>
            </a:bodyPr>
            <a:lstStyle/>
            <a:p>
              <a:r>
                <a:rPr lang="en-US" dirty="0" smtClean="0">
                  <a:solidFill>
                    <a:schemeClr val="bg1">
                      <a:lumMod val="25000"/>
                    </a:schemeClr>
                  </a:solidFill>
                  <a:latin typeface="Helvetica" pitchFamily="34" charset="0"/>
                  <a:cs typeface="Helvetica" pitchFamily="34" charset="0"/>
                </a:rPr>
                <a:t>TOTAL</a:t>
              </a:r>
              <a:endParaRPr lang="ru-RU" dirty="0">
                <a:solidFill>
                  <a:schemeClr val="bg1">
                    <a:lumMod val="25000"/>
                  </a:schemeClr>
                </a:solidFill>
                <a:latin typeface="Helvetica" pitchFamily="34" charset="0"/>
                <a:cs typeface="Helvetica" pitchFamily="34" charset="0"/>
              </a:endParaRPr>
            </a:p>
          </p:txBody>
        </p:sp>
        <p:sp>
          <p:nvSpPr>
            <p:cNvPr id="29" name="Прямоугольник 14"/>
            <p:cNvSpPr/>
            <p:nvPr/>
          </p:nvSpPr>
          <p:spPr bwMode="auto">
            <a:xfrm>
              <a:off x="1053783" y="3715858"/>
              <a:ext cx="423033" cy="252483"/>
            </a:xfrm>
            <a:prstGeom prst="rect">
              <a:avLst/>
            </a:prstGeom>
            <a:solidFill>
              <a:schemeClr val="bg1">
                <a:lumMod val="95000"/>
              </a:schemeClr>
            </a:solidFill>
            <a:ln w="9525">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algn="ctr"/>
              <a:r>
                <a:rPr kumimoji="0" lang="ru-RU" sz="1400" b="0" i="0" u="none" strike="noStrike" cap="none" normalizeH="0" baseline="0" dirty="0" smtClean="0">
                  <a:ln>
                    <a:noFill/>
                  </a:ln>
                  <a:solidFill>
                    <a:schemeClr val="bg1">
                      <a:lumMod val="25000"/>
                    </a:schemeClr>
                  </a:solidFill>
                  <a:effectLst/>
                  <a:latin typeface="Helvetica" pitchFamily="34" charset="0"/>
                  <a:cs typeface="Helvetica" pitchFamily="34" charset="0"/>
                </a:rPr>
                <a:t>882</a:t>
              </a:r>
            </a:p>
          </p:txBody>
        </p:sp>
        <p:sp>
          <p:nvSpPr>
            <p:cNvPr id="31" name="Прямоугольник 16"/>
            <p:cNvSpPr/>
            <p:nvPr/>
          </p:nvSpPr>
          <p:spPr bwMode="auto">
            <a:xfrm>
              <a:off x="1053783" y="5057860"/>
              <a:ext cx="423033" cy="252483"/>
            </a:xfrm>
            <a:prstGeom prst="rect">
              <a:avLst/>
            </a:prstGeom>
            <a:solidFill>
              <a:schemeClr val="bg1">
                <a:lumMod val="95000"/>
              </a:schemeClr>
            </a:solidFill>
            <a:ln w="9525">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algn="ctr"/>
              <a:r>
                <a:rPr lang="ru-RU" sz="1400" b="0" dirty="0" smtClean="0">
                  <a:solidFill>
                    <a:schemeClr val="bg1">
                      <a:lumMod val="25000"/>
                    </a:schemeClr>
                  </a:solidFill>
                  <a:latin typeface="Helvetica" pitchFamily="34" charset="0"/>
                  <a:cs typeface="Helvetica" pitchFamily="34" charset="0"/>
                </a:rPr>
                <a:t>236</a:t>
              </a:r>
              <a:endParaRPr kumimoji="0" lang="ru-RU" sz="1400" b="0" i="0" u="none" strike="noStrike" cap="none" normalizeH="0" baseline="0" dirty="0" smtClean="0">
                <a:ln>
                  <a:noFill/>
                </a:ln>
                <a:solidFill>
                  <a:schemeClr val="bg1">
                    <a:lumMod val="25000"/>
                  </a:schemeClr>
                </a:solidFill>
                <a:effectLst/>
                <a:latin typeface="Helvetica" pitchFamily="34" charset="0"/>
                <a:cs typeface="Helvetica" pitchFamily="34" charset="0"/>
              </a:endParaRPr>
            </a:p>
          </p:txBody>
        </p:sp>
        <p:sp>
          <p:nvSpPr>
            <p:cNvPr id="32" name="Прямоугольник 17"/>
            <p:cNvSpPr/>
            <p:nvPr/>
          </p:nvSpPr>
          <p:spPr bwMode="auto">
            <a:xfrm>
              <a:off x="1053783" y="5505194"/>
              <a:ext cx="423033" cy="252483"/>
            </a:xfrm>
            <a:prstGeom prst="rect">
              <a:avLst/>
            </a:prstGeom>
            <a:solidFill>
              <a:schemeClr val="bg1">
                <a:lumMod val="95000"/>
              </a:schemeClr>
            </a:solidFill>
            <a:ln w="9525">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algn="ctr"/>
              <a:r>
                <a:rPr kumimoji="0" lang="ru-RU" sz="1400" b="0" i="0" u="none" strike="noStrike" cap="none" normalizeH="0" baseline="0" dirty="0" smtClean="0">
                  <a:ln>
                    <a:noFill/>
                  </a:ln>
                  <a:solidFill>
                    <a:schemeClr val="bg1">
                      <a:lumMod val="25000"/>
                    </a:schemeClr>
                  </a:solidFill>
                  <a:effectLst/>
                  <a:latin typeface="Helvetica" pitchFamily="34" charset="0"/>
                  <a:cs typeface="Helvetica" pitchFamily="34" charset="0"/>
                </a:rPr>
                <a:t>70</a:t>
              </a:r>
            </a:p>
          </p:txBody>
        </p:sp>
        <p:sp>
          <p:nvSpPr>
            <p:cNvPr id="33" name="Прямоугольник 21"/>
            <p:cNvSpPr/>
            <p:nvPr/>
          </p:nvSpPr>
          <p:spPr bwMode="auto">
            <a:xfrm>
              <a:off x="1053783" y="5952529"/>
              <a:ext cx="423033" cy="252483"/>
            </a:xfrm>
            <a:prstGeom prst="rect">
              <a:avLst/>
            </a:prstGeom>
            <a:solidFill>
              <a:schemeClr val="bg1">
                <a:lumMod val="95000"/>
              </a:schemeClr>
            </a:solidFill>
            <a:ln w="9525">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algn="ctr"/>
              <a:r>
                <a:rPr lang="ru-RU" sz="1400" b="0" dirty="0" smtClean="0">
                  <a:solidFill>
                    <a:schemeClr val="bg1">
                      <a:lumMod val="25000"/>
                    </a:schemeClr>
                  </a:solidFill>
                  <a:latin typeface="Helvetica" pitchFamily="34" charset="0"/>
                  <a:cs typeface="Helvetica" pitchFamily="34" charset="0"/>
                </a:rPr>
                <a:t>87</a:t>
              </a:r>
              <a:endParaRPr kumimoji="0" lang="ru-RU" sz="1400" b="0" i="0" u="none" strike="noStrike" cap="none" normalizeH="0" baseline="0" dirty="0" smtClean="0">
                <a:ln>
                  <a:noFill/>
                </a:ln>
                <a:solidFill>
                  <a:schemeClr val="bg1">
                    <a:lumMod val="25000"/>
                  </a:schemeClr>
                </a:solidFill>
                <a:effectLst/>
                <a:latin typeface="Helvetica" pitchFamily="34" charset="0"/>
                <a:cs typeface="Helvetica" pitchFamily="34" charset="0"/>
              </a:endParaRPr>
            </a:p>
          </p:txBody>
        </p:sp>
        <p:sp>
          <p:nvSpPr>
            <p:cNvPr id="34" name="Прямоугольник 14"/>
            <p:cNvSpPr/>
            <p:nvPr/>
          </p:nvSpPr>
          <p:spPr bwMode="auto">
            <a:xfrm>
              <a:off x="1053783" y="4163192"/>
              <a:ext cx="423033" cy="252483"/>
            </a:xfrm>
            <a:prstGeom prst="rect">
              <a:avLst/>
            </a:prstGeom>
            <a:solidFill>
              <a:schemeClr val="bg1">
                <a:lumMod val="95000"/>
              </a:schemeClr>
            </a:solidFill>
            <a:ln w="9525">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algn="ctr"/>
              <a:r>
                <a:rPr kumimoji="0" lang="ru-RU" sz="1400" b="0" i="0" u="none" strike="noStrike" cap="none" normalizeH="0" baseline="0" dirty="0" smtClean="0">
                  <a:ln>
                    <a:noFill/>
                  </a:ln>
                  <a:solidFill>
                    <a:schemeClr val="bg1">
                      <a:lumMod val="25000"/>
                    </a:schemeClr>
                  </a:solidFill>
                  <a:effectLst/>
                  <a:latin typeface="Helvetica" pitchFamily="34" charset="0"/>
                  <a:cs typeface="Helvetica" pitchFamily="34" charset="0"/>
                </a:rPr>
                <a:t>208</a:t>
              </a:r>
            </a:p>
          </p:txBody>
        </p:sp>
        <p:sp>
          <p:nvSpPr>
            <p:cNvPr id="35" name="Прямоугольник 14"/>
            <p:cNvSpPr/>
            <p:nvPr/>
          </p:nvSpPr>
          <p:spPr bwMode="auto">
            <a:xfrm>
              <a:off x="1053783" y="4610526"/>
              <a:ext cx="423033" cy="252483"/>
            </a:xfrm>
            <a:prstGeom prst="rect">
              <a:avLst/>
            </a:prstGeom>
            <a:solidFill>
              <a:schemeClr val="bg1">
                <a:lumMod val="95000"/>
              </a:schemeClr>
            </a:solidFill>
            <a:ln w="9525">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algn="ctr"/>
              <a:r>
                <a:rPr kumimoji="0" lang="ru-RU" sz="1400" b="0" i="0" u="none" strike="noStrike" cap="none" normalizeH="0" baseline="0" dirty="0" smtClean="0">
                  <a:ln>
                    <a:noFill/>
                  </a:ln>
                  <a:solidFill>
                    <a:schemeClr val="bg1">
                      <a:lumMod val="25000"/>
                    </a:schemeClr>
                  </a:solidFill>
                  <a:effectLst/>
                  <a:latin typeface="Helvetica" pitchFamily="34" charset="0"/>
                  <a:cs typeface="Helvetica" pitchFamily="34" charset="0"/>
                </a:rPr>
                <a:t>281</a:t>
              </a:r>
            </a:p>
          </p:txBody>
        </p:sp>
        <p:sp>
          <p:nvSpPr>
            <p:cNvPr id="36" name="Прямоугольник 17"/>
            <p:cNvSpPr/>
            <p:nvPr/>
          </p:nvSpPr>
          <p:spPr bwMode="auto">
            <a:xfrm>
              <a:off x="6029324" y="5522413"/>
              <a:ext cx="423033" cy="252483"/>
            </a:xfrm>
            <a:prstGeom prst="rect">
              <a:avLst/>
            </a:prstGeom>
            <a:solidFill>
              <a:schemeClr val="bg1">
                <a:lumMod val="95000"/>
              </a:schemeClr>
            </a:solidFill>
            <a:ln w="9525">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algn="ctr"/>
              <a:r>
                <a:rPr kumimoji="0" lang="ru-RU" sz="1400" b="0" i="0" u="none" strike="noStrike" cap="none" normalizeH="0" baseline="0" dirty="0" smtClean="0">
                  <a:ln>
                    <a:noFill/>
                  </a:ln>
                  <a:solidFill>
                    <a:schemeClr val="bg1">
                      <a:lumMod val="25000"/>
                    </a:schemeClr>
                  </a:solidFill>
                  <a:effectLst/>
                  <a:latin typeface="Helvetica" pitchFamily="34" charset="0"/>
                  <a:cs typeface="Helvetica" pitchFamily="34" charset="0"/>
                </a:rPr>
                <a:t>72</a:t>
              </a:r>
            </a:p>
          </p:txBody>
        </p:sp>
        <p:sp>
          <p:nvSpPr>
            <p:cNvPr id="37" name="Прямоугольник 16"/>
            <p:cNvSpPr/>
            <p:nvPr/>
          </p:nvSpPr>
          <p:spPr bwMode="auto">
            <a:xfrm>
              <a:off x="6029324" y="5070438"/>
              <a:ext cx="423033" cy="252483"/>
            </a:xfrm>
            <a:prstGeom prst="rect">
              <a:avLst/>
            </a:prstGeom>
            <a:solidFill>
              <a:schemeClr val="bg1">
                <a:lumMod val="95000"/>
              </a:schemeClr>
            </a:solidFill>
            <a:ln w="9525">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algn="ctr"/>
              <a:r>
                <a:rPr kumimoji="0" lang="ru-RU" sz="1400" b="0" i="0" u="none" strike="noStrike" cap="none" normalizeH="0" baseline="0" dirty="0" smtClean="0">
                  <a:ln>
                    <a:noFill/>
                  </a:ln>
                  <a:solidFill>
                    <a:schemeClr val="bg1">
                      <a:lumMod val="25000"/>
                    </a:schemeClr>
                  </a:solidFill>
                  <a:effectLst/>
                  <a:latin typeface="Helvetica" pitchFamily="34" charset="0"/>
                  <a:cs typeface="Helvetica" pitchFamily="34" charset="0"/>
                </a:rPr>
                <a:t>243</a:t>
              </a:r>
            </a:p>
          </p:txBody>
        </p:sp>
        <p:sp>
          <p:nvSpPr>
            <p:cNvPr id="38" name="Прямоугольник 14"/>
            <p:cNvSpPr/>
            <p:nvPr/>
          </p:nvSpPr>
          <p:spPr bwMode="auto">
            <a:xfrm>
              <a:off x="6029324" y="4618467"/>
              <a:ext cx="423033" cy="252483"/>
            </a:xfrm>
            <a:prstGeom prst="rect">
              <a:avLst/>
            </a:prstGeom>
            <a:solidFill>
              <a:schemeClr val="bg1">
                <a:lumMod val="95000"/>
              </a:schemeClr>
            </a:solidFill>
            <a:ln w="9525">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algn="ctr"/>
              <a:r>
                <a:rPr kumimoji="0" lang="ru-RU" sz="1400" b="0" i="0" u="none" strike="noStrike" cap="none" normalizeH="0" baseline="0" dirty="0" smtClean="0">
                  <a:ln>
                    <a:noFill/>
                  </a:ln>
                  <a:solidFill>
                    <a:schemeClr val="bg1">
                      <a:lumMod val="25000"/>
                    </a:schemeClr>
                  </a:solidFill>
                  <a:effectLst/>
                  <a:latin typeface="Helvetica" pitchFamily="34" charset="0"/>
                  <a:cs typeface="Helvetica" pitchFamily="34" charset="0"/>
                </a:rPr>
                <a:t>287</a:t>
              </a:r>
            </a:p>
          </p:txBody>
        </p:sp>
        <p:sp>
          <p:nvSpPr>
            <p:cNvPr id="39" name="Прямоугольник 14"/>
            <p:cNvSpPr/>
            <p:nvPr/>
          </p:nvSpPr>
          <p:spPr bwMode="auto">
            <a:xfrm>
              <a:off x="6029324" y="4163192"/>
              <a:ext cx="423033" cy="252483"/>
            </a:xfrm>
            <a:prstGeom prst="rect">
              <a:avLst/>
            </a:prstGeom>
            <a:solidFill>
              <a:schemeClr val="bg1">
                <a:lumMod val="95000"/>
              </a:schemeClr>
            </a:solidFill>
            <a:ln w="9525">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algn="ctr"/>
              <a:r>
                <a:rPr kumimoji="0" lang="ru-RU" sz="1400" b="0" i="0" u="none" strike="noStrike" cap="none" normalizeH="0" baseline="0" dirty="0" smtClean="0">
                  <a:ln>
                    <a:noFill/>
                  </a:ln>
                  <a:solidFill>
                    <a:schemeClr val="bg1">
                      <a:lumMod val="25000"/>
                    </a:schemeClr>
                  </a:solidFill>
                  <a:effectLst/>
                  <a:latin typeface="Helvetica" pitchFamily="34" charset="0"/>
                  <a:cs typeface="Helvetica" pitchFamily="34" charset="0"/>
                </a:rPr>
                <a:t>195</a:t>
              </a:r>
            </a:p>
          </p:txBody>
        </p:sp>
        <p:sp>
          <p:nvSpPr>
            <p:cNvPr id="40" name="Прямоугольник 14"/>
            <p:cNvSpPr/>
            <p:nvPr/>
          </p:nvSpPr>
          <p:spPr bwMode="auto">
            <a:xfrm>
              <a:off x="6029324" y="4163191"/>
              <a:ext cx="423033" cy="252483"/>
            </a:xfrm>
            <a:prstGeom prst="rect">
              <a:avLst/>
            </a:prstGeom>
            <a:solidFill>
              <a:schemeClr val="bg1">
                <a:lumMod val="95000"/>
              </a:schemeClr>
            </a:solidFill>
            <a:ln w="9525">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algn="ctr"/>
              <a:r>
                <a:rPr kumimoji="0" lang="ru-RU" sz="1400" b="0" i="0" u="none" strike="noStrike" cap="none" normalizeH="0" baseline="0" dirty="0" smtClean="0">
                  <a:ln>
                    <a:noFill/>
                  </a:ln>
                  <a:solidFill>
                    <a:schemeClr val="bg1">
                      <a:lumMod val="25000"/>
                    </a:schemeClr>
                  </a:solidFill>
                  <a:effectLst/>
                  <a:latin typeface="Helvetica" pitchFamily="34" charset="0"/>
                  <a:cs typeface="Helvetica" pitchFamily="34" charset="0"/>
                </a:rPr>
                <a:t>211</a:t>
              </a:r>
            </a:p>
          </p:txBody>
        </p:sp>
        <p:sp>
          <p:nvSpPr>
            <p:cNvPr id="41" name="Прямоугольник 21"/>
            <p:cNvSpPr/>
            <p:nvPr/>
          </p:nvSpPr>
          <p:spPr bwMode="auto">
            <a:xfrm>
              <a:off x="6029324" y="5985121"/>
              <a:ext cx="423033" cy="252483"/>
            </a:xfrm>
            <a:prstGeom prst="rect">
              <a:avLst/>
            </a:prstGeom>
            <a:solidFill>
              <a:schemeClr val="bg1">
                <a:lumMod val="95000"/>
              </a:schemeClr>
            </a:solidFill>
            <a:ln w="9525">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algn="ctr"/>
              <a:r>
                <a:rPr kumimoji="0" lang="ru-RU" sz="1400" b="0" i="0" u="none" strike="noStrike" cap="none" normalizeH="0" baseline="0" dirty="0" smtClean="0">
                  <a:ln>
                    <a:noFill/>
                  </a:ln>
                  <a:solidFill>
                    <a:schemeClr val="bg1">
                      <a:lumMod val="25000"/>
                    </a:schemeClr>
                  </a:solidFill>
                  <a:effectLst/>
                  <a:latin typeface="Helvetica" pitchFamily="34" charset="0"/>
                  <a:cs typeface="Helvetica" pitchFamily="34" charset="0"/>
                </a:rPr>
                <a:t>88</a:t>
              </a:r>
            </a:p>
          </p:txBody>
        </p:sp>
        <p:sp>
          <p:nvSpPr>
            <p:cNvPr id="42" name="Прямоугольник 14"/>
            <p:cNvSpPr/>
            <p:nvPr/>
          </p:nvSpPr>
          <p:spPr bwMode="auto">
            <a:xfrm>
              <a:off x="6029324" y="3738032"/>
              <a:ext cx="423033" cy="252483"/>
            </a:xfrm>
            <a:prstGeom prst="rect">
              <a:avLst/>
            </a:prstGeom>
            <a:solidFill>
              <a:schemeClr val="bg1">
                <a:lumMod val="95000"/>
              </a:schemeClr>
            </a:solidFill>
            <a:ln w="9525">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algn="ctr"/>
              <a:r>
                <a:rPr kumimoji="0" lang="ru-RU" sz="1400" b="0" i="0" u="none" strike="noStrike" cap="none" normalizeH="0" baseline="0" dirty="0" smtClean="0">
                  <a:ln>
                    <a:noFill/>
                  </a:ln>
                  <a:solidFill>
                    <a:schemeClr val="bg1">
                      <a:lumMod val="25000"/>
                    </a:schemeClr>
                  </a:solidFill>
                  <a:effectLst/>
                  <a:latin typeface="Helvetica" pitchFamily="34" charset="0"/>
                  <a:cs typeface="Helvetica" pitchFamily="34" charset="0"/>
                </a:rPr>
                <a:t>901</a:t>
              </a:r>
            </a:p>
          </p:txBody>
        </p:sp>
      </p:grpSp>
      <p:sp>
        <p:nvSpPr>
          <p:cNvPr id="30" name="Прямоугольник 26"/>
          <p:cNvSpPr/>
          <p:nvPr/>
        </p:nvSpPr>
        <p:spPr bwMode="auto">
          <a:xfrm>
            <a:off x="6018836" y="1347744"/>
            <a:ext cx="1785598" cy="682877"/>
          </a:xfrm>
          <a:prstGeom prst="rect">
            <a:avLst/>
          </a:prstGeom>
          <a:solidFill>
            <a:schemeClr val="bg1">
              <a:lumMod val="95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i="0" u="none" strike="noStrike" cap="none" normalizeH="0" baseline="0" dirty="0" smtClean="0">
                <a:ln>
                  <a:noFill/>
                </a:ln>
                <a:solidFill>
                  <a:schemeClr val="bg1">
                    <a:lumMod val="25000"/>
                  </a:schemeClr>
                </a:solidFill>
                <a:latin typeface="Arial" pitchFamily="34" charset="0"/>
                <a:cs typeface="Arial" pitchFamily="34" charset="0"/>
              </a:rPr>
              <a:t>Total Amount</a:t>
            </a:r>
            <a:r>
              <a:rPr kumimoji="0" lang="en-US" sz="1400" i="0" u="none" strike="noStrike" cap="none" normalizeH="0" dirty="0" smtClean="0">
                <a:ln>
                  <a:noFill/>
                </a:ln>
                <a:solidFill>
                  <a:schemeClr val="bg1">
                    <a:lumMod val="25000"/>
                  </a:schemeClr>
                </a:solidFill>
                <a:latin typeface="Arial" pitchFamily="34" charset="0"/>
                <a:cs typeface="Arial" pitchFamily="34" charset="0"/>
              </a:rPr>
              <a:t> of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i="0" u="none" strike="noStrike" cap="none" normalizeH="0" dirty="0" smtClean="0">
                <a:ln>
                  <a:noFill/>
                </a:ln>
                <a:solidFill>
                  <a:schemeClr val="bg1">
                    <a:lumMod val="25000"/>
                  </a:schemeClr>
                </a:solidFill>
                <a:latin typeface="Arial" pitchFamily="34" charset="0"/>
                <a:cs typeface="Arial" pitchFamily="34" charset="0"/>
              </a:rPr>
              <a:t>Participants on</a:t>
            </a:r>
            <a:endParaRPr kumimoji="0" lang="ru-RU" sz="1400" i="0" u="none" strike="noStrike" cap="none" normalizeH="0" baseline="0" dirty="0" smtClean="0">
              <a:ln>
                <a:noFill/>
              </a:ln>
              <a:solidFill>
                <a:schemeClr val="bg1">
                  <a:lumMod val="25000"/>
                </a:schemeClr>
              </a:solidFill>
              <a:latin typeface="Arial" pitchFamily="34" charset="0"/>
              <a:cs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ru-RU" sz="1400" i="0" u="none" strike="noStrike" cap="none" normalizeH="0" baseline="0" dirty="0" smtClean="0">
                <a:ln>
                  <a:noFill/>
                </a:ln>
                <a:solidFill>
                  <a:schemeClr val="bg1">
                    <a:lumMod val="25000"/>
                  </a:schemeClr>
                </a:solidFill>
                <a:latin typeface="Arial" pitchFamily="34" charset="0"/>
                <a:cs typeface="Arial" pitchFamily="34" charset="0"/>
              </a:rPr>
              <a:t>30.04.2013</a:t>
            </a:r>
          </a:p>
        </p:txBody>
      </p:sp>
      <p:sp>
        <p:nvSpPr>
          <p:cNvPr id="2" name="Прямоугольник 1"/>
          <p:cNvSpPr/>
          <p:nvPr/>
        </p:nvSpPr>
        <p:spPr>
          <a:xfrm>
            <a:off x="1094039" y="5298537"/>
            <a:ext cx="7675388" cy="738664"/>
          </a:xfrm>
          <a:prstGeom prst="rect">
            <a:avLst/>
          </a:prstGeom>
        </p:spPr>
        <p:txBody>
          <a:bodyPr wrap="square">
            <a:spAutoFit/>
          </a:bodyPr>
          <a:lstStyle/>
          <a:p>
            <a:pPr defTabSz="914400">
              <a:defRPr/>
            </a:pPr>
            <a:r>
              <a:rPr lang="en-US" sz="1400" dirty="0" smtClean="0">
                <a:solidFill>
                  <a:schemeClr val="bg1">
                    <a:lumMod val="25000"/>
                  </a:schemeClr>
                </a:solidFill>
                <a:latin typeface="Helvetica" pitchFamily="34" charset="0"/>
                <a:cs typeface="Helvetica" pitchFamily="34" charset="0"/>
              </a:rPr>
              <a:t>The </a:t>
            </a:r>
            <a:r>
              <a:rPr lang="en-US" sz="1400" dirty="0">
                <a:solidFill>
                  <a:schemeClr val="bg1">
                    <a:lumMod val="25000"/>
                  </a:schemeClr>
                </a:solidFill>
                <a:latin typeface="Helvetica" pitchFamily="34" charset="0"/>
                <a:cs typeface="Helvetica" pitchFamily="34" charset="0"/>
              </a:rPr>
              <a:t>number of applications for a participant's status and for a preliminary examination during the entire period of the project amounts 4,651. During the 4 months in 2013  the total </a:t>
            </a:r>
            <a:r>
              <a:rPr lang="en-US" sz="1400" dirty="0" smtClean="0">
                <a:solidFill>
                  <a:schemeClr val="bg1">
                    <a:lumMod val="25000"/>
                  </a:schemeClr>
                </a:solidFill>
                <a:latin typeface="Helvetica" pitchFamily="34" charset="0"/>
                <a:cs typeface="Helvetica" pitchFamily="34" charset="0"/>
              </a:rPr>
              <a:t>was </a:t>
            </a:r>
            <a:r>
              <a:rPr lang="en-US" sz="1400" dirty="0">
                <a:solidFill>
                  <a:schemeClr val="bg1">
                    <a:lumMod val="25000"/>
                  </a:schemeClr>
                </a:solidFill>
                <a:latin typeface="Helvetica" pitchFamily="34" charset="0"/>
                <a:cs typeface="Helvetica" pitchFamily="34" charset="0"/>
              </a:rPr>
              <a:t>573.</a:t>
            </a:r>
            <a:endParaRPr lang="ru-RU" sz="1400" dirty="0">
              <a:solidFill>
                <a:schemeClr val="bg1">
                  <a:lumMod val="25000"/>
                </a:schemeClr>
              </a:solidFill>
              <a:latin typeface="Helvetica" pitchFamily="34" charset="0"/>
              <a:cs typeface="Helvetica" pitchFamily="34" charset="0"/>
            </a:endParaRPr>
          </a:p>
          <a:p>
            <a:pPr marL="285750" indent="-285750" defTabSz="914400">
              <a:buFont typeface="Arial" pitchFamily="34" charset="0"/>
              <a:buChar char="•"/>
              <a:defRPr/>
            </a:pPr>
            <a:endParaRPr lang="ru-RU" sz="1400" dirty="0">
              <a:solidFill>
                <a:schemeClr val="bg1">
                  <a:lumMod val="25000"/>
                </a:schemeClr>
              </a:solidFill>
              <a:latin typeface="Helvetica" pitchFamily="34" charset="0"/>
              <a:cs typeface="Helvetica" pitchFamily="34" charset="0"/>
            </a:endParaRPr>
          </a:p>
        </p:txBody>
      </p:sp>
    </p:spTree>
    <p:extLst>
      <p:ext uri="{BB962C8B-B14F-4D97-AF65-F5344CB8AC3E}">
        <p14:creationId xmlns:p14="http://schemas.microsoft.com/office/powerpoint/2010/main" val="433614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404426" y="1363735"/>
            <a:ext cx="8687824" cy="4755626"/>
          </a:xfrm>
          <a:prstGeom prst="rect">
            <a:avLst/>
          </a:prstGeom>
          <a:solidFill>
            <a:srgbClr val="FFFFFF">
              <a:shade val="85000"/>
            </a:srgbClr>
          </a:solidFill>
          <a:ln w="6350">
            <a:solidFill>
              <a:schemeClr val="tx1"/>
            </a:solidFill>
            <a:miter lim="800000"/>
            <a:headEnd/>
            <a:tailEnd/>
          </a:ln>
          <a:effectLst>
            <a:outerShdw dist="35921" dir="2700000" algn="ctr" rotWithShape="0">
              <a:schemeClr val="bg2"/>
            </a:outerShdw>
          </a:effectLst>
          <a:scene3d>
            <a:camera prst="orthographicFront"/>
            <a:lightRig rig="twoPt" dir="t">
              <a:rot lat="0" lon="0" rev="7200000"/>
            </a:lightRig>
          </a:scene3d>
          <a:sp3d>
            <a:bevelT w="25400" h="19050"/>
            <a:contourClr>
              <a:srgbClr val="FFFFFF"/>
            </a:contourClr>
          </a:sp3d>
          <a:extLst/>
        </p:spPr>
      </p:pic>
      <p:pic>
        <p:nvPicPr>
          <p:cNvPr id="5" name="Picture 2"/>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404426" y="1363735"/>
            <a:ext cx="8739194" cy="4762861"/>
          </a:xfrm>
          <a:prstGeom prst="rect">
            <a:avLst/>
          </a:prstGeom>
          <a:noFill/>
          <a:ln w="19050">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p:cNvSpPr>
            <a:spLocks noGrp="1"/>
          </p:cNvSpPr>
          <p:nvPr>
            <p:ph type="title" idx="4294967295"/>
          </p:nvPr>
        </p:nvSpPr>
        <p:spPr>
          <a:xfrm>
            <a:off x="2174724" y="397314"/>
            <a:ext cx="5840388" cy="796399"/>
          </a:xfrm>
          <a:prstGeom prst="rect">
            <a:avLst/>
          </a:prstGeom>
        </p:spPr>
        <p:txBody>
          <a:bodyPr/>
          <a:lstStyle/>
          <a:p>
            <a:r>
              <a:rPr lang="en-US" sz="2400" dirty="0">
                <a:solidFill>
                  <a:schemeClr val="bg1">
                    <a:lumMod val="50000"/>
                  </a:schemeClr>
                </a:solidFill>
                <a:latin typeface="Helvetica" pitchFamily="34" charset="0"/>
                <a:cs typeface="Helvetica" pitchFamily="34" charset="0"/>
              </a:rPr>
              <a:t>Appendix </a:t>
            </a:r>
            <a:r>
              <a:rPr lang="en-US" sz="2400" dirty="0" smtClean="0">
                <a:solidFill>
                  <a:schemeClr val="bg1">
                    <a:lumMod val="50000"/>
                  </a:schemeClr>
                </a:solidFill>
                <a:latin typeface="Helvetica" pitchFamily="34" charset="0"/>
                <a:cs typeface="Helvetica" pitchFamily="34" charset="0"/>
              </a:rPr>
              <a:t>2. Territorial </a:t>
            </a:r>
            <a:r>
              <a:rPr lang="en-US" sz="2400" dirty="0">
                <a:solidFill>
                  <a:schemeClr val="bg1">
                    <a:lumMod val="50000"/>
                  </a:schemeClr>
                </a:solidFill>
                <a:latin typeface="Helvetica" pitchFamily="34" charset="0"/>
                <a:cs typeface="Helvetica" pitchFamily="34" charset="0"/>
              </a:rPr>
              <a:t>s</a:t>
            </a:r>
            <a:r>
              <a:rPr lang="en-US" sz="2400" dirty="0" smtClean="0">
                <a:solidFill>
                  <a:schemeClr val="bg1">
                    <a:lumMod val="50000"/>
                  </a:schemeClr>
                </a:solidFill>
                <a:latin typeface="Helvetica" pitchFamily="34" charset="0"/>
                <a:cs typeface="Helvetica" pitchFamily="34" charset="0"/>
              </a:rPr>
              <a:t>cope of participants</a:t>
            </a:r>
            <a:endParaRPr lang="ru-RU" sz="2400" dirty="0">
              <a:solidFill>
                <a:schemeClr val="bg1">
                  <a:lumMod val="50000"/>
                </a:schemeClr>
              </a:solidFill>
              <a:latin typeface="Arial" pitchFamily="34" charset="0"/>
              <a:cs typeface="Arial" pitchFamily="34" charset="0"/>
            </a:endParaRPr>
          </a:p>
        </p:txBody>
      </p:sp>
      <p:sp>
        <p:nvSpPr>
          <p:cNvPr id="7" name="Овал 6"/>
          <p:cNvSpPr/>
          <p:nvPr/>
        </p:nvSpPr>
        <p:spPr>
          <a:xfrm>
            <a:off x="1089115" y="4636981"/>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graphicFrame>
        <p:nvGraphicFramePr>
          <p:cNvPr id="37" name="Таблица 36"/>
          <p:cNvGraphicFramePr>
            <a:graphicFrameLocks noGrp="1"/>
          </p:cNvGraphicFramePr>
          <p:nvPr>
            <p:extLst>
              <p:ext uri="{D42A27DB-BD31-4B8C-83A1-F6EECF244321}">
                <p14:modId xmlns:p14="http://schemas.microsoft.com/office/powerpoint/2010/main" val="3573774052"/>
              </p:ext>
            </p:extLst>
          </p:nvPr>
        </p:nvGraphicFramePr>
        <p:xfrm>
          <a:off x="4237321" y="6159647"/>
          <a:ext cx="4854929" cy="340305"/>
        </p:xfrm>
        <a:graphic>
          <a:graphicData uri="http://schemas.openxmlformats.org/drawingml/2006/table">
            <a:tbl>
              <a:tblPr firstRow="1" bandRow="1">
                <a:tableStyleId>{5940675A-B579-460E-94D1-54222C63F5DA}</a:tableStyleId>
              </a:tblPr>
              <a:tblGrid>
                <a:gridCol w="4257225"/>
                <a:gridCol w="597704"/>
              </a:tblGrid>
              <a:tr h="340305">
                <a:tc>
                  <a:txBody>
                    <a:bodyPr/>
                    <a:lstStyle/>
                    <a:p>
                      <a:pPr marL="0" algn="l" defTabSz="914400" rtl="0" eaLnBrk="1" fontAlgn="ctr" latinLnBrk="0" hangingPunct="1"/>
                      <a:r>
                        <a:rPr lang="en-US" sz="1400" b="1" u="none" strike="noStrike" kern="1200" dirty="0" smtClean="0">
                          <a:solidFill>
                            <a:schemeClr val="tx1"/>
                          </a:solidFill>
                          <a:effectLst/>
                          <a:latin typeface="+mn-lt"/>
                          <a:ea typeface="+mn-ea"/>
                          <a:cs typeface="+mn-cs"/>
                        </a:rPr>
                        <a:t>Total Represented Subjects</a:t>
                      </a:r>
                      <a:r>
                        <a:rPr lang="en-US" sz="1400" b="1" u="none" strike="noStrike" kern="1200" baseline="0" dirty="0" smtClean="0">
                          <a:solidFill>
                            <a:schemeClr val="tx1"/>
                          </a:solidFill>
                          <a:effectLst/>
                          <a:latin typeface="+mn-lt"/>
                          <a:ea typeface="+mn-ea"/>
                          <a:cs typeface="+mn-cs"/>
                        </a:rPr>
                        <a:t> </a:t>
                      </a:r>
                      <a:r>
                        <a:rPr lang="en-US" sz="1400" b="1" u="none" strike="noStrike" kern="1200" baseline="0" dirty="0" smtClean="0">
                          <a:solidFill>
                            <a:schemeClr val="tx1"/>
                          </a:solidFill>
                          <a:effectLst/>
                          <a:latin typeface="+mn-lt"/>
                          <a:ea typeface="+mn-ea"/>
                          <a:cs typeface="+mn-cs"/>
                        </a:rPr>
                        <a:t>in the </a:t>
                      </a:r>
                      <a:r>
                        <a:rPr lang="en-US" sz="1400" b="1" u="none" strike="noStrike" kern="1200" baseline="0" dirty="0" smtClean="0">
                          <a:solidFill>
                            <a:schemeClr val="tx1"/>
                          </a:solidFill>
                          <a:effectLst/>
                          <a:latin typeface="+mn-lt"/>
                          <a:ea typeface="+mn-ea"/>
                          <a:cs typeface="+mn-cs"/>
                        </a:rPr>
                        <a:t>Russian Federation</a:t>
                      </a:r>
                      <a:endParaRPr lang="ru-RU" sz="1400" b="1" u="none" strike="noStrike" kern="1200" dirty="0">
                        <a:solidFill>
                          <a:schemeClr val="tx1"/>
                        </a:solidFill>
                        <a:effectLst/>
                        <a:latin typeface="+mn-lt"/>
                        <a:ea typeface="+mn-ea"/>
                        <a:cs typeface="+mn-cs"/>
                      </a:endParaRPr>
                    </a:p>
                  </a:txBody>
                  <a:tcPr marL="72000" marR="108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70000"/>
                      </a:schemeClr>
                    </a:solidFill>
                  </a:tcPr>
                </a:tc>
                <a:tc>
                  <a:txBody>
                    <a:bodyPr/>
                    <a:lstStyle/>
                    <a:p>
                      <a:pPr marL="0" algn="l" defTabSz="914400" rtl="0" eaLnBrk="1" fontAlgn="ctr" latinLnBrk="0" hangingPunct="1"/>
                      <a:r>
                        <a:rPr lang="ru-RU" sz="1400" b="1" u="none" strike="noStrike" kern="1200" dirty="0" smtClean="0">
                          <a:solidFill>
                            <a:schemeClr val="tx1"/>
                          </a:solidFill>
                          <a:effectLst/>
                          <a:latin typeface="+mn-lt"/>
                          <a:ea typeface="+mn-ea"/>
                          <a:cs typeface="+mn-cs"/>
                        </a:rPr>
                        <a:t>44</a:t>
                      </a:r>
                      <a:endParaRPr lang="ru-RU" sz="1400" b="1" u="none" strike="noStrike" kern="1200" dirty="0">
                        <a:solidFill>
                          <a:schemeClr val="tx1"/>
                        </a:solidFill>
                        <a:effectLst/>
                        <a:latin typeface="+mn-lt"/>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70000"/>
                      </a:schemeClr>
                    </a:solidFill>
                  </a:tcPr>
                </a:tc>
              </a:tr>
            </a:tbl>
          </a:graphicData>
        </a:graphic>
      </p:graphicFrame>
      <p:sp>
        <p:nvSpPr>
          <p:cNvPr id="50" name="Овал 49"/>
          <p:cNvSpPr/>
          <p:nvPr/>
        </p:nvSpPr>
        <p:spPr>
          <a:xfrm>
            <a:off x="1030908" y="3212976"/>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51" name="Овал 50"/>
          <p:cNvSpPr/>
          <p:nvPr/>
        </p:nvSpPr>
        <p:spPr>
          <a:xfrm>
            <a:off x="7812360" y="5877272"/>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53" name="Овал 52"/>
          <p:cNvSpPr/>
          <p:nvPr/>
        </p:nvSpPr>
        <p:spPr>
          <a:xfrm>
            <a:off x="1722535" y="3517424"/>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54" name="Овал 53"/>
          <p:cNvSpPr/>
          <p:nvPr/>
        </p:nvSpPr>
        <p:spPr>
          <a:xfrm>
            <a:off x="1505107" y="2547895"/>
            <a:ext cx="217428" cy="217428"/>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b="1"/>
          </a:p>
        </p:txBody>
      </p:sp>
      <p:sp>
        <p:nvSpPr>
          <p:cNvPr id="56" name="Овал 55"/>
          <p:cNvSpPr/>
          <p:nvPr/>
        </p:nvSpPr>
        <p:spPr>
          <a:xfrm>
            <a:off x="1078949" y="3672547"/>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57" name="Овал 56"/>
          <p:cNvSpPr/>
          <p:nvPr/>
        </p:nvSpPr>
        <p:spPr>
          <a:xfrm>
            <a:off x="1068665" y="4186897"/>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59" name="Овал 58"/>
          <p:cNvSpPr/>
          <p:nvPr/>
        </p:nvSpPr>
        <p:spPr>
          <a:xfrm>
            <a:off x="1662604" y="3304309"/>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58" name="Овал 57"/>
          <p:cNvSpPr/>
          <p:nvPr/>
        </p:nvSpPr>
        <p:spPr>
          <a:xfrm>
            <a:off x="2607069" y="4207345"/>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60" name="Овал 59"/>
          <p:cNvSpPr/>
          <p:nvPr/>
        </p:nvSpPr>
        <p:spPr>
          <a:xfrm>
            <a:off x="1662604" y="3212976"/>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52" name="Овал 51"/>
          <p:cNvSpPr/>
          <p:nvPr/>
        </p:nvSpPr>
        <p:spPr>
          <a:xfrm>
            <a:off x="1551170" y="3376637"/>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62" name="Овал 61"/>
          <p:cNvSpPr/>
          <p:nvPr/>
        </p:nvSpPr>
        <p:spPr>
          <a:xfrm>
            <a:off x="2238769" y="3883495"/>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63" name="Овал 62"/>
          <p:cNvSpPr/>
          <p:nvPr/>
        </p:nvSpPr>
        <p:spPr>
          <a:xfrm>
            <a:off x="5350269" y="5490045"/>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65" name="Овал 64"/>
          <p:cNvSpPr/>
          <p:nvPr/>
        </p:nvSpPr>
        <p:spPr>
          <a:xfrm>
            <a:off x="695719" y="2322244"/>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66" name="Овал 65"/>
          <p:cNvSpPr/>
          <p:nvPr/>
        </p:nvSpPr>
        <p:spPr>
          <a:xfrm>
            <a:off x="4099319" y="5008294"/>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67" name="Овал 66"/>
          <p:cNvSpPr/>
          <p:nvPr/>
        </p:nvSpPr>
        <p:spPr>
          <a:xfrm>
            <a:off x="4067944" y="4843760"/>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68" name="Овал 67"/>
          <p:cNvSpPr/>
          <p:nvPr/>
        </p:nvSpPr>
        <p:spPr>
          <a:xfrm>
            <a:off x="3890020" y="5032226"/>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69" name="Овал 68"/>
          <p:cNvSpPr/>
          <p:nvPr/>
        </p:nvSpPr>
        <p:spPr>
          <a:xfrm>
            <a:off x="446314" y="4115191"/>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70" name="Овал 69"/>
          <p:cNvSpPr/>
          <p:nvPr/>
        </p:nvSpPr>
        <p:spPr>
          <a:xfrm>
            <a:off x="4572000" y="5006826"/>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71" name="Овал 70"/>
          <p:cNvSpPr/>
          <p:nvPr/>
        </p:nvSpPr>
        <p:spPr>
          <a:xfrm>
            <a:off x="564067" y="4539256"/>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72" name="Овал 71"/>
          <p:cNvSpPr/>
          <p:nvPr/>
        </p:nvSpPr>
        <p:spPr>
          <a:xfrm>
            <a:off x="3270250" y="4800383"/>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73" name="Овал 72"/>
          <p:cNvSpPr/>
          <p:nvPr/>
        </p:nvSpPr>
        <p:spPr>
          <a:xfrm>
            <a:off x="1074166" y="3378594"/>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74" name="Овал 73"/>
          <p:cNvSpPr/>
          <p:nvPr/>
        </p:nvSpPr>
        <p:spPr>
          <a:xfrm>
            <a:off x="1234483" y="3352898"/>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55" name="Овал 54"/>
          <p:cNvSpPr/>
          <p:nvPr/>
        </p:nvSpPr>
        <p:spPr>
          <a:xfrm>
            <a:off x="1208067" y="3270586"/>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75" name="Овал 74"/>
          <p:cNvSpPr/>
          <p:nvPr/>
        </p:nvSpPr>
        <p:spPr>
          <a:xfrm>
            <a:off x="1499773" y="3844060"/>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76" name="Овал 75"/>
          <p:cNvSpPr/>
          <p:nvPr/>
        </p:nvSpPr>
        <p:spPr>
          <a:xfrm>
            <a:off x="2462717" y="3933572"/>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77" name="Овал 76"/>
          <p:cNvSpPr/>
          <p:nvPr/>
        </p:nvSpPr>
        <p:spPr>
          <a:xfrm>
            <a:off x="1882086" y="2656609"/>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78" name="Овал 77"/>
          <p:cNvSpPr/>
          <p:nvPr/>
        </p:nvSpPr>
        <p:spPr>
          <a:xfrm>
            <a:off x="676669" y="4002573"/>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79" name="Овал 78"/>
          <p:cNvSpPr/>
          <p:nvPr/>
        </p:nvSpPr>
        <p:spPr>
          <a:xfrm>
            <a:off x="1381555" y="3462585"/>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80" name="Овал 79"/>
          <p:cNvSpPr/>
          <p:nvPr/>
        </p:nvSpPr>
        <p:spPr>
          <a:xfrm>
            <a:off x="1791536" y="4117896"/>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81" name="Овал 80"/>
          <p:cNvSpPr/>
          <p:nvPr/>
        </p:nvSpPr>
        <p:spPr>
          <a:xfrm>
            <a:off x="1599940" y="3751057"/>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82" name="Овал 81"/>
          <p:cNvSpPr/>
          <p:nvPr/>
        </p:nvSpPr>
        <p:spPr>
          <a:xfrm>
            <a:off x="1412059" y="4025205"/>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83" name="Овал 82"/>
          <p:cNvSpPr/>
          <p:nvPr/>
        </p:nvSpPr>
        <p:spPr>
          <a:xfrm>
            <a:off x="607668" y="4337599"/>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84" name="Овал 83"/>
          <p:cNvSpPr/>
          <p:nvPr/>
        </p:nvSpPr>
        <p:spPr>
          <a:xfrm>
            <a:off x="2498036" y="3382428"/>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85" name="Овал 84"/>
          <p:cNvSpPr/>
          <p:nvPr/>
        </p:nvSpPr>
        <p:spPr>
          <a:xfrm>
            <a:off x="1436106" y="3057593"/>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42" name="Овал 41"/>
          <p:cNvSpPr/>
          <p:nvPr/>
        </p:nvSpPr>
        <p:spPr>
          <a:xfrm>
            <a:off x="1367105" y="3195595"/>
            <a:ext cx="217428" cy="217428"/>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b="1"/>
          </a:p>
        </p:txBody>
      </p:sp>
      <p:sp>
        <p:nvSpPr>
          <p:cNvPr id="86" name="Овал 85"/>
          <p:cNvSpPr/>
          <p:nvPr/>
        </p:nvSpPr>
        <p:spPr>
          <a:xfrm>
            <a:off x="2931170" y="4358047"/>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87" name="Овал 86"/>
          <p:cNvSpPr/>
          <p:nvPr/>
        </p:nvSpPr>
        <p:spPr>
          <a:xfrm>
            <a:off x="1756784" y="3919411"/>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88" name="Овал 87"/>
          <p:cNvSpPr/>
          <p:nvPr/>
        </p:nvSpPr>
        <p:spPr>
          <a:xfrm>
            <a:off x="2207019" y="4227007"/>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89" name="Овал 88"/>
          <p:cNvSpPr/>
          <p:nvPr/>
        </p:nvSpPr>
        <p:spPr>
          <a:xfrm>
            <a:off x="1819656" y="3718758"/>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64" name="Овал 63"/>
          <p:cNvSpPr/>
          <p:nvPr/>
        </p:nvSpPr>
        <p:spPr>
          <a:xfrm>
            <a:off x="1940319" y="3820844"/>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90" name="Овал 89"/>
          <p:cNvSpPr/>
          <p:nvPr/>
        </p:nvSpPr>
        <p:spPr>
          <a:xfrm>
            <a:off x="2538068" y="4406600"/>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49" name="TextBox 48"/>
          <p:cNvSpPr txBox="1"/>
          <p:nvPr/>
        </p:nvSpPr>
        <p:spPr>
          <a:xfrm>
            <a:off x="4710002" y="6573306"/>
            <a:ext cx="4380063" cy="230832"/>
          </a:xfrm>
          <a:prstGeom prst="rect">
            <a:avLst/>
          </a:prstGeom>
          <a:noFill/>
        </p:spPr>
        <p:txBody>
          <a:bodyPr wrap="square" rtlCol="0">
            <a:spAutoFit/>
          </a:bodyPr>
          <a:lstStyle/>
          <a:p>
            <a:pPr algn="r"/>
            <a:r>
              <a:rPr lang="en-US" sz="900" i="1" dirty="0" smtClean="0">
                <a:solidFill>
                  <a:schemeClr val="bg1">
                    <a:lumMod val="25000"/>
                  </a:schemeClr>
                </a:solidFill>
                <a:latin typeface="Arial" pitchFamily="34" charset="0"/>
                <a:cs typeface="Arial" pitchFamily="34" charset="0"/>
              </a:rPr>
              <a:t>*In </a:t>
            </a:r>
            <a:r>
              <a:rPr lang="en-US" sz="900" i="1" dirty="0">
                <a:solidFill>
                  <a:schemeClr val="bg1">
                    <a:lumMod val="25000"/>
                  </a:schemeClr>
                </a:solidFill>
                <a:latin typeface="Arial" pitchFamily="34" charset="0"/>
                <a:cs typeface="Arial" pitchFamily="34" charset="0"/>
              </a:rPr>
              <a:t>brackets </a:t>
            </a:r>
            <a:r>
              <a:rPr lang="en-US" sz="900" i="1" dirty="0" smtClean="0">
                <a:solidFill>
                  <a:schemeClr val="bg1">
                    <a:lumMod val="25000"/>
                  </a:schemeClr>
                </a:solidFill>
                <a:latin typeface="Arial" pitchFamily="34" charset="0"/>
                <a:cs typeface="Arial" pitchFamily="34" charset="0"/>
              </a:rPr>
              <a:t>is the </a:t>
            </a:r>
            <a:r>
              <a:rPr lang="en-US" sz="900" i="1" dirty="0">
                <a:solidFill>
                  <a:schemeClr val="bg1">
                    <a:lumMod val="25000"/>
                  </a:schemeClr>
                </a:solidFill>
                <a:latin typeface="Arial" pitchFamily="34" charset="0"/>
                <a:cs typeface="Arial" pitchFamily="34" charset="0"/>
              </a:rPr>
              <a:t>increase during the reporting month</a:t>
            </a:r>
            <a:endParaRPr lang="ru-RU" sz="900" i="1" dirty="0">
              <a:solidFill>
                <a:schemeClr val="bg1">
                  <a:lumMod val="25000"/>
                </a:schemeClr>
              </a:solidFill>
              <a:latin typeface="Arial" pitchFamily="34" charset="0"/>
              <a:cs typeface="Arial" pitchFamily="34"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274799266"/>
              </p:ext>
            </p:extLst>
          </p:nvPr>
        </p:nvGraphicFramePr>
        <p:xfrm>
          <a:off x="5171283" y="1369931"/>
          <a:ext cx="3959067" cy="4251960"/>
        </p:xfrm>
        <a:graphic>
          <a:graphicData uri="http://schemas.openxmlformats.org/drawingml/2006/table">
            <a:tbl>
              <a:tblPr>
                <a:tableStyleId>{5C22544A-7EE6-4342-B048-85BDC9FD1C3A}</a:tableStyleId>
              </a:tblPr>
              <a:tblGrid>
                <a:gridCol w="1830152"/>
                <a:gridCol w="424743"/>
                <a:gridCol w="1343076"/>
                <a:gridCol w="361096"/>
              </a:tblGrid>
              <a:tr h="129839">
                <a:tc>
                  <a:txBody>
                    <a:bodyPr/>
                    <a:lstStyle/>
                    <a:p>
                      <a:pPr algn="l" fontAlgn="b"/>
                      <a:r>
                        <a:rPr lang="en-US" sz="900" b="0" i="0" u="none" strike="noStrike" dirty="0" smtClean="0">
                          <a:solidFill>
                            <a:schemeClr val="dk1"/>
                          </a:solidFill>
                          <a:effectLst/>
                          <a:latin typeface="Arial" pitchFamily="34" charset="0"/>
                          <a:cs typeface="Arial" pitchFamily="34" charset="0"/>
                        </a:rPr>
                        <a:t>Astrakhan</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5</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l" fontAlgn="b"/>
                      <a:r>
                        <a:rPr lang="en-US" sz="900" b="0" u="none" strike="noStrike" dirty="0" smtClean="0">
                          <a:effectLst/>
                          <a:latin typeface="Arial" pitchFamily="34" charset="0"/>
                          <a:cs typeface="Arial" pitchFamily="34" charset="0"/>
                        </a:rPr>
                        <a:t>Omsk</a:t>
                      </a:r>
                      <a:r>
                        <a:rPr lang="en-US" sz="900" b="0" u="none" strike="noStrike" baseline="0" dirty="0" smtClean="0">
                          <a:effectLst/>
                          <a:latin typeface="Arial" pitchFamily="34" charset="0"/>
                          <a:cs typeface="Arial" pitchFamily="34" charset="0"/>
                        </a:rPr>
                        <a:t> and Region</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3</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r>
              <a:tr h="0">
                <a:tc>
                  <a:txBody>
                    <a:bodyPr/>
                    <a:lstStyle/>
                    <a:p>
                      <a:pPr algn="l" fontAlgn="b"/>
                      <a:r>
                        <a:rPr lang="en-US" sz="900" b="0" i="0" u="none" strike="noStrike" dirty="0" smtClean="0">
                          <a:solidFill>
                            <a:schemeClr val="dk1"/>
                          </a:solidFill>
                          <a:effectLst/>
                          <a:latin typeface="Arial" pitchFamily="34" charset="0"/>
                          <a:cs typeface="Arial" pitchFamily="34" charset="0"/>
                        </a:rPr>
                        <a:t>Bryansk</a:t>
                      </a:r>
                      <a:r>
                        <a:rPr lang="en-US" sz="900" b="0" i="0" u="none" strike="noStrike" baseline="0" dirty="0" smtClean="0">
                          <a:solidFill>
                            <a:schemeClr val="dk1"/>
                          </a:solidFill>
                          <a:effectLst/>
                          <a:latin typeface="Arial" pitchFamily="34" charset="0"/>
                          <a:cs typeface="Arial" pitchFamily="34" charset="0"/>
                        </a:rPr>
                        <a:t> Region</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1</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l" fontAlgn="b"/>
                      <a:r>
                        <a:rPr lang="en-US" sz="900" b="0" i="0" u="none" strike="noStrike" dirty="0" err="1" smtClean="0">
                          <a:solidFill>
                            <a:schemeClr val="dk1"/>
                          </a:solidFill>
                          <a:effectLst/>
                          <a:latin typeface="Arial" pitchFamily="34" charset="0"/>
                          <a:cs typeface="Arial" pitchFamily="34" charset="0"/>
                        </a:rPr>
                        <a:t>Oryol</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1</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r>
              <a:tr h="129839">
                <a:tc>
                  <a:txBody>
                    <a:bodyPr/>
                    <a:lstStyle/>
                    <a:p>
                      <a:pPr algn="l" fontAlgn="b"/>
                      <a:r>
                        <a:rPr lang="en-US" sz="900" b="0" i="0" u="none" strike="noStrike" dirty="0" smtClean="0">
                          <a:solidFill>
                            <a:schemeClr val="dk1"/>
                          </a:solidFill>
                          <a:effectLst/>
                          <a:latin typeface="Arial" pitchFamily="34" charset="0"/>
                          <a:cs typeface="Arial" pitchFamily="34" charset="0"/>
                        </a:rPr>
                        <a:t>Vladivostok</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1</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l" fontAlgn="b"/>
                      <a:r>
                        <a:rPr lang="en-US" sz="900" b="0" i="0" u="none" strike="noStrike" dirty="0" err="1" smtClean="0">
                          <a:solidFill>
                            <a:schemeClr val="dk1"/>
                          </a:solidFill>
                          <a:effectLst/>
                          <a:latin typeface="Arial" pitchFamily="34" charset="0"/>
                          <a:cs typeface="Arial" pitchFamily="34" charset="0"/>
                        </a:rPr>
                        <a:t>Penzenskaya</a:t>
                      </a:r>
                      <a:r>
                        <a:rPr lang="en-US" sz="900" b="0" i="0" u="none" strike="noStrike" baseline="0" dirty="0" smtClean="0">
                          <a:solidFill>
                            <a:schemeClr val="dk1"/>
                          </a:solidFill>
                          <a:effectLst/>
                          <a:latin typeface="Arial" pitchFamily="34" charset="0"/>
                          <a:cs typeface="Arial" pitchFamily="34" charset="0"/>
                        </a:rPr>
                        <a:t> Region</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1</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r>
              <a:tr h="129839">
                <a:tc>
                  <a:txBody>
                    <a:bodyPr/>
                    <a:lstStyle/>
                    <a:p>
                      <a:pPr algn="l" fontAlgn="b"/>
                      <a:r>
                        <a:rPr lang="en-US" sz="900" b="0" i="0" u="none" strike="noStrike" dirty="0" smtClean="0">
                          <a:solidFill>
                            <a:schemeClr val="dk1"/>
                          </a:solidFill>
                          <a:effectLst/>
                          <a:latin typeface="Arial" pitchFamily="34" charset="0"/>
                          <a:cs typeface="Arial" pitchFamily="34" charset="0"/>
                        </a:rPr>
                        <a:t>Vladimir</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2</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l" fontAlgn="b"/>
                      <a:r>
                        <a:rPr lang="en-US" sz="900" b="0" i="0" u="none" strike="noStrike" dirty="0" smtClean="0">
                          <a:solidFill>
                            <a:schemeClr val="dk1"/>
                          </a:solidFill>
                          <a:effectLst/>
                          <a:latin typeface="Arial" pitchFamily="34" charset="0"/>
                          <a:cs typeface="Arial" pitchFamily="34" charset="0"/>
                        </a:rPr>
                        <a:t>Perm</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7</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r>
              <a:tr h="129839">
                <a:tc>
                  <a:txBody>
                    <a:bodyPr/>
                    <a:lstStyle/>
                    <a:p>
                      <a:pPr algn="l" fontAlgn="b"/>
                      <a:r>
                        <a:rPr lang="en-US" sz="900" b="0" i="0" u="none" strike="noStrike" dirty="0" smtClean="0">
                          <a:solidFill>
                            <a:schemeClr val="dk1"/>
                          </a:solidFill>
                          <a:effectLst/>
                          <a:latin typeface="Arial" pitchFamily="34" charset="0"/>
                          <a:cs typeface="Arial" pitchFamily="34" charset="0"/>
                        </a:rPr>
                        <a:t>Volgograd</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1</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l" fontAlgn="b"/>
                      <a:r>
                        <a:rPr lang="en-US" sz="900" b="0" i="0" u="none" strike="noStrike" dirty="0" smtClean="0">
                          <a:solidFill>
                            <a:schemeClr val="dk1"/>
                          </a:solidFill>
                          <a:effectLst/>
                          <a:latin typeface="Arial" pitchFamily="34" charset="0"/>
                          <a:cs typeface="Arial" pitchFamily="34" charset="0"/>
                        </a:rPr>
                        <a:t>Petrozavodsk</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1</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r>
              <a:tr h="129839">
                <a:tc>
                  <a:txBody>
                    <a:bodyPr/>
                    <a:lstStyle/>
                    <a:p>
                      <a:pPr algn="l" fontAlgn="b"/>
                      <a:r>
                        <a:rPr lang="en-US" sz="900" b="0" i="0" u="none" strike="noStrike" dirty="0" smtClean="0">
                          <a:solidFill>
                            <a:schemeClr val="dk1"/>
                          </a:solidFill>
                          <a:effectLst/>
                          <a:latin typeface="Arial" pitchFamily="34" charset="0"/>
                          <a:cs typeface="Arial" pitchFamily="34" charset="0"/>
                        </a:rPr>
                        <a:t>Voronezh</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2</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l" fontAlgn="b"/>
                      <a:r>
                        <a:rPr lang="en-US" sz="900" b="0" i="0" u="none" strike="noStrike" dirty="0" err="1" smtClean="0">
                          <a:solidFill>
                            <a:schemeClr val="dk1"/>
                          </a:solidFill>
                          <a:effectLst/>
                          <a:latin typeface="Arial" pitchFamily="34" charset="0"/>
                          <a:cs typeface="Arial" pitchFamily="34" charset="0"/>
                        </a:rPr>
                        <a:t>Rostovskaya</a:t>
                      </a:r>
                      <a:r>
                        <a:rPr lang="en-US" sz="900" b="0" i="0" u="none" strike="noStrike" baseline="0" dirty="0" smtClean="0">
                          <a:solidFill>
                            <a:schemeClr val="dk1"/>
                          </a:solidFill>
                          <a:effectLst/>
                          <a:latin typeface="Arial" pitchFamily="34" charset="0"/>
                          <a:cs typeface="Arial" pitchFamily="34" charset="0"/>
                        </a:rPr>
                        <a:t> Region</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1</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r>
              <a:tr h="129839">
                <a:tc>
                  <a:txBody>
                    <a:bodyPr/>
                    <a:lstStyle/>
                    <a:p>
                      <a:pPr algn="l" fontAlgn="b"/>
                      <a:r>
                        <a:rPr lang="en-US" sz="900" b="0" i="0" u="none" strike="noStrike" dirty="0" smtClean="0">
                          <a:solidFill>
                            <a:schemeClr val="dk1"/>
                          </a:solidFill>
                          <a:effectLst/>
                          <a:latin typeface="Arial" pitchFamily="34" charset="0"/>
                          <a:cs typeface="Arial" pitchFamily="34" charset="0"/>
                        </a:rPr>
                        <a:t>Yekaterinburg</a:t>
                      </a:r>
                      <a:r>
                        <a:rPr lang="en-US" sz="900" b="0" i="0" u="none" strike="noStrike" baseline="0" dirty="0" smtClean="0">
                          <a:solidFill>
                            <a:schemeClr val="dk1"/>
                          </a:solidFill>
                          <a:effectLst/>
                          <a:latin typeface="Arial" pitchFamily="34" charset="0"/>
                          <a:cs typeface="Arial" pitchFamily="34" charset="0"/>
                        </a:rPr>
                        <a:t> and Region</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28 (+2)</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l" fontAlgn="b"/>
                      <a:r>
                        <a:rPr lang="en-US" sz="900" b="0" i="0" u="none" strike="noStrike" dirty="0" smtClean="0">
                          <a:solidFill>
                            <a:schemeClr val="dk1"/>
                          </a:solidFill>
                          <a:effectLst/>
                          <a:latin typeface="Arial" pitchFamily="34" charset="0"/>
                          <a:cs typeface="Arial" pitchFamily="34" charset="0"/>
                        </a:rPr>
                        <a:t>Ryazan</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3</a:t>
                      </a: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r>
              <a:tr h="117874">
                <a:tc>
                  <a:txBody>
                    <a:bodyPr/>
                    <a:lstStyle/>
                    <a:p>
                      <a:pPr algn="l" fontAlgn="b"/>
                      <a:r>
                        <a:rPr lang="en-US" sz="900" b="0" i="0" u="none" strike="noStrike" dirty="0" smtClean="0">
                          <a:solidFill>
                            <a:schemeClr val="dk1"/>
                          </a:solidFill>
                          <a:effectLst/>
                          <a:latin typeface="Arial" pitchFamily="34" charset="0"/>
                          <a:cs typeface="Arial" pitchFamily="34" charset="0"/>
                        </a:rPr>
                        <a:t>Ivanovo</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1</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l" fontAlgn="b"/>
                      <a:r>
                        <a:rPr lang="en-US" sz="900" b="0" i="0" u="none" strike="noStrike" dirty="0" smtClean="0">
                          <a:solidFill>
                            <a:schemeClr val="dk1"/>
                          </a:solidFill>
                          <a:effectLst/>
                          <a:latin typeface="Arial" pitchFamily="34" charset="0"/>
                          <a:cs typeface="Arial" pitchFamily="34" charset="0"/>
                        </a:rPr>
                        <a:t>Samara</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3</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r>
              <a:tr h="129839">
                <a:tc>
                  <a:txBody>
                    <a:bodyPr/>
                    <a:lstStyle/>
                    <a:p>
                      <a:pPr algn="l" fontAlgn="b"/>
                      <a:r>
                        <a:rPr lang="en-US" sz="900" b="0" u="none" strike="noStrike" dirty="0" smtClean="0">
                          <a:effectLst/>
                          <a:latin typeface="Arial" pitchFamily="34" charset="0"/>
                          <a:cs typeface="Arial" pitchFamily="34" charset="0"/>
                        </a:rPr>
                        <a:t>Izhevsk</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1</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l" fontAlgn="b"/>
                      <a:r>
                        <a:rPr lang="en-US" sz="900" b="0" u="none" strike="noStrike" dirty="0" smtClean="0">
                          <a:effectLst/>
                          <a:latin typeface="Arial" pitchFamily="34" charset="0"/>
                          <a:cs typeface="Arial" pitchFamily="34" charset="0"/>
                        </a:rPr>
                        <a:t>St. Petersburg</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101</a:t>
                      </a:r>
                    </a:p>
                    <a:p>
                      <a:pPr algn="r" fontAlgn="b"/>
                      <a:r>
                        <a:rPr lang="ru-RU" sz="900" b="0" i="0" u="none" strike="noStrike" dirty="0" smtClean="0">
                          <a:solidFill>
                            <a:srgbClr val="000000"/>
                          </a:solidFill>
                          <a:effectLst/>
                          <a:latin typeface="Arial" pitchFamily="34" charset="0"/>
                          <a:cs typeface="Arial" pitchFamily="34" charset="0"/>
                        </a:rPr>
                        <a:t>(+6)</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r>
              <a:tr h="129839">
                <a:tc>
                  <a:txBody>
                    <a:bodyPr/>
                    <a:lstStyle/>
                    <a:p>
                      <a:pPr algn="l" fontAlgn="b"/>
                      <a:r>
                        <a:rPr lang="en-US" sz="900" b="0" i="0" u="none" strike="noStrike" dirty="0" smtClean="0">
                          <a:solidFill>
                            <a:schemeClr val="dk1"/>
                          </a:solidFill>
                          <a:effectLst/>
                          <a:latin typeface="Arial" pitchFamily="34" charset="0"/>
                          <a:cs typeface="Arial" pitchFamily="34" charset="0"/>
                        </a:rPr>
                        <a:t>Irkutsk</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2</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l" fontAlgn="b"/>
                      <a:r>
                        <a:rPr lang="en-US" sz="900" b="0" i="0" u="none" strike="noStrike" dirty="0" smtClean="0">
                          <a:solidFill>
                            <a:schemeClr val="dk1"/>
                          </a:solidFill>
                          <a:effectLst/>
                          <a:latin typeface="Arial" pitchFamily="34" charset="0"/>
                          <a:cs typeface="Arial" pitchFamily="34" charset="0"/>
                        </a:rPr>
                        <a:t>Saransk</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4</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r>
              <a:tr h="129839">
                <a:tc>
                  <a:txBody>
                    <a:bodyPr/>
                    <a:lstStyle/>
                    <a:p>
                      <a:pPr algn="l" fontAlgn="b"/>
                      <a:r>
                        <a:rPr lang="en-US" sz="900" b="0" u="none" strike="noStrike" dirty="0" smtClean="0">
                          <a:effectLst/>
                          <a:latin typeface="Arial" pitchFamily="34" charset="0"/>
                          <a:cs typeface="Arial" pitchFamily="34" charset="0"/>
                        </a:rPr>
                        <a:t>Kazan</a:t>
                      </a:r>
                      <a:r>
                        <a:rPr lang="en-US" sz="900" b="0" u="none" strike="noStrike" baseline="0" dirty="0" smtClean="0">
                          <a:effectLst/>
                          <a:latin typeface="Arial" pitchFamily="34" charset="0"/>
                          <a:cs typeface="Arial" pitchFamily="34" charset="0"/>
                        </a:rPr>
                        <a:t> and </a:t>
                      </a:r>
                      <a:r>
                        <a:rPr lang="en-US" sz="900" b="0" u="none" strike="noStrike" baseline="0" dirty="0" err="1" smtClean="0">
                          <a:effectLst/>
                          <a:latin typeface="Arial" pitchFamily="34" charset="0"/>
                          <a:cs typeface="Arial" pitchFamily="34" charset="0"/>
                        </a:rPr>
                        <a:t>Tatarstan</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23</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l" fontAlgn="b"/>
                      <a:r>
                        <a:rPr lang="en-US" sz="900" b="0" i="0" u="none" strike="noStrike" dirty="0" smtClean="0">
                          <a:solidFill>
                            <a:schemeClr val="dk1"/>
                          </a:solidFill>
                          <a:effectLst/>
                          <a:latin typeface="Arial" pitchFamily="34" charset="0"/>
                          <a:cs typeface="Arial" pitchFamily="34" charset="0"/>
                        </a:rPr>
                        <a:t>Saratov</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7</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r>
              <a:tr h="129839">
                <a:tc>
                  <a:txBody>
                    <a:bodyPr/>
                    <a:lstStyle/>
                    <a:p>
                      <a:pPr algn="l" fontAlgn="b"/>
                      <a:r>
                        <a:rPr lang="en-US" sz="900" b="0" i="0" u="none" strike="noStrike" dirty="0" smtClean="0">
                          <a:solidFill>
                            <a:schemeClr val="dk1"/>
                          </a:solidFill>
                          <a:effectLst/>
                          <a:latin typeface="Arial" pitchFamily="34" charset="0"/>
                          <a:cs typeface="Arial" pitchFamily="34" charset="0"/>
                        </a:rPr>
                        <a:t>Kaliningrad</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1</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l" fontAlgn="b"/>
                      <a:r>
                        <a:rPr lang="en-US" sz="900" b="0" i="0" u="none" strike="noStrike" dirty="0" smtClean="0">
                          <a:solidFill>
                            <a:schemeClr val="dk1"/>
                          </a:solidFill>
                          <a:effectLst/>
                          <a:latin typeface="Arial" pitchFamily="34" charset="0"/>
                          <a:cs typeface="Arial" pitchFamily="34" charset="0"/>
                        </a:rPr>
                        <a:t>Stavropol</a:t>
                      </a:r>
                      <a:r>
                        <a:rPr lang="en-US" sz="900" b="0" i="0" u="none" strike="noStrike" baseline="0" dirty="0" smtClean="0">
                          <a:solidFill>
                            <a:schemeClr val="dk1"/>
                          </a:solidFill>
                          <a:effectLst/>
                          <a:latin typeface="Arial" pitchFamily="34" charset="0"/>
                          <a:cs typeface="Arial" pitchFamily="34" charset="0"/>
                        </a:rPr>
                        <a:t> Region</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1</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r>
              <a:tr h="129839">
                <a:tc>
                  <a:txBody>
                    <a:bodyPr/>
                    <a:lstStyle/>
                    <a:p>
                      <a:pPr algn="l" fontAlgn="b"/>
                      <a:r>
                        <a:rPr lang="en-US" sz="900" b="0" i="0" u="none" strike="noStrike" dirty="0" smtClean="0">
                          <a:solidFill>
                            <a:schemeClr val="dk1"/>
                          </a:solidFill>
                          <a:effectLst/>
                          <a:latin typeface="Arial" pitchFamily="34" charset="0"/>
                          <a:cs typeface="Arial" pitchFamily="34" charset="0"/>
                        </a:rPr>
                        <a:t>Kaluga</a:t>
                      </a:r>
                      <a:r>
                        <a:rPr lang="en-US" sz="900" b="0" i="0" u="none" strike="noStrike" baseline="0" dirty="0" smtClean="0">
                          <a:solidFill>
                            <a:schemeClr val="dk1"/>
                          </a:solidFill>
                          <a:effectLst/>
                          <a:latin typeface="Arial" pitchFamily="34" charset="0"/>
                          <a:cs typeface="Arial" pitchFamily="34" charset="0"/>
                        </a:rPr>
                        <a:t> and Region</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4</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l" fontAlgn="b"/>
                      <a:r>
                        <a:rPr lang="en-US" sz="900" b="0" i="0" u="none" strike="noStrike" dirty="0" smtClean="0">
                          <a:solidFill>
                            <a:schemeClr val="dk1"/>
                          </a:solidFill>
                          <a:effectLst/>
                          <a:latin typeface="Arial" pitchFamily="34" charset="0"/>
                          <a:cs typeface="Arial" pitchFamily="34" charset="0"/>
                        </a:rPr>
                        <a:t>Syktyvkar</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1</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r>
              <a:tr h="129839">
                <a:tc>
                  <a:txBody>
                    <a:bodyPr/>
                    <a:lstStyle/>
                    <a:p>
                      <a:pPr algn="l" fontAlgn="b"/>
                      <a:r>
                        <a:rPr lang="en-US" sz="900" b="0" i="0" u="none" strike="noStrike" dirty="0" smtClean="0">
                          <a:solidFill>
                            <a:schemeClr val="dk1"/>
                          </a:solidFill>
                          <a:effectLst/>
                          <a:latin typeface="Arial" pitchFamily="34" charset="0"/>
                          <a:cs typeface="Arial" pitchFamily="34" charset="0"/>
                        </a:rPr>
                        <a:t>Kemerovo</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3</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l" fontAlgn="b"/>
                      <a:r>
                        <a:rPr lang="en-US" sz="900" b="0" i="0" u="none" strike="noStrike" dirty="0" err="1" smtClean="0">
                          <a:solidFill>
                            <a:schemeClr val="dk1"/>
                          </a:solidFill>
                          <a:effectLst/>
                          <a:latin typeface="Arial" pitchFamily="34" charset="0"/>
                          <a:cs typeface="Arial" pitchFamily="34" charset="0"/>
                        </a:rPr>
                        <a:t>Tver</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2</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r>
              <a:tr h="129839">
                <a:tc>
                  <a:txBody>
                    <a:bodyPr/>
                    <a:lstStyle/>
                    <a:p>
                      <a:pPr algn="l" fontAlgn="b"/>
                      <a:r>
                        <a:rPr lang="en-US" sz="900" b="0" i="0" u="none" strike="noStrike" dirty="0" smtClean="0">
                          <a:solidFill>
                            <a:schemeClr val="dk1"/>
                          </a:solidFill>
                          <a:effectLst/>
                          <a:latin typeface="Arial" pitchFamily="34" charset="0"/>
                          <a:cs typeface="Arial" pitchFamily="34" charset="0"/>
                        </a:rPr>
                        <a:t>Krasnodar</a:t>
                      </a:r>
                      <a:r>
                        <a:rPr lang="en-US" sz="900" b="0" i="0" u="none" strike="noStrike" baseline="0" dirty="0" smtClean="0">
                          <a:solidFill>
                            <a:schemeClr val="dk1"/>
                          </a:solidFill>
                          <a:effectLst/>
                          <a:latin typeface="Arial" pitchFamily="34" charset="0"/>
                          <a:cs typeface="Arial" pitchFamily="34" charset="0"/>
                        </a:rPr>
                        <a:t> and Krasnodar Territory</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4</a:t>
                      </a: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l" fontAlgn="b"/>
                      <a:r>
                        <a:rPr lang="en-US" sz="900" b="0" i="0" u="none" strike="noStrike" dirty="0" smtClean="0">
                          <a:solidFill>
                            <a:schemeClr val="dk1"/>
                          </a:solidFill>
                          <a:effectLst/>
                          <a:latin typeface="Arial" pitchFamily="34" charset="0"/>
                          <a:cs typeface="Arial" pitchFamily="34" charset="0"/>
                        </a:rPr>
                        <a:t>Omsk</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20</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r>
              <a:tr h="129839">
                <a:tc>
                  <a:txBody>
                    <a:bodyPr/>
                    <a:lstStyle/>
                    <a:p>
                      <a:pPr algn="l" fontAlgn="b"/>
                      <a:r>
                        <a:rPr lang="en-US" sz="900" b="0" i="0" u="none" strike="noStrike" dirty="0" smtClean="0">
                          <a:solidFill>
                            <a:schemeClr val="dk1"/>
                          </a:solidFill>
                          <a:effectLst/>
                          <a:latin typeface="Arial" pitchFamily="34" charset="0"/>
                          <a:cs typeface="Arial" pitchFamily="34" charset="0"/>
                        </a:rPr>
                        <a:t>Krasnoyarsk</a:t>
                      </a:r>
                      <a:r>
                        <a:rPr lang="en-US" sz="900" b="0" i="0" u="none" strike="noStrike" baseline="0" dirty="0" smtClean="0">
                          <a:solidFill>
                            <a:schemeClr val="dk1"/>
                          </a:solidFill>
                          <a:effectLst/>
                          <a:latin typeface="Arial" pitchFamily="34" charset="0"/>
                          <a:cs typeface="Arial" pitchFamily="34" charset="0"/>
                        </a:rPr>
                        <a:t> and Krasnoyarsk Territory</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13</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l" fontAlgn="b"/>
                      <a:r>
                        <a:rPr lang="en-US" sz="900" b="0" i="0" u="none" strike="noStrike" dirty="0" smtClean="0">
                          <a:solidFill>
                            <a:schemeClr val="dk1"/>
                          </a:solidFill>
                          <a:effectLst/>
                          <a:latin typeface="Arial" pitchFamily="34" charset="0"/>
                          <a:cs typeface="Arial" pitchFamily="34" charset="0"/>
                        </a:rPr>
                        <a:t>Tula</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1</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r>
              <a:tr h="129839">
                <a:tc>
                  <a:txBody>
                    <a:bodyPr/>
                    <a:lstStyle/>
                    <a:p>
                      <a:pPr algn="l" fontAlgn="b"/>
                      <a:r>
                        <a:rPr lang="en-US" sz="900" b="0" u="none" strike="noStrike" dirty="0" err="1" smtClean="0">
                          <a:effectLst/>
                          <a:latin typeface="Arial" pitchFamily="34" charset="0"/>
                          <a:cs typeface="Arial" pitchFamily="34" charset="0"/>
                        </a:rPr>
                        <a:t>Leningradskaya</a:t>
                      </a:r>
                      <a:r>
                        <a:rPr lang="en-US" sz="900" b="0" u="none" strike="noStrike" baseline="0" dirty="0" smtClean="0">
                          <a:effectLst/>
                          <a:latin typeface="Arial" pitchFamily="34" charset="0"/>
                          <a:cs typeface="Arial" pitchFamily="34" charset="0"/>
                        </a:rPr>
                        <a:t> Region</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1</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l" fontAlgn="b"/>
                      <a:r>
                        <a:rPr lang="en-US" sz="900" b="0" i="0" u="none" strike="noStrike" dirty="0" smtClean="0">
                          <a:solidFill>
                            <a:schemeClr val="dk1"/>
                          </a:solidFill>
                          <a:effectLst/>
                          <a:latin typeface="Arial" pitchFamily="34" charset="0"/>
                          <a:cs typeface="Arial" pitchFamily="34" charset="0"/>
                        </a:rPr>
                        <a:t>Tyumen</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1</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r>
              <a:tr h="129839">
                <a:tc>
                  <a:txBody>
                    <a:bodyPr/>
                    <a:lstStyle/>
                    <a:p>
                      <a:pPr algn="l" fontAlgn="b"/>
                      <a:r>
                        <a:rPr lang="en-US" sz="900" b="0" u="none" strike="noStrike" dirty="0" smtClean="0">
                          <a:effectLst/>
                          <a:latin typeface="Arial" pitchFamily="34" charset="0"/>
                          <a:cs typeface="Arial" pitchFamily="34" charset="0"/>
                        </a:rPr>
                        <a:t>Moscow</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508 (+8)</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l" fontAlgn="b"/>
                      <a:r>
                        <a:rPr lang="en-US" sz="900" b="0" i="0" u="none" strike="noStrike" dirty="0" smtClean="0">
                          <a:solidFill>
                            <a:schemeClr val="dk1"/>
                          </a:solidFill>
                          <a:effectLst/>
                          <a:latin typeface="Arial" pitchFamily="34" charset="0"/>
                          <a:cs typeface="Arial" pitchFamily="34" charset="0"/>
                        </a:rPr>
                        <a:t>Ulyanovsk</a:t>
                      </a:r>
                      <a:r>
                        <a:rPr lang="en-US" sz="900" b="0" i="0" u="none" strike="noStrike" baseline="0" dirty="0" smtClean="0">
                          <a:solidFill>
                            <a:schemeClr val="dk1"/>
                          </a:solidFill>
                          <a:effectLst/>
                          <a:latin typeface="Arial" pitchFamily="34" charset="0"/>
                          <a:cs typeface="Arial" pitchFamily="34" charset="0"/>
                        </a:rPr>
                        <a:t> and Region</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3</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r>
              <a:tr h="129839">
                <a:tc>
                  <a:txBody>
                    <a:bodyPr/>
                    <a:lstStyle/>
                    <a:p>
                      <a:pPr algn="l" fontAlgn="b"/>
                      <a:r>
                        <a:rPr lang="en-US" sz="900" b="0" u="none" strike="noStrike" dirty="0" smtClean="0">
                          <a:effectLst/>
                          <a:latin typeface="Arial" pitchFamily="34" charset="0"/>
                          <a:cs typeface="Arial" pitchFamily="34" charset="0"/>
                        </a:rPr>
                        <a:t>Moscow Region</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74</a:t>
                      </a: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l" fontAlgn="b"/>
                      <a:r>
                        <a:rPr lang="en-US" sz="900" b="0" u="none" strike="noStrike" dirty="0" smtClean="0">
                          <a:effectLst/>
                          <a:latin typeface="Arial" pitchFamily="34" charset="0"/>
                          <a:cs typeface="Arial" pitchFamily="34" charset="0"/>
                        </a:rPr>
                        <a:t>Ufa and </a:t>
                      </a:r>
                      <a:r>
                        <a:rPr lang="en-US" sz="900" b="0" u="none" strike="noStrike" dirty="0" smtClean="0">
                          <a:effectLst/>
                          <a:latin typeface="Arial" pitchFamily="34" charset="0"/>
                          <a:cs typeface="Arial" pitchFamily="34" charset="0"/>
                        </a:rPr>
                        <a:t>Bashkortostan</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6</a:t>
                      </a:r>
                    </a:p>
                    <a:p>
                      <a:pPr algn="r" fontAlgn="b"/>
                      <a:r>
                        <a:rPr lang="ru-RU" sz="900" b="0" i="0" u="none" strike="noStrike" dirty="0" smtClean="0">
                          <a:solidFill>
                            <a:srgbClr val="000000"/>
                          </a:solidFill>
                          <a:effectLst/>
                          <a:latin typeface="Arial" pitchFamily="34" charset="0"/>
                          <a:cs typeface="Arial" pitchFamily="34" charset="0"/>
                        </a:rPr>
                        <a:t>(+1)</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r>
              <a:tr h="152647">
                <a:tc>
                  <a:txBody>
                    <a:bodyPr/>
                    <a:lstStyle/>
                    <a:p>
                      <a:pPr algn="l" fontAlgn="b"/>
                      <a:r>
                        <a:rPr lang="en-US" sz="900" b="0" u="none" strike="noStrike" dirty="0" smtClean="0">
                          <a:effectLst/>
                          <a:latin typeface="Arial" pitchFamily="34" charset="0"/>
                          <a:cs typeface="Arial" pitchFamily="34" charset="0"/>
                        </a:rPr>
                        <a:t>Nalchik in Kabardino-Balkaria</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2</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l" fontAlgn="b"/>
                      <a:r>
                        <a:rPr lang="en-US" sz="900" b="0" i="0" u="none" strike="noStrike" dirty="0" smtClean="0">
                          <a:solidFill>
                            <a:schemeClr val="dk1"/>
                          </a:solidFill>
                          <a:effectLst/>
                          <a:latin typeface="Arial" pitchFamily="34" charset="0"/>
                          <a:cs typeface="Arial" pitchFamily="34" charset="0"/>
                        </a:rPr>
                        <a:t>Cheboksary</a:t>
                      </a:r>
                      <a:r>
                        <a:rPr lang="en-US" sz="900" b="0" i="0" u="none" strike="noStrike" baseline="0" dirty="0" smtClean="0">
                          <a:solidFill>
                            <a:schemeClr val="dk1"/>
                          </a:solidFill>
                          <a:effectLst/>
                          <a:latin typeface="Arial" pitchFamily="34" charset="0"/>
                          <a:cs typeface="Arial" pitchFamily="34" charset="0"/>
                        </a:rPr>
                        <a:t> and </a:t>
                      </a:r>
                      <a:r>
                        <a:rPr lang="en-US" sz="900" b="0" i="0" u="none" strike="noStrike" baseline="0" dirty="0" err="1" smtClean="0">
                          <a:solidFill>
                            <a:schemeClr val="dk1"/>
                          </a:solidFill>
                          <a:effectLst/>
                          <a:latin typeface="Arial" pitchFamily="34" charset="0"/>
                          <a:cs typeface="Arial" pitchFamily="34" charset="0"/>
                        </a:rPr>
                        <a:t>Chuvashia</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2</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r>
              <a:tr h="129839">
                <a:tc>
                  <a:txBody>
                    <a:bodyPr/>
                    <a:lstStyle/>
                    <a:p>
                      <a:pPr algn="l" fontAlgn="b"/>
                      <a:r>
                        <a:rPr lang="en-US" sz="900" b="0" u="none" strike="noStrike" dirty="0" smtClean="0">
                          <a:effectLst/>
                          <a:latin typeface="Arial" pitchFamily="34" charset="0"/>
                          <a:cs typeface="Arial" pitchFamily="34" charset="0"/>
                        </a:rPr>
                        <a:t>Nizhny Novgorod</a:t>
                      </a:r>
                      <a:r>
                        <a:rPr lang="en-US" sz="900" b="0" u="none" strike="noStrike" baseline="0" dirty="0" smtClean="0">
                          <a:effectLst/>
                          <a:latin typeface="Arial" pitchFamily="34" charset="0"/>
                          <a:cs typeface="Arial" pitchFamily="34" charset="0"/>
                        </a:rPr>
                        <a:t> and Region</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13</a:t>
                      </a:r>
                    </a:p>
                    <a:p>
                      <a:pPr algn="r" fontAlgn="b"/>
                      <a:r>
                        <a:rPr lang="ru-RU" sz="900" b="0" i="0" u="none" strike="noStrike" dirty="0" smtClean="0">
                          <a:solidFill>
                            <a:srgbClr val="000000"/>
                          </a:solidFill>
                          <a:effectLst/>
                          <a:latin typeface="Arial" pitchFamily="34" charset="0"/>
                          <a:cs typeface="Arial" pitchFamily="34" charset="0"/>
                        </a:rPr>
                        <a:t>(+1)</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l" fontAlgn="b"/>
                      <a:r>
                        <a:rPr lang="en-US" sz="900" b="0" i="0" u="none" strike="noStrike" dirty="0" smtClean="0">
                          <a:solidFill>
                            <a:schemeClr val="dk1"/>
                          </a:solidFill>
                          <a:effectLst/>
                          <a:latin typeface="Arial" pitchFamily="34" charset="0"/>
                          <a:cs typeface="Arial" pitchFamily="34" charset="0"/>
                        </a:rPr>
                        <a:t>Chelyabinsk</a:t>
                      </a:r>
                      <a:r>
                        <a:rPr lang="en-US" sz="900" b="0" i="0" u="none" strike="noStrike" baseline="0" dirty="0" smtClean="0">
                          <a:solidFill>
                            <a:schemeClr val="dk1"/>
                          </a:solidFill>
                          <a:effectLst/>
                          <a:latin typeface="Arial" pitchFamily="34" charset="0"/>
                          <a:cs typeface="Arial" pitchFamily="34" charset="0"/>
                        </a:rPr>
                        <a:t> </a:t>
                      </a:r>
                      <a:r>
                        <a:rPr lang="en-US" sz="900" b="0" i="0" u="none" strike="noStrike" baseline="0" dirty="0" smtClean="0">
                          <a:solidFill>
                            <a:schemeClr val="dk1"/>
                          </a:solidFill>
                          <a:effectLst/>
                          <a:latin typeface="Arial" pitchFamily="34" charset="0"/>
                          <a:cs typeface="Arial" pitchFamily="34" charset="0"/>
                        </a:rPr>
                        <a:t>and Region</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9</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r>
              <a:tr h="129839">
                <a:tc>
                  <a:txBody>
                    <a:bodyPr/>
                    <a:lstStyle/>
                    <a:p>
                      <a:pPr algn="l" fontAlgn="b"/>
                      <a:r>
                        <a:rPr lang="en-US" sz="900" b="0" u="none" strike="noStrike" dirty="0" smtClean="0">
                          <a:effectLst/>
                          <a:latin typeface="Arial" pitchFamily="34" charset="0"/>
                          <a:cs typeface="Arial" pitchFamily="34" charset="0"/>
                        </a:rPr>
                        <a:t>Novosibirsk Region</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27</a:t>
                      </a: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l" fontAlgn="b"/>
                      <a:r>
                        <a:rPr lang="en-US" sz="900" b="0" u="none" strike="noStrike" dirty="0" smtClean="0">
                          <a:effectLst/>
                          <a:latin typeface="Arial" pitchFamily="34" charset="0"/>
                          <a:cs typeface="Arial" pitchFamily="34" charset="0"/>
                        </a:rPr>
                        <a:t>Yaroslavl and Region</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6</a:t>
                      </a:r>
                    </a:p>
                    <a:p>
                      <a:pPr algn="r" fontAlgn="b"/>
                      <a:r>
                        <a:rPr lang="ru-RU" sz="900" b="0" i="0" u="none" strike="noStrike" dirty="0" smtClean="0">
                          <a:solidFill>
                            <a:srgbClr val="000000"/>
                          </a:solidFill>
                          <a:effectLst/>
                          <a:latin typeface="Arial" pitchFamily="34" charset="0"/>
                          <a:cs typeface="Arial" pitchFamily="34" charset="0"/>
                        </a:rPr>
                        <a:t>(+1)</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r>
              <a:tr h="129839">
                <a:tc gridSpan="3">
                  <a:txBody>
                    <a:bodyPr/>
                    <a:lstStyle/>
                    <a:p>
                      <a:pPr algn="r" fontAlgn="b">
                        <a:tabLst>
                          <a:tab pos="1619250" algn="l"/>
                        </a:tabLst>
                      </a:pPr>
                      <a:r>
                        <a:rPr lang="ru-RU" sz="900" b="1" i="0" u="none" strike="noStrike" dirty="0" smtClean="0">
                          <a:solidFill>
                            <a:srgbClr val="000000"/>
                          </a:solidFill>
                          <a:effectLst/>
                          <a:latin typeface="Arial" pitchFamily="34" charset="0"/>
                          <a:cs typeface="Arial" pitchFamily="34" charset="0"/>
                        </a:rPr>
                        <a:t>ИТОГО</a:t>
                      </a:r>
                      <a:endParaRPr lang="ru-RU" sz="900" b="1"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2">
                        <a:alpha val="79000"/>
                      </a:schemeClr>
                    </a:solidFill>
                  </a:tcPr>
                </a:tc>
                <a:tc hMerge="1">
                  <a:txBody>
                    <a:bodyPr/>
                    <a:lstStyle/>
                    <a:p>
                      <a:pPr algn="l" fontAlgn="b"/>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2">
                        <a:alpha val="79000"/>
                      </a:schemeClr>
                    </a:solidFill>
                  </a:tcPr>
                </a:tc>
                <a:tc hMerge="1">
                  <a:txBody>
                    <a:bodyPr/>
                    <a:lstStyle/>
                    <a:p>
                      <a:pPr algn="l" fontAlgn="b"/>
                      <a:endParaRPr lang="ru-RU" sz="900" b="1"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2">
                        <a:alpha val="79000"/>
                      </a:schemeClr>
                    </a:solidFill>
                  </a:tcPr>
                </a:tc>
                <a:tc>
                  <a:txBody>
                    <a:bodyPr/>
                    <a:lstStyle/>
                    <a:p>
                      <a:pPr algn="ctr" fontAlgn="b"/>
                      <a:r>
                        <a:rPr lang="ru-RU" sz="900" b="1" i="0" u="none" strike="noStrike" dirty="0" smtClean="0">
                          <a:solidFill>
                            <a:srgbClr val="000000"/>
                          </a:solidFill>
                          <a:effectLst/>
                          <a:latin typeface="Arial" pitchFamily="34" charset="0"/>
                          <a:cs typeface="Arial" pitchFamily="34" charset="0"/>
                        </a:rPr>
                        <a:t>901</a:t>
                      </a:r>
                      <a:endParaRPr lang="ru-RU" sz="900" b="1"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2">
                        <a:alpha val="79000"/>
                      </a:schemeClr>
                    </a:solidFill>
                  </a:tcPr>
                </a:tc>
              </a:tr>
            </a:tbl>
          </a:graphicData>
        </a:graphic>
      </p:graphicFrame>
    </p:spTree>
    <p:extLst>
      <p:ext uri="{BB962C8B-B14F-4D97-AF65-F5344CB8AC3E}">
        <p14:creationId xmlns:p14="http://schemas.microsoft.com/office/powerpoint/2010/main" val="3188629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Объект 3"/>
          <p:cNvGraphicFramePr>
            <a:graphicFrameLocks/>
          </p:cNvGraphicFramePr>
          <p:nvPr>
            <p:extLst>
              <p:ext uri="{D42A27DB-BD31-4B8C-83A1-F6EECF244321}">
                <p14:modId xmlns:p14="http://schemas.microsoft.com/office/powerpoint/2010/main" val="1005902453"/>
              </p:ext>
            </p:extLst>
          </p:nvPr>
        </p:nvGraphicFramePr>
        <p:xfrm>
          <a:off x="944262" y="1031128"/>
          <a:ext cx="6922152" cy="19759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2" name="Chart 55"/>
          <p:cNvGraphicFramePr/>
          <p:nvPr>
            <p:extLst>
              <p:ext uri="{D42A27DB-BD31-4B8C-83A1-F6EECF244321}">
                <p14:modId xmlns:p14="http://schemas.microsoft.com/office/powerpoint/2010/main" val="728008126"/>
              </p:ext>
            </p:extLst>
          </p:nvPr>
        </p:nvGraphicFramePr>
        <p:xfrm>
          <a:off x="1172862" y="3437473"/>
          <a:ext cx="7571231" cy="2641435"/>
        </p:xfrm>
        <a:graphic>
          <a:graphicData uri="http://schemas.openxmlformats.org/drawingml/2006/chart">
            <c:chart xmlns:c="http://schemas.openxmlformats.org/drawingml/2006/chart" xmlns:r="http://schemas.openxmlformats.org/officeDocument/2006/relationships" r:id="rId3"/>
          </a:graphicData>
        </a:graphic>
      </p:graphicFrame>
      <p:sp>
        <p:nvSpPr>
          <p:cNvPr id="14" name="Title 1"/>
          <p:cNvSpPr>
            <a:spLocks noGrp="1"/>
          </p:cNvSpPr>
          <p:nvPr>
            <p:ph type="title" idx="4294967295"/>
          </p:nvPr>
        </p:nvSpPr>
        <p:spPr>
          <a:xfrm>
            <a:off x="2174724" y="397314"/>
            <a:ext cx="5840388" cy="796399"/>
          </a:xfrm>
          <a:prstGeom prst="rect">
            <a:avLst/>
          </a:prstGeom>
        </p:spPr>
        <p:txBody>
          <a:bodyPr/>
          <a:lstStyle/>
          <a:p>
            <a:r>
              <a:rPr lang="en-US" sz="2400" dirty="0" smtClean="0">
                <a:solidFill>
                  <a:schemeClr val="bg1">
                    <a:lumMod val="50000"/>
                  </a:schemeClr>
                </a:solidFill>
                <a:latin typeface="Helvetica" pitchFamily="34" charset="0"/>
                <a:cs typeface="Helvetica" pitchFamily="34" charset="0"/>
              </a:rPr>
              <a:t>Appendix </a:t>
            </a:r>
            <a:r>
              <a:rPr lang="en-US" sz="2400" dirty="0">
                <a:solidFill>
                  <a:schemeClr val="bg1">
                    <a:lumMod val="50000"/>
                  </a:schemeClr>
                </a:solidFill>
                <a:latin typeface="Helvetica" pitchFamily="34" charset="0"/>
                <a:cs typeface="Helvetica" pitchFamily="34" charset="0"/>
              </a:rPr>
              <a:t>3. Grants to participants</a:t>
            </a:r>
            <a:endParaRPr lang="ru-RU" sz="2400" dirty="0">
              <a:solidFill>
                <a:schemeClr val="bg1">
                  <a:lumMod val="50000"/>
                </a:schemeClr>
              </a:solidFill>
              <a:latin typeface="Helvetica" pitchFamily="34" charset="0"/>
              <a:cs typeface="Helvetica" pitchFamily="34" charset="0"/>
            </a:endParaRPr>
          </a:p>
        </p:txBody>
      </p:sp>
      <p:sp>
        <p:nvSpPr>
          <p:cNvPr id="60" name="TextBox 59"/>
          <p:cNvSpPr txBox="1"/>
          <p:nvPr/>
        </p:nvSpPr>
        <p:spPr>
          <a:xfrm>
            <a:off x="1560652" y="3218330"/>
            <a:ext cx="7090430" cy="267559"/>
          </a:xfrm>
          <a:prstGeom prst="rect">
            <a:avLst/>
          </a:prstGeom>
          <a:noFill/>
        </p:spPr>
        <p:txBody>
          <a:bodyPr wrap="square" rtlCol="0">
            <a:noAutofit/>
          </a:bodyPr>
          <a:lstStyle/>
          <a:p>
            <a:r>
              <a:rPr lang="en-US" sz="1400" b="1" dirty="0" smtClean="0">
                <a:solidFill>
                  <a:schemeClr val="bg1">
                    <a:lumMod val="25000"/>
                  </a:schemeClr>
                </a:solidFill>
                <a:latin typeface="Helvetica" pitchFamily="34" charset="0"/>
                <a:cs typeface="Helvetica" pitchFamily="34" charset="0"/>
              </a:rPr>
              <a:t>Number of approved and paid out grants </a:t>
            </a:r>
            <a:r>
              <a:rPr lang="en-US" sz="1400" b="1" dirty="0">
                <a:solidFill>
                  <a:schemeClr val="bg1">
                    <a:lumMod val="25000"/>
                  </a:schemeClr>
                </a:solidFill>
                <a:latin typeface="Helvetica" pitchFamily="34" charset="0"/>
                <a:cs typeface="Helvetica" pitchFamily="34" charset="0"/>
              </a:rPr>
              <a:t>for each cluster in 2013, </a:t>
            </a:r>
            <a:r>
              <a:rPr lang="en-US" sz="1400" b="1" dirty="0" err="1">
                <a:solidFill>
                  <a:schemeClr val="bg1">
                    <a:lumMod val="25000"/>
                  </a:schemeClr>
                </a:solidFill>
                <a:latin typeface="Helvetica" pitchFamily="34" charset="0"/>
                <a:cs typeface="Helvetica" pitchFamily="34" charset="0"/>
              </a:rPr>
              <a:t>mln</a:t>
            </a:r>
            <a:r>
              <a:rPr lang="en-US" sz="1400" b="1" dirty="0">
                <a:solidFill>
                  <a:schemeClr val="bg1">
                    <a:lumMod val="25000"/>
                  </a:schemeClr>
                </a:solidFill>
                <a:latin typeface="Helvetica" pitchFamily="34" charset="0"/>
                <a:cs typeface="Helvetica" pitchFamily="34" charset="0"/>
              </a:rPr>
              <a:t>.</a:t>
            </a:r>
            <a:endParaRPr lang="ru-RU" sz="1400" b="1" dirty="0">
              <a:solidFill>
                <a:schemeClr val="bg1">
                  <a:lumMod val="25000"/>
                </a:schemeClr>
              </a:solidFill>
              <a:latin typeface="Helvetica" pitchFamily="34" charset="0"/>
              <a:cs typeface="Helvetica" pitchFamily="34" charset="0"/>
            </a:endParaRPr>
          </a:p>
        </p:txBody>
      </p:sp>
      <p:pic>
        <p:nvPicPr>
          <p:cNvPr id="61"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06274" y="5435404"/>
            <a:ext cx="715383" cy="418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74859" y="5441610"/>
            <a:ext cx="711183" cy="419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14793" y="5434610"/>
            <a:ext cx="710257" cy="419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14825" y="5432415"/>
            <a:ext cx="709312" cy="42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39680" y="5435404"/>
            <a:ext cx="716055" cy="425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410654" y="6563656"/>
            <a:ext cx="3706622" cy="230832"/>
          </a:xfrm>
          <a:prstGeom prst="rect">
            <a:avLst/>
          </a:prstGeom>
          <a:noFill/>
        </p:spPr>
        <p:txBody>
          <a:bodyPr wrap="square" rtlCol="0">
            <a:spAutoFit/>
          </a:bodyPr>
          <a:lstStyle/>
          <a:p>
            <a:pPr algn="r"/>
            <a:r>
              <a:rPr lang="en-US" sz="900" dirty="0" smtClean="0"/>
              <a:t>* Subject </a:t>
            </a:r>
            <a:r>
              <a:rPr lang="en-US" sz="900" dirty="0"/>
              <a:t>to change as a result of acceptance of reports</a:t>
            </a:r>
            <a:endParaRPr lang="ru-RU" sz="900" dirty="0">
              <a:solidFill>
                <a:schemeClr val="bg1">
                  <a:lumMod val="25000"/>
                </a:schemeClr>
              </a:solidFill>
              <a:latin typeface="Helvetica" pitchFamily="34" charset="0"/>
              <a:cs typeface="Helvetica" pitchFamily="34" charset="0"/>
            </a:endParaRPr>
          </a:p>
        </p:txBody>
      </p:sp>
      <p:sp>
        <p:nvSpPr>
          <p:cNvPr id="3" name="Прямоугольник 2"/>
          <p:cNvSpPr/>
          <p:nvPr/>
        </p:nvSpPr>
        <p:spPr>
          <a:xfrm>
            <a:off x="4314825" y="6078908"/>
            <a:ext cx="4531441" cy="430887"/>
          </a:xfrm>
          <a:prstGeom prst="rect">
            <a:avLst/>
          </a:prstGeom>
        </p:spPr>
        <p:txBody>
          <a:bodyPr wrap="square">
            <a:spAutoFit/>
          </a:bodyPr>
          <a:lstStyle/>
          <a:p>
            <a:r>
              <a:rPr lang="en-US" sz="1100" dirty="0" smtClean="0"/>
              <a:t>The average co</a:t>
            </a:r>
            <a:r>
              <a:rPr lang="en-US" sz="1100" dirty="0"/>
              <a:t>-financing  share </a:t>
            </a:r>
            <a:r>
              <a:rPr lang="en-US" sz="1100" dirty="0" smtClean="0"/>
              <a:t>of </a:t>
            </a:r>
            <a:r>
              <a:rPr lang="en-US" sz="1100" dirty="0"/>
              <a:t>the projects during the entire period is 43.8%, including CPS and 45.8% excluding the CPS</a:t>
            </a:r>
            <a:endParaRPr lang="ru-RU" sz="1100" dirty="0">
              <a:solidFill>
                <a:schemeClr val="bg1">
                  <a:lumMod val="25000"/>
                </a:schemeClr>
              </a:solidFill>
              <a:latin typeface="Helvetica" pitchFamily="34" charset="0"/>
              <a:cs typeface="Helvetica" pitchFamily="34" charset="0"/>
            </a:endParaRPr>
          </a:p>
        </p:txBody>
      </p:sp>
      <p:sp>
        <p:nvSpPr>
          <p:cNvPr id="4" name="Прямоугольник 3"/>
          <p:cNvSpPr/>
          <p:nvPr/>
        </p:nvSpPr>
        <p:spPr>
          <a:xfrm>
            <a:off x="541447" y="6078908"/>
            <a:ext cx="3773377" cy="600164"/>
          </a:xfrm>
          <a:prstGeom prst="rect">
            <a:avLst/>
          </a:prstGeom>
        </p:spPr>
        <p:txBody>
          <a:bodyPr wrap="square">
            <a:spAutoFit/>
          </a:bodyPr>
          <a:lstStyle/>
          <a:p>
            <a:pPr defTabSz="914400">
              <a:defRPr/>
            </a:pPr>
            <a:r>
              <a:rPr lang="en-US" sz="1100" dirty="0" smtClean="0"/>
              <a:t>The </a:t>
            </a:r>
            <a:r>
              <a:rPr lang="en-US" sz="1100" dirty="0"/>
              <a:t>number of grants approved for pay out during the entire period of the project amounted 204 units. (18 of </a:t>
            </a:r>
            <a:r>
              <a:rPr lang="en-US" sz="1100" dirty="0" smtClean="0"/>
              <a:t>which </a:t>
            </a:r>
            <a:r>
              <a:rPr lang="en-US" sz="1100" dirty="0"/>
              <a:t>were approved in 2013.)</a:t>
            </a:r>
            <a:r>
              <a:rPr lang="en-US" sz="1100" dirty="0" smtClean="0"/>
              <a:t>. </a:t>
            </a:r>
            <a:r>
              <a:rPr lang="en-US" sz="1100" dirty="0"/>
              <a:t>Of which 91 were small grants.</a:t>
            </a:r>
            <a:endParaRPr lang="ru-RU" sz="1100" dirty="0">
              <a:solidFill>
                <a:schemeClr val="bg1">
                  <a:lumMod val="25000"/>
                </a:schemeClr>
              </a:solidFill>
              <a:latin typeface="Helvetica" pitchFamily="34" charset="0"/>
              <a:cs typeface="Helvetica" pitchFamily="34" charset="0"/>
            </a:endParaRPr>
          </a:p>
        </p:txBody>
      </p:sp>
      <p:sp>
        <p:nvSpPr>
          <p:cNvPr id="24" name="Прямоугольник 46"/>
          <p:cNvSpPr/>
          <p:nvPr/>
        </p:nvSpPr>
        <p:spPr bwMode="auto">
          <a:xfrm>
            <a:off x="7812640" y="1084856"/>
            <a:ext cx="978389" cy="428615"/>
          </a:xfrm>
          <a:prstGeom prst="rect">
            <a:avLst/>
          </a:prstGeom>
          <a:solidFill>
            <a:schemeClr val="bg1">
              <a:lumMod val="95000"/>
            </a:schemeClr>
          </a:solidFill>
          <a:ln w="9525">
            <a:solidFill>
              <a:srgbClr val="5B8626"/>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46800" rIns="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lumMod val="25000"/>
                  </a:schemeClr>
                </a:solidFill>
                <a:effectLst/>
                <a:latin typeface="Helvetica" pitchFamily="34" charset="0"/>
                <a:cs typeface="Helvetica" pitchFamily="34" charset="0"/>
              </a:rPr>
              <a:t>Total</a:t>
            </a:r>
            <a:r>
              <a:rPr kumimoji="0" lang="ru-RU" sz="1200" b="0" i="0" u="none" strike="noStrike" cap="none" normalizeH="0" baseline="0" dirty="0" smtClean="0">
                <a:ln>
                  <a:noFill/>
                </a:ln>
                <a:solidFill>
                  <a:schemeClr val="bg1">
                    <a:lumMod val="25000"/>
                  </a:schemeClr>
                </a:solidFill>
                <a:effectLst/>
                <a:latin typeface="Helvetica" pitchFamily="34" charset="0"/>
                <a:cs typeface="Helvetica" pitchFamily="34" charset="0"/>
              </a:rPr>
              <a:t>,</a:t>
            </a:r>
            <a:r>
              <a:rPr kumimoji="0" lang="ru-RU" sz="1200" b="0" i="0" u="none" strike="noStrike" cap="none" normalizeH="0" dirty="0" smtClean="0">
                <a:ln>
                  <a:noFill/>
                </a:ln>
                <a:solidFill>
                  <a:schemeClr val="bg1">
                    <a:lumMod val="25000"/>
                  </a:schemeClr>
                </a:solidFill>
                <a:effectLst/>
                <a:latin typeface="Helvetica" pitchFamily="34" charset="0"/>
                <a:cs typeface="Helvetica" pitchFamily="34" charset="0"/>
              </a:rPr>
              <a:t> </a:t>
            </a:r>
          </a:p>
          <a:p>
            <a:pPr marL="0" marR="0" indent="0" algn="ctr" defTabSz="914400" rtl="0" eaLnBrk="0" fontAlgn="base" latinLnBrk="0" hangingPunct="0">
              <a:lnSpc>
                <a:spcPct val="100000"/>
              </a:lnSpc>
              <a:spcBef>
                <a:spcPct val="0"/>
              </a:spcBef>
              <a:spcAft>
                <a:spcPct val="0"/>
              </a:spcAft>
              <a:buClrTx/>
              <a:buSzTx/>
              <a:buFontTx/>
              <a:buNone/>
              <a:tabLst/>
            </a:pPr>
            <a:r>
              <a:rPr lang="en-US" sz="1200" dirty="0" err="1" smtClean="0">
                <a:solidFill>
                  <a:schemeClr val="bg1">
                    <a:lumMod val="25000"/>
                  </a:schemeClr>
                </a:solidFill>
                <a:latin typeface="Helvetica" pitchFamily="34" charset="0"/>
                <a:cs typeface="Helvetica" pitchFamily="34" charset="0"/>
              </a:rPr>
              <a:t>mln</a:t>
            </a:r>
            <a:r>
              <a:rPr kumimoji="0" lang="ru-RU" sz="1200" b="0" i="0" u="none" strike="noStrike" cap="none" normalizeH="0" baseline="0" dirty="0" smtClean="0">
                <a:ln>
                  <a:noFill/>
                </a:ln>
                <a:solidFill>
                  <a:schemeClr val="bg1">
                    <a:lumMod val="25000"/>
                  </a:schemeClr>
                </a:solidFill>
                <a:effectLst/>
                <a:latin typeface="Helvetica" pitchFamily="34" charset="0"/>
                <a:cs typeface="Helvetica" pitchFamily="34" charset="0"/>
              </a:rPr>
              <a:t>. </a:t>
            </a:r>
            <a:r>
              <a:rPr lang="en-US" sz="1200" dirty="0" smtClean="0">
                <a:solidFill>
                  <a:schemeClr val="bg1">
                    <a:lumMod val="25000"/>
                  </a:schemeClr>
                </a:solidFill>
                <a:latin typeface="Helvetica" pitchFamily="34" charset="0"/>
                <a:cs typeface="Helvetica" pitchFamily="34" charset="0"/>
              </a:rPr>
              <a:t>rub</a:t>
            </a:r>
            <a:r>
              <a:rPr kumimoji="0" lang="ru-RU" sz="1200" b="0" i="0" u="none" strike="noStrike" cap="none" normalizeH="0" baseline="0" dirty="0" smtClean="0">
                <a:ln>
                  <a:noFill/>
                </a:ln>
                <a:solidFill>
                  <a:schemeClr val="bg1">
                    <a:lumMod val="25000"/>
                  </a:schemeClr>
                </a:solidFill>
                <a:effectLst/>
                <a:latin typeface="Helvetica" pitchFamily="34" charset="0"/>
                <a:cs typeface="Helvetica" pitchFamily="34" charset="0"/>
              </a:rPr>
              <a:t>.</a:t>
            </a:r>
          </a:p>
        </p:txBody>
      </p:sp>
      <p:sp>
        <p:nvSpPr>
          <p:cNvPr id="25" name="Прямоугольник 49"/>
          <p:cNvSpPr/>
          <p:nvPr/>
        </p:nvSpPr>
        <p:spPr bwMode="auto">
          <a:xfrm>
            <a:off x="7835287" y="2269640"/>
            <a:ext cx="928424" cy="217985"/>
          </a:xfrm>
          <a:prstGeom prst="rect">
            <a:avLst/>
          </a:prstGeom>
          <a:solidFill>
            <a:schemeClr val="bg1">
              <a:lumMod val="95000"/>
            </a:schemeClr>
          </a:solidFill>
          <a:ln w="9525">
            <a:solidFill>
              <a:srgbClr val="5B8626"/>
            </a:solid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algn="ctr"/>
            <a:r>
              <a:rPr lang="ru-RU" sz="1200" dirty="0" smtClean="0">
                <a:solidFill>
                  <a:schemeClr val="bg1">
                    <a:lumMod val="25000"/>
                  </a:schemeClr>
                </a:solidFill>
                <a:latin typeface="Helvetica" pitchFamily="34" charset="0"/>
                <a:cs typeface="Helvetica" pitchFamily="34" charset="0"/>
              </a:rPr>
              <a:t>5 728,0</a:t>
            </a:r>
            <a:endParaRPr lang="ru-RU" sz="1200" dirty="0">
              <a:solidFill>
                <a:schemeClr val="bg1">
                  <a:lumMod val="25000"/>
                </a:schemeClr>
              </a:solidFill>
              <a:latin typeface="Helvetica" pitchFamily="34" charset="0"/>
              <a:cs typeface="Helvetica" pitchFamily="34" charset="0"/>
            </a:endParaRPr>
          </a:p>
        </p:txBody>
      </p:sp>
      <p:sp>
        <p:nvSpPr>
          <p:cNvPr id="26" name="Прямоугольник 50"/>
          <p:cNvSpPr/>
          <p:nvPr/>
        </p:nvSpPr>
        <p:spPr bwMode="auto">
          <a:xfrm>
            <a:off x="7837622" y="1724208"/>
            <a:ext cx="928424" cy="217985"/>
          </a:xfrm>
          <a:prstGeom prst="rect">
            <a:avLst/>
          </a:prstGeom>
          <a:solidFill>
            <a:schemeClr val="bg1">
              <a:lumMod val="95000"/>
            </a:schemeClr>
          </a:solidFill>
          <a:ln w="9525">
            <a:solidFill>
              <a:srgbClr val="5B8626"/>
            </a:solid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algn="ctr"/>
            <a:r>
              <a:rPr lang="ru-RU" sz="1200" dirty="0" smtClean="0">
                <a:solidFill>
                  <a:schemeClr val="bg1">
                    <a:lumMod val="25000"/>
                  </a:schemeClr>
                </a:solidFill>
                <a:latin typeface="Helvetica" pitchFamily="34" charset="0"/>
                <a:cs typeface="Helvetica" pitchFamily="34" charset="0"/>
              </a:rPr>
              <a:t>9 485,2</a:t>
            </a:r>
            <a:endParaRPr lang="ru-RU" sz="1200" dirty="0">
              <a:solidFill>
                <a:schemeClr val="bg1">
                  <a:lumMod val="25000"/>
                </a:schemeClr>
              </a:solidFill>
              <a:latin typeface="Helvetica" pitchFamily="34" charset="0"/>
              <a:cs typeface="Helvetica" pitchFamily="34" charset="0"/>
            </a:endParaRPr>
          </a:p>
        </p:txBody>
      </p:sp>
      <p:sp>
        <p:nvSpPr>
          <p:cNvPr id="27" name="TextBox 26"/>
          <p:cNvSpPr txBox="1"/>
          <p:nvPr/>
        </p:nvSpPr>
        <p:spPr>
          <a:xfrm>
            <a:off x="827030" y="1740070"/>
            <a:ext cx="1929911" cy="403974"/>
          </a:xfrm>
          <a:prstGeom prst="rect">
            <a:avLst/>
          </a:prstGeom>
          <a:noFill/>
        </p:spPr>
        <p:txBody>
          <a:bodyPr wrap="square" lIns="0" tIns="0" rIns="0" bIns="0" rtlCol="0">
            <a:noAutofit/>
          </a:bodyPr>
          <a:lstStyle/>
          <a:p>
            <a:r>
              <a:rPr lang="en-US" sz="1200" dirty="0" smtClean="0">
                <a:solidFill>
                  <a:schemeClr val="bg1">
                    <a:lumMod val="25000"/>
                  </a:schemeClr>
                </a:solidFill>
                <a:latin typeface="Helvetica" pitchFamily="34" charset="0"/>
                <a:cs typeface="Helvetica" pitchFamily="34" charset="0"/>
              </a:rPr>
              <a:t>Value of approved grants</a:t>
            </a:r>
            <a:endParaRPr lang="ru-RU" sz="1200" dirty="0">
              <a:solidFill>
                <a:schemeClr val="bg1">
                  <a:lumMod val="25000"/>
                </a:schemeClr>
              </a:solidFill>
              <a:latin typeface="Helvetica" pitchFamily="34" charset="0"/>
              <a:cs typeface="Helvetica" pitchFamily="34" charset="0"/>
            </a:endParaRPr>
          </a:p>
        </p:txBody>
      </p:sp>
      <p:sp>
        <p:nvSpPr>
          <p:cNvPr id="28" name="TextBox 27"/>
          <p:cNvSpPr txBox="1"/>
          <p:nvPr/>
        </p:nvSpPr>
        <p:spPr>
          <a:xfrm>
            <a:off x="818405" y="2309956"/>
            <a:ext cx="1938536" cy="405602"/>
          </a:xfrm>
          <a:prstGeom prst="rect">
            <a:avLst/>
          </a:prstGeom>
          <a:noFill/>
        </p:spPr>
        <p:txBody>
          <a:bodyPr wrap="square" lIns="0" tIns="0" rIns="0" bIns="0" rtlCol="0">
            <a:noAutofit/>
          </a:bodyPr>
          <a:lstStyle/>
          <a:p>
            <a:r>
              <a:rPr lang="en-US" sz="1200" dirty="0" smtClean="0">
                <a:solidFill>
                  <a:schemeClr val="bg1">
                    <a:lumMod val="25000"/>
                  </a:schemeClr>
                </a:solidFill>
                <a:latin typeface="Helvetica" pitchFamily="34" charset="0"/>
                <a:cs typeface="Helvetica" pitchFamily="34" charset="0"/>
              </a:rPr>
              <a:t>Amount of approved </a:t>
            </a:r>
          </a:p>
          <a:p>
            <a:r>
              <a:rPr lang="en-US" sz="1200" dirty="0" smtClean="0">
                <a:solidFill>
                  <a:schemeClr val="bg1">
                    <a:lumMod val="25000"/>
                  </a:schemeClr>
                </a:solidFill>
                <a:latin typeface="Helvetica" pitchFamily="34" charset="0"/>
                <a:cs typeface="Helvetica" pitchFamily="34" charset="0"/>
              </a:rPr>
              <a:t>grants</a:t>
            </a:r>
            <a:endParaRPr lang="ru-RU" sz="1200" dirty="0">
              <a:solidFill>
                <a:schemeClr val="bg1">
                  <a:lumMod val="25000"/>
                </a:schemeClr>
              </a:solidFill>
              <a:latin typeface="Helvetica" pitchFamily="34" charset="0"/>
              <a:cs typeface="Helvetica" pitchFamily="34" charset="0"/>
            </a:endParaRPr>
          </a:p>
        </p:txBody>
      </p:sp>
      <p:sp>
        <p:nvSpPr>
          <p:cNvPr id="29" name="TextBox 28"/>
          <p:cNvSpPr txBox="1"/>
          <p:nvPr/>
        </p:nvSpPr>
        <p:spPr>
          <a:xfrm>
            <a:off x="2048435" y="1031128"/>
            <a:ext cx="5726191" cy="267559"/>
          </a:xfrm>
          <a:prstGeom prst="rect">
            <a:avLst/>
          </a:prstGeom>
          <a:noFill/>
        </p:spPr>
        <p:txBody>
          <a:bodyPr wrap="square" rtlCol="0">
            <a:noAutofit/>
          </a:bodyPr>
          <a:lstStyle/>
          <a:p>
            <a:r>
              <a:rPr lang="en-US" sz="1400" b="1" dirty="0" smtClean="0">
                <a:solidFill>
                  <a:schemeClr val="bg1">
                    <a:lumMod val="25000"/>
                  </a:schemeClr>
                </a:solidFill>
                <a:latin typeface="Helvetica" pitchFamily="34" charset="0"/>
                <a:cs typeface="Helvetica" pitchFamily="34" charset="0"/>
              </a:rPr>
              <a:t>Number of approved and paid out grants for each year</a:t>
            </a:r>
            <a:r>
              <a:rPr lang="ru-RU" sz="1400" b="1" dirty="0" smtClean="0">
                <a:solidFill>
                  <a:schemeClr val="bg1">
                    <a:lumMod val="25000"/>
                  </a:schemeClr>
                </a:solidFill>
                <a:latin typeface="Helvetica" pitchFamily="34" charset="0"/>
                <a:cs typeface="Helvetica" pitchFamily="34" charset="0"/>
              </a:rPr>
              <a:t>*, </a:t>
            </a:r>
            <a:r>
              <a:rPr lang="en-US" sz="1400" b="1" dirty="0" err="1" smtClean="0">
                <a:solidFill>
                  <a:schemeClr val="bg1">
                    <a:lumMod val="25000"/>
                  </a:schemeClr>
                </a:solidFill>
                <a:latin typeface="Helvetica" pitchFamily="34" charset="0"/>
                <a:cs typeface="Helvetica" pitchFamily="34" charset="0"/>
              </a:rPr>
              <a:t>mln</a:t>
            </a:r>
            <a:r>
              <a:rPr lang="en-US" sz="1400" b="1" dirty="0" smtClean="0">
                <a:solidFill>
                  <a:schemeClr val="bg1">
                    <a:lumMod val="25000"/>
                  </a:schemeClr>
                </a:solidFill>
                <a:latin typeface="Helvetica" pitchFamily="34" charset="0"/>
                <a:cs typeface="Helvetica" pitchFamily="34" charset="0"/>
              </a:rPr>
              <a:t>. rub</a:t>
            </a:r>
            <a:r>
              <a:rPr lang="ru-RU" sz="1400" b="1" dirty="0" smtClean="0">
                <a:solidFill>
                  <a:schemeClr val="bg1">
                    <a:lumMod val="25000"/>
                  </a:schemeClr>
                </a:solidFill>
                <a:latin typeface="Helvetica" pitchFamily="34" charset="0"/>
                <a:cs typeface="Helvetica" pitchFamily="34" charset="0"/>
              </a:rPr>
              <a:t>.</a:t>
            </a:r>
            <a:endParaRPr lang="ru-RU" sz="1400" b="1" dirty="0">
              <a:solidFill>
                <a:schemeClr val="bg1">
                  <a:lumMod val="25000"/>
                </a:schemeClr>
              </a:solidFill>
              <a:latin typeface="Helvetica" pitchFamily="34" charset="0"/>
              <a:cs typeface="Helvetica" pitchFamily="34" charset="0"/>
            </a:endParaRPr>
          </a:p>
        </p:txBody>
      </p:sp>
    </p:spTree>
    <p:extLst>
      <p:ext uri="{BB962C8B-B14F-4D97-AF65-F5344CB8AC3E}">
        <p14:creationId xmlns:p14="http://schemas.microsoft.com/office/powerpoint/2010/main" val="1456970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Прямоугольник 21"/>
          <p:cNvSpPr/>
          <p:nvPr/>
        </p:nvSpPr>
        <p:spPr bwMode="auto">
          <a:xfrm>
            <a:off x="6625020" y="4565802"/>
            <a:ext cx="1280496" cy="247067"/>
          </a:xfrm>
          <a:prstGeom prst="rect">
            <a:avLst/>
          </a:prstGeom>
          <a:solidFill>
            <a:schemeClr val="tx2">
              <a:lumMod val="20000"/>
              <a:lumOff val="80000"/>
            </a:schemeClr>
          </a:solidFill>
          <a:ln w="6350">
            <a:noFill/>
            <a:headEnd type="none" w="med" len="med"/>
            <a:tailEnd type="none" w="med" len="med"/>
          </a:ln>
          <a:effectLst>
            <a:outerShdw blurRad="50800" dist="38100" dir="10800000" algn="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algn="ctr"/>
            <a:r>
              <a:rPr lang="en-US" sz="1050" dirty="0" smtClean="0">
                <a:solidFill>
                  <a:schemeClr val="bg1">
                    <a:lumMod val="25000"/>
                  </a:schemeClr>
                </a:solidFill>
                <a:latin typeface="Helvetica" pitchFamily="34" charset="0"/>
                <a:cs typeface="Helvetica" pitchFamily="34" charset="0"/>
              </a:rPr>
              <a:t>1</a:t>
            </a:r>
            <a:r>
              <a:rPr lang="ru-RU" sz="1050" dirty="0" smtClean="0">
                <a:solidFill>
                  <a:schemeClr val="bg1">
                    <a:lumMod val="25000"/>
                  </a:schemeClr>
                </a:solidFill>
                <a:latin typeface="Helvetica" pitchFamily="34" charset="0"/>
                <a:cs typeface="Helvetica" pitchFamily="34" charset="0"/>
              </a:rPr>
              <a:t>3 (+1 в </a:t>
            </a:r>
            <a:r>
              <a:rPr lang="en-US" sz="1050" dirty="0" smtClean="0">
                <a:solidFill>
                  <a:schemeClr val="bg1">
                    <a:lumMod val="25000"/>
                  </a:schemeClr>
                </a:solidFill>
                <a:latin typeface="Helvetica" pitchFamily="34" charset="0"/>
                <a:cs typeface="Helvetica" pitchFamily="34" charset="0"/>
              </a:rPr>
              <a:t>in April)</a:t>
            </a:r>
            <a:endParaRPr lang="ru-RU" sz="1050" dirty="0">
              <a:solidFill>
                <a:schemeClr val="bg1">
                  <a:lumMod val="25000"/>
                </a:schemeClr>
              </a:solidFill>
              <a:latin typeface="Helvetica" pitchFamily="34" charset="0"/>
              <a:cs typeface="Helvetica" pitchFamily="34" charset="0"/>
            </a:endParaRPr>
          </a:p>
        </p:txBody>
      </p:sp>
      <p:sp>
        <p:nvSpPr>
          <p:cNvPr id="12" name="Прямоугольник 21"/>
          <p:cNvSpPr/>
          <p:nvPr/>
        </p:nvSpPr>
        <p:spPr bwMode="auto">
          <a:xfrm>
            <a:off x="6637973" y="4068028"/>
            <a:ext cx="1280496" cy="204417"/>
          </a:xfrm>
          <a:prstGeom prst="rect">
            <a:avLst/>
          </a:prstGeom>
          <a:solidFill>
            <a:schemeClr val="tx2">
              <a:lumMod val="20000"/>
              <a:lumOff val="80000"/>
            </a:schemeClr>
          </a:solidFill>
          <a:ln w="6350">
            <a:noFill/>
            <a:headEnd type="none" w="med" len="med"/>
            <a:tailEnd type="none" w="med" len="med"/>
          </a:ln>
          <a:effectLst>
            <a:outerShdw blurRad="50800" dist="38100" dir="10800000" algn="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algn="ctr"/>
            <a:r>
              <a:rPr lang="ru-RU" sz="1050" dirty="0" smtClean="0">
                <a:solidFill>
                  <a:schemeClr val="bg1">
                    <a:lumMod val="25000"/>
                  </a:schemeClr>
                </a:solidFill>
                <a:latin typeface="Helvetica" pitchFamily="34" charset="0"/>
                <a:cs typeface="Helvetica" pitchFamily="34" charset="0"/>
              </a:rPr>
              <a:t>86 (+4 </a:t>
            </a:r>
            <a:r>
              <a:rPr lang="en-US" sz="1050" dirty="0" smtClean="0">
                <a:solidFill>
                  <a:schemeClr val="bg1">
                    <a:lumMod val="25000"/>
                  </a:schemeClr>
                </a:solidFill>
                <a:latin typeface="Helvetica" pitchFamily="34" charset="0"/>
                <a:cs typeface="Helvetica" pitchFamily="34" charset="0"/>
              </a:rPr>
              <a:t>in April)</a:t>
            </a:r>
            <a:endParaRPr lang="ru-RU" sz="1050" dirty="0">
              <a:solidFill>
                <a:schemeClr val="bg1">
                  <a:lumMod val="25000"/>
                </a:schemeClr>
              </a:solidFill>
              <a:latin typeface="Helvetica" pitchFamily="34" charset="0"/>
              <a:cs typeface="Helvetica" pitchFamily="34" charset="0"/>
            </a:endParaRPr>
          </a:p>
        </p:txBody>
      </p:sp>
      <p:sp>
        <p:nvSpPr>
          <p:cNvPr id="14" name="Title 1"/>
          <p:cNvSpPr>
            <a:spLocks noGrp="1"/>
          </p:cNvSpPr>
          <p:nvPr>
            <p:ph type="title" idx="4294967295"/>
          </p:nvPr>
        </p:nvSpPr>
        <p:spPr>
          <a:xfrm>
            <a:off x="2164607" y="389756"/>
            <a:ext cx="6575853" cy="796399"/>
          </a:xfrm>
          <a:prstGeom prst="rect">
            <a:avLst/>
          </a:prstGeom>
        </p:spPr>
        <p:txBody>
          <a:bodyPr/>
          <a:lstStyle/>
          <a:p>
            <a:r>
              <a:rPr lang="en-US" sz="2400" dirty="0" smtClean="0">
                <a:solidFill>
                  <a:schemeClr val="bg1">
                    <a:lumMod val="50000"/>
                  </a:schemeClr>
                </a:solidFill>
                <a:latin typeface="Arial" pitchFamily="34" charset="0"/>
                <a:cs typeface="Arial" pitchFamily="34" charset="0"/>
              </a:rPr>
              <a:t>Appendix </a:t>
            </a:r>
            <a:r>
              <a:rPr lang="en-US" sz="2400" dirty="0">
                <a:solidFill>
                  <a:schemeClr val="bg1">
                    <a:lumMod val="50000"/>
                  </a:schemeClr>
                </a:solidFill>
                <a:latin typeface="Arial" pitchFamily="34" charset="0"/>
                <a:cs typeface="Arial" pitchFamily="34" charset="0"/>
              </a:rPr>
              <a:t>4. Attracting venture capital, co-financing</a:t>
            </a:r>
            <a:endParaRPr lang="ru-RU" sz="2400" dirty="0">
              <a:solidFill>
                <a:schemeClr val="bg1">
                  <a:lumMod val="50000"/>
                </a:schemeClr>
              </a:solidFill>
              <a:latin typeface="Arial" pitchFamily="34" charset="0"/>
              <a:cs typeface="Arial" pitchFamily="34" charset="0"/>
            </a:endParaRPr>
          </a:p>
        </p:txBody>
      </p:sp>
      <p:graphicFrame>
        <p:nvGraphicFramePr>
          <p:cNvPr id="17" name="Таблица 16"/>
          <p:cNvGraphicFramePr>
            <a:graphicFrameLocks noGrp="1"/>
          </p:cNvGraphicFramePr>
          <p:nvPr>
            <p:extLst>
              <p:ext uri="{D42A27DB-BD31-4B8C-83A1-F6EECF244321}">
                <p14:modId xmlns:p14="http://schemas.microsoft.com/office/powerpoint/2010/main" val="4212202801"/>
              </p:ext>
            </p:extLst>
          </p:nvPr>
        </p:nvGraphicFramePr>
        <p:xfrm>
          <a:off x="877969" y="2867290"/>
          <a:ext cx="4574565" cy="3510543"/>
        </p:xfrm>
        <a:graphic>
          <a:graphicData uri="http://schemas.openxmlformats.org/drawingml/2006/table">
            <a:tbl>
              <a:tblPr firstRow="1" bandRow="1">
                <a:tableStyleId>{9D7B26C5-4107-4FEC-AEDC-1716B250A1EF}</a:tableStyleId>
              </a:tblPr>
              <a:tblGrid>
                <a:gridCol w="1093169"/>
                <a:gridCol w="1271894"/>
                <a:gridCol w="1060157"/>
                <a:gridCol w="1149345"/>
              </a:tblGrid>
              <a:tr h="265236">
                <a:tc gridSpan="4">
                  <a:txBody>
                    <a:bodyPr/>
                    <a:lstStyle/>
                    <a:p>
                      <a:pPr algn="ctr"/>
                      <a:r>
                        <a:rPr lang="en-US" sz="1100" b="1" u="none" strike="noStrike" kern="1200" dirty="0" smtClean="0">
                          <a:solidFill>
                            <a:schemeClr val="bg1">
                              <a:lumMod val="25000"/>
                            </a:schemeClr>
                          </a:solidFill>
                          <a:effectLst/>
                          <a:latin typeface="Helvetica" pitchFamily="34" charset="0"/>
                          <a:cs typeface="Helvetica" pitchFamily="34" charset="0"/>
                        </a:rPr>
                        <a:t>List of Accredited</a:t>
                      </a:r>
                      <a:r>
                        <a:rPr lang="en-US" sz="1100" b="1" u="none" strike="noStrike" kern="1200" baseline="0" dirty="0" smtClean="0">
                          <a:solidFill>
                            <a:schemeClr val="bg1">
                              <a:lumMod val="25000"/>
                            </a:schemeClr>
                          </a:solidFill>
                          <a:effectLst/>
                          <a:latin typeface="Helvetica" pitchFamily="34" charset="0"/>
                          <a:cs typeface="Helvetica" pitchFamily="34" charset="0"/>
                        </a:rPr>
                        <a:t> Investors</a:t>
                      </a:r>
                      <a:r>
                        <a:rPr lang="ru-RU" sz="1100" b="1" u="none" strike="noStrike" kern="1200" baseline="0" dirty="0" smtClean="0">
                          <a:solidFill>
                            <a:schemeClr val="bg1">
                              <a:lumMod val="25000"/>
                            </a:schemeClr>
                          </a:solidFill>
                          <a:effectLst/>
                          <a:latin typeface="Helvetica" pitchFamily="34" charset="0"/>
                          <a:cs typeface="Helvetica" pitchFamily="34" charset="0"/>
                        </a:rPr>
                        <a:t>**</a:t>
                      </a:r>
                    </a:p>
                  </a:txBody>
                  <a:tcPr marL="84406" marR="84406" anchor="ctr">
                    <a:lnL>
                      <a:noFill/>
                    </a:lnL>
                    <a:lnR>
                      <a:noFill/>
                    </a:lnR>
                    <a:lnT w="12700" cmpd="sng">
                      <a:noFill/>
                    </a:lnT>
                    <a:lnB w="12700" cmpd="sng">
                      <a:noFill/>
                    </a:lnB>
                    <a:lnTlToBr w="12700" cmpd="sng">
                      <a:noFill/>
                      <a:prstDash val="solid"/>
                    </a:lnTlToBr>
                    <a:lnBlToTr w="12700" cmpd="sng">
                      <a:noFill/>
                      <a:prstDash val="solid"/>
                    </a:lnBlToTr>
                    <a:solidFill>
                      <a:schemeClr val="bg2">
                        <a:lumMod val="85000"/>
                      </a:schemeClr>
                    </a:solidFill>
                  </a:tcPr>
                </a:tc>
                <a:tc hMerge="1">
                  <a:txBody>
                    <a:bodyPr/>
                    <a:lstStyle/>
                    <a:p>
                      <a:endParaRPr lang="ru-RU" dirty="0"/>
                    </a:p>
                  </a:txBody>
                  <a:tcPr/>
                </a:tc>
                <a:tc hMerge="1">
                  <a:txBody>
                    <a:bodyPr/>
                    <a:lstStyle/>
                    <a:p>
                      <a:endParaRPr lang="ru-RU" dirty="0"/>
                    </a:p>
                  </a:txBody>
                  <a:tcPr/>
                </a:tc>
                <a:tc hMerge="1">
                  <a:txBody>
                    <a:bodyPr/>
                    <a:lstStyle/>
                    <a:p>
                      <a:pPr algn="ctr"/>
                      <a:endParaRPr lang="ru-RU" sz="1200" b="1" u="none" strike="noStrike" kern="1200" dirty="0" smtClean="0">
                        <a:solidFill>
                          <a:schemeClr val="bg1">
                            <a:lumMod val="25000"/>
                          </a:schemeClr>
                        </a:solidFill>
                        <a:effectLst/>
                        <a:latin typeface="Arial" pitchFamily="34" charset="0"/>
                        <a:ea typeface="+mn-ea"/>
                        <a:cs typeface="Arial" pitchFamily="34" charset="0"/>
                      </a:endParaRPr>
                    </a:p>
                  </a:txBody>
                  <a:tcPr marL="84406" marR="84406" anchor="ctr">
                    <a:lnL>
                      <a:noFill/>
                    </a:lnL>
                    <a:lnR>
                      <a:noFill/>
                    </a:lnR>
                    <a:lnT w="12700" cmpd="sng">
                      <a:noFill/>
                    </a:lnT>
                    <a:lnB w="12700" cmpd="sng">
                      <a:noFill/>
                    </a:lnB>
                    <a:lnTlToBr w="12700" cmpd="sng">
                      <a:noFill/>
                      <a:prstDash val="solid"/>
                    </a:lnTlToBr>
                    <a:lnBlToTr w="12700" cmpd="sng">
                      <a:noFill/>
                      <a:prstDash val="solid"/>
                    </a:lnBlToTr>
                    <a:solidFill>
                      <a:schemeClr val="bg2">
                        <a:lumMod val="95000"/>
                      </a:schemeClr>
                    </a:solidFill>
                  </a:tcPr>
                </a:tc>
              </a:tr>
              <a:tr h="195099">
                <a:tc gridSpan="2">
                  <a:txBody>
                    <a:bodyPr/>
                    <a:lstStyle/>
                    <a:p>
                      <a:pPr marL="0" algn="ctr" defTabSz="457200" rtl="0" eaLnBrk="1" fontAlgn="b" latinLnBrk="0" hangingPunct="1"/>
                      <a:r>
                        <a:rPr lang="en-US" sz="1100" b="1" u="none" strike="noStrike" kern="1200" dirty="0" smtClean="0">
                          <a:solidFill>
                            <a:schemeClr val="bg1">
                              <a:lumMod val="25000"/>
                            </a:schemeClr>
                          </a:solidFill>
                          <a:effectLst/>
                          <a:latin typeface="Helvetica" pitchFamily="34" charset="0"/>
                          <a:ea typeface="+mn-ea"/>
                          <a:cs typeface="Helvetica" pitchFamily="34" charset="0"/>
                        </a:rPr>
                        <a:t>Russian</a:t>
                      </a:r>
                      <a:r>
                        <a:rPr lang="ru-RU" sz="1100" b="1" u="none" strike="noStrike" kern="1200" dirty="0" smtClean="0">
                          <a:solidFill>
                            <a:schemeClr val="bg1">
                              <a:lumMod val="25000"/>
                            </a:schemeClr>
                          </a:solidFill>
                          <a:effectLst/>
                          <a:latin typeface="Helvetica" pitchFamily="34" charset="0"/>
                          <a:ea typeface="+mn-ea"/>
                          <a:cs typeface="Helvetica" pitchFamily="34" charset="0"/>
                        </a:rPr>
                        <a:t> (33)</a:t>
                      </a:r>
                      <a:endParaRPr lang="ru-RU" sz="1100" b="1" u="none" strike="noStrike" kern="1200" dirty="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w="12700" cmpd="sng">
                      <a:noFill/>
                    </a:lnT>
                    <a:lnB>
                      <a:noFill/>
                    </a:lnB>
                    <a:lnTlToBr w="12700" cmpd="sng">
                      <a:noFill/>
                      <a:prstDash val="solid"/>
                    </a:lnTlToBr>
                    <a:lnBlToTr w="12700" cmpd="sng">
                      <a:noFill/>
                      <a:prstDash val="solid"/>
                    </a:lnBlToTr>
                    <a:solidFill>
                      <a:schemeClr val="bg2">
                        <a:lumMod val="85000"/>
                      </a:schemeClr>
                    </a:solidFill>
                  </a:tcPr>
                </a:tc>
                <a:tc hMerge="1">
                  <a:txBody>
                    <a:bodyPr/>
                    <a:lstStyle/>
                    <a:p>
                      <a:pPr marL="0" marR="0" indent="0" algn="l" defTabSz="457200" rtl="0" eaLnBrk="1" fontAlgn="b" latinLnBrk="0" hangingPunct="1">
                        <a:lnSpc>
                          <a:spcPct val="100000"/>
                        </a:lnSpc>
                        <a:spcBef>
                          <a:spcPts val="0"/>
                        </a:spcBef>
                        <a:spcAft>
                          <a:spcPts val="0"/>
                        </a:spcAft>
                        <a:buClrTx/>
                        <a:buSzTx/>
                        <a:buFontTx/>
                        <a:buNone/>
                        <a:tabLst/>
                        <a:defRPr/>
                      </a:pPr>
                      <a:endParaRPr lang="ru-RU" dirty="0"/>
                    </a:p>
                  </a:txBody>
                  <a:tcPr marL="7620" marR="7620" marT="7620" marB="0" anchor="b">
                    <a:lnT w="12700" cmpd="sng">
                      <a:noFill/>
                    </a:lnT>
                    <a:noFill/>
                  </a:tcPr>
                </a:tc>
                <a:tc gridSpan="2">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100" b="1" u="none" strike="noStrike" kern="1200" dirty="0" smtClean="0">
                          <a:solidFill>
                            <a:schemeClr val="bg1">
                              <a:lumMod val="25000"/>
                            </a:schemeClr>
                          </a:solidFill>
                          <a:effectLst/>
                          <a:latin typeface="Helvetica" pitchFamily="34" charset="0"/>
                          <a:ea typeface="+mn-ea"/>
                          <a:cs typeface="Helvetica" pitchFamily="34" charset="0"/>
                        </a:rPr>
                        <a:t>International</a:t>
                      </a:r>
                      <a:r>
                        <a:rPr lang="ru-RU" sz="1100" b="1" u="none" strike="noStrike" kern="1200" dirty="0" smtClean="0">
                          <a:solidFill>
                            <a:schemeClr val="bg1">
                              <a:lumMod val="25000"/>
                            </a:schemeClr>
                          </a:solidFill>
                          <a:effectLst/>
                          <a:latin typeface="Helvetica" pitchFamily="34" charset="0"/>
                          <a:ea typeface="+mn-ea"/>
                          <a:cs typeface="Helvetica" pitchFamily="34" charset="0"/>
                        </a:rPr>
                        <a:t> (20)</a:t>
                      </a:r>
                      <a:endParaRPr lang="en-US" sz="1100" b="1" u="none" strike="noStrike" kern="1200" dirty="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w="12700" cmpd="sng">
                      <a:noFill/>
                    </a:lnT>
                    <a:lnB>
                      <a:noFill/>
                    </a:lnB>
                    <a:lnTlToBr w="12700" cmpd="sng">
                      <a:noFill/>
                      <a:prstDash val="solid"/>
                    </a:lnTlToBr>
                    <a:lnBlToTr w="12700" cmpd="sng">
                      <a:noFill/>
                      <a:prstDash val="solid"/>
                    </a:lnBlToTr>
                    <a:solidFill>
                      <a:schemeClr val="bg2">
                        <a:lumMod val="85000"/>
                      </a:schemeClr>
                    </a:solidFill>
                  </a:tcPr>
                </a:tc>
                <a:tc hMerge="1">
                  <a:txBody>
                    <a:bodyPr/>
                    <a:lstStyle/>
                    <a:p>
                      <a:pPr marL="0" marR="0" indent="0" algn="l" defTabSz="457200" rtl="0" eaLnBrk="1" fontAlgn="b" latinLnBrk="0" hangingPunct="1">
                        <a:lnSpc>
                          <a:spcPct val="100000"/>
                        </a:lnSpc>
                        <a:spcBef>
                          <a:spcPts val="0"/>
                        </a:spcBef>
                        <a:spcAft>
                          <a:spcPts val="0"/>
                        </a:spcAft>
                        <a:buClrTx/>
                        <a:buSzTx/>
                        <a:buFontTx/>
                        <a:buNone/>
                        <a:tabLst/>
                        <a:defRPr/>
                      </a:pPr>
                      <a:endParaRPr lang="en-US" sz="1200" u="none" strike="noStrike" kern="1200" dirty="0" smtClean="0">
                        <a:solidFill>
                          <a:schemeClr val="bg1">
                            <a:lumMod val="25000"/>
                          </a:schemeClr>
                        </a:solidFill>
                        <a:effectLst/>
                        <a:latin typeface="Arial" pitchFamily="34" charset="0"/>
                        <a:ea typeface="+mn-ea"/>
                        <a:cs typeface="Arial" pitchFamily="34" charset="0"/>
                      </a:endParaRPr>
                    </a:p>
                  </a:txBody>
                  <a:tcPr marL="7620" marR="7620" marT="7620" marB="0" anchor="b">
                    <a:lnT w="12700" cmpd="sng">
                      <a:noFill/>
                    </a:lnT>
                    <a:noFill/>
                  </a:tcPr>
                </a:tc>
              </a:tr>
              <a:tr h="179424">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b="1" u="none" strike="noStrike" kern="1200" dirty="0" smtClean="0">
                          <a:solidFill>
                            <a:schemeClr val="bg1">
                              <a:lumMod val="25000"/>
                            </a:schemeClr>
                          </a:solidFill>
                          <a:effectLst/>
                          <a:latin typeface="Helvetica" pitchFamily="34" charset="0"/>
                          <a:ea typeface="+mn-ea"/>
                          <a:cs typeface="Helvetica" pitchFamily="34" charset="0"/>
                        </a:rPr>
                        <a:t>RVC</a:t>
                      </a:r>
                      <a:r>
                        <a:rPr lang="en-US" sz="1100" b="1" u="none" strike="noStrike" kern="1200" baseline="0" dirty="0" smtClean="0">
                          <a:solidFill>
                            <a:schemeClr val="bg1">
                              <a:lumMod val="25000"/>
                            </a:schemeClr>
                          </a:solidFill>
                          <a:effectLst/>
                          <a:latin typeface="Helvetica" pitchFamily="34" charset="0"/>
                          <a:ea typeface="+mn-ea"/>
                          <a:cs typeface="Helvetica" pitchFamily="34" charset="0"/>
                        </a:rPr>
                        <a:t> Seed Fund</a:t>
                      </a:r>
                      <a:endParaRPr lang="ru-RU" sz="1600" dirty="0">
                        <a:latin typeface="Helvetica" pitchFamily="34" charset="0"/>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marL="0" algn="l" defTabSz="457200" rtl="0" eaLnBrk="1" fontAlgn="b" latinLnBrk="0" hangingPunct="1"/>
                      <a:r>
                        <a:rPr lang="en-US" sz="1100" u="none" strike="noStrike" kern="1200" dirty="0" smtClean="0">
                          <a:solidFill>
                            <a:schemeClr val="bg1">
                              <a:lumMod val="25000"/>
                            </a:schemeClr>
                          </a:solidFill>
                          <a:effectLst/>
                          <a:latin typeface="Helvetica" pitchFamily="34" charset="0"/>
                          <a:ea typeface="+mn-ea"/>
                          <a:cs typeface="Helvetica" pitchFamily="34" charset="0"/>
                        </a:rPr>
                        <a:t>IVF </a:t>
                      </a:r>
                      <a:r>
                        <a:rPr lang="en-US" sz="1100" u="none" strike="noStrike" kern="1200" dirty="0" err="1" smtClean="0">
                          <a:solidFill>
                            <a:schemeClr val="bg1">
                              <a:lumMod val="25000"/>
                            </a:schemeClr>
                          </a:solidFill>
                          <a:effectLst/>
                          <a:latin typeface="Helvetica" pitchFamily="34" charset="0"/>
                          <a:ea typeface="+mn-ea"/>
                          <a:cs typeface="Helvetica" pitchFamily="34" charset="0"/>
                        </a:rPr>
                        <a:t>Tatarstan</a:t>
                      </a:r>
                      <a:endParaRPr lang="ru-RU" sz="1100" u="none" strike="noStrike" kern="1200" dirty="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err="1" smtClean="0">
                          <a:solidFill>
                            <a:schemeClr val="bg1">
                              <a:lumMod val="25000"/>
                            </a:schemeClr>
                          </a:solidFill>
                          <a:effectLst/>
                          <a:latin typeface="Helvetica" pitchFamily="34" charset="0"/>
                          <a:ea typeface="+mn-ea"/>
                          <a:cs typeface="Helvetica" pitchFamily="34" charset="0"/>
                        </a:rPr>
                        <a:t>Exigen</a:t>
                      </a:r>
                      <a:r>
                        <a:rPr lang="en-US" sz="1100" u="none" strike="noStrike" kern="1200" dirty="0" smtClean="0">
                          <a:solidFill>
                            <a:schemeClr val="bg1">
                              <a:lumMod val="25000"/>
                            </a:schemeClr>
                          </a:solidFill>
                          <a:effectLst/>
                          <a:latin typeface="Helvetica" pitchFamily="34" charset="0"/>
                          <a:ea typeface="+mn-ea"/>
                          <a:cs typeface="Helvetica" pitchFamily="34" charset="0"/>
                        </a:rPr>
                        <a:t> </a:t>
                      </a:r>
                      <a:r>
                        <a:rPr lang="ru-RU" sz="1100" u="none" strike="noStrike" kern="1200" dirty="0" smtClean="0">
                          <a:solidFill>
                            <a:schemeClr val="bg1">
                              <a:lumMod val="25000"/>
                            </a:schemeClr>
                          </a:solidFill>
                          <a:effectLst/>
                          <a:latin typeface="Helvetica" pitchFamily="34" charset="0"/>
                          <a:ea typeface="+mn-ea"/>
                          <a:cs typeface="Helvetica" pitchFamily="34" charset="0"/>
                        </a:rPr>
                        <a:t> </a:t>
                      </a:r>
                      <a:endParaRPr lang="en-US" sz="1100" u="none" strike="noStrike" kern="1200" dirty="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smtClean="0">
                          <a:solidFill>
                            <a:schemeClr val="bg1">
                              <a:lumMod val="25000"/>
                            </a:schemeClr>
                          </a:solidFill>
                          <a:effectLst/>
                          <a:latin typeface="Helvetica" pitchFamily="34" charset="0"/>
                          <a:ea typeface="+mn-ea"/>
                          <a:cs typeface="Helvetica" pitchFamily="34" charset="0"/>
                        </a:rPr>
                        <a:t>BVP</a:t>
                      </a:r>
                      <a:r>
                        <a:rPr lang="ru-RU" sz="1100" u="none" strike="noStrike" kern="1200" dirty="0" smtClean="0">
                          <a:solidFill>
                            <a:schemeClr val="bg1">
                              <a:lumMod val="25000"/>
                            </a:schemeClr>
                          </a:solidFill>
                          <a:effectLst/>
                          <a:latin typeface="Helvetica" pitchFamily="34" charset="0"/>
                          <a:ea typeface="+mn-ea"/>
                          <a:cs typeface="Helvetica" pitchFamily="34" charset="0"/>
                        </a:rPr>
                        <a:t> </a:t>
                      </a:r>
                      <a:endParaRPr lang="en-US" sz="1100" u="none" strike="noStrike" kern="1200" dirty="0" smtClean="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r>
              <a:tr h="179424">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b="1" u="none" strike="noStrike" kern="1200" dirty="0" smtClean="0">
                          <a:solidFill>
                            <a:schemeClr val="bg1">
                              <a:lumMod val="25000"/>
                            </a:schemeClr>
                          </a:solidFill>
                          <a:effectLst/>
                          <a:latin typeface="Helvetica" pitchFamily="34" charset="0"/>
                          <a:ea typeface="+mn-ea"/>
                          <a:cs typeface="Helvetica" pitchFamily="34" charset="0"/>
                        </a:rPr>
                        <a:t>UK Leader</a:t>
                      </a: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EFEFEF">
                              <a:lumMod val="25000"/>
                            </a:srgbClr>
                          </a:solidFill>
                          <a:effectLst/>
                          <a:uLnTx/>
                          <a:uFillTx/>
                          <a:latin typeface="Helvetica" pitchFamily="34" charset="0"/>
                          <a:ea typeface="+mn-ea"/>
                          <a:cs typeface="Helvetica" pitchFamily="34" charset="0"/>
                        </a:rPr>
                        <a:t>NAVI</a:t>
                      </a:r>
                      <a:r>
                        <a:rPr kumimoji="0" lang="ru-RU" sz="1100" b="0" i="0" u="none" strike="noStrike" kern="1200" cap="none" spc="0" normalizeH="0" baseline="0" noProof="0" dirty="0" smtClean="0">
                          <a:ln>
                            <a:noFill/>
                          </a:ln>
                          <a:solidFill>
                            <a:srgbClr val="EFEFEF">
                              <a:lumMod val="25000"/>
                            </a:srgbClr>
                          </a:solidFill>
                          <a:effectLst/>
                          <a:uLnTx/>
                          <a:uFillTx/>
                          <a:latin typeface="Helvetica" pitchFamily="34" charset="0"/>
                          <a:ea typeface="+mn-ea"/>
                          <a:cs typeface="Helvetica" pitchFamily="34" charset="0"/>
                        </a:rPr>
                        <a:t>  </a:t>
                      </a:r>
                      <a:endParaRPr kumimoji="0" lang="en-US" sz="1100" b="0" i="0" u="none" strike="noStrike" kern="1200" cap="none" spc="0" normalizeH="0" baseline="0" noProof="0" dirty="0" smtClean="0">
                        <a:ln>
                          <a:noFill/>
                        </a:ln>
                        <a:solidFill>
                          <a:srgbClr val="EFEFEF">
                            <a:lumMod val="25000"/>
                          </a:srgbClr>
                        </a:solidFill>
                        <a:effectLst/>
                        <a:uLnTx/>
                        <a:uFillTx/>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smtClean="0">
                          <a:solidFill>
                            <a:schemeClr val="bg1">
                              <a:lumMod val="25000"/>
                            </a:schemeClr>
                          </a:solidFill>
                          <a:effectLst/>
                          <a:latin typeface="Helvetica" pitchFamily="34" charset="0"/>
                          <a:ea typeface="+mn-ea"/>
                          <a:cs typeface="Helvetica" pitchFamily="34" charset="0"/>
                        </a:rPr>
                        <a:t>Pangaea</a:t>
                      </a:r>
                      <a:r>
                        <a:rPr lang="ru-RU" sz="1100" u="none" strike="noStrike" kern="1200" dirty="0" smtClean="0">
                          <a:solidFill>
                            <a:schemeClr val="bg1">
                              <a:lumMod val="25000"/>
                            </a:schemeClr>
                          </a:solidFill>
                          <a:effectLst/>
                          <a:latin typeface="Helvetica" pitchFamily="34" charset="0"/>
                          <a:ea typeface="+mn-ea"/>
                          <a:cs typeface="Helvetica" pitchFamily="34" charset="0"/>
                        </a:rPr>
                        <a:t>  </a:t>
                      </a:r>
                      <a:endParaRPr lang="en-US" sz="1100" u="none" strike="noStrike" kern="1200" dirty="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smtClean="0">
                          <a:solidFill>
                            <a:schemeClr val="bg1">
                              <a:lumMod val="25000"/>
                            </a:schemeClr>
                          </a:solidFill>
                          <a:effectLst/>
                          <a:latin typeface="Helvetica" pitchFamily="34" charset="0"/>
                          <a:ea typeface="+mn-ea"/>
                          <a:cs typeface="Helvetica" pitchFamily="34" charset="0"/>
                        </a:rPr>
                        <a:t>Russia Partners</a:t>
                      </a:r>
                      <a:r>
                        <a:rPr lang="ru-RU" sz="1100" u="none" strike="noStrike" kern="1200" dirty="0" smtClean="0">
                          <a:solidFill>
                            <a:schemeClr val="bg1">
                              <a:lumMod val="25000"/>
                            </a:schemeClr>
                          </a:solidFill>
                          <a:effectLst/>
                          <a:latin typeface="Helvetica" pitchFamily="34" charset="0"/>
                          <a:ea typeface="+mn-ea"/>
                          <a:cs typeface="Helvetica" pitchFamily="34" charset="0"/>
                        </a:rPr>
                        <a:t>  </a:t>
                      </a:r>
                      <a:endParaRPr lang="en-US" sz="1100" u="none" strike="noStrike" kern="1200" dirty="0" smtClean="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r>
              <a:tr h="179424">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rgbClr val="EFEFEF">
                              <a:lumMod val="25000"/>
                            </a:srgbClr>
                          </a:solidFill>
                          <a:effectLst/>
                          <a:uLnTx/>
                          <a:uFillTx/>
                          <a:latin typeface="Helvetica" pitchFamily="34" charset="0"/>
                          <a:ea typeface="+mn-ea"/>
                          <a:cs typeface="Helvetica" pitchFamily="34" charset="0"/>
                        </a:rPr>
                        <a:t>VTB Capital</a:t>
                      </a: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err="1" smtClean="0">
                          <a:solidFill>
                            <a:schemeClr val="bg1">
                              <a:lumMod val="25000"/>
                            </a:schemeClr>
                          </a:solidFill>
                          <a:effectLst/>
                          <a:latin typeface="Helvetica" pitchFamily="34" charset="0"/>
                          <a:ea typeface="+mn-ea"/>
                          <a:cs typeface="Helvetica" pitchFamily="34" charset="0"/>
                        </a:rPr>
                        <a:t>Leta</a:t>
                      </a:r>
                      <a:r>
                        <a:rPr lang="en-US" sz="1100" u="none" strike="noStrike" kern="1200" dirty="0" smtClean="0">
                          <a:solidFill>
                            <a:schemeClr val="bg1">
                              <a:lumMod val="25000"/>
                            </a:schemeClr>
                          </a:solidFill>
                          <a:effectLst/>
                          <a:latin typeface="Helvetica" pitchFamily="34" charset="0"/>
                          <a:ea typeface="+mn-ea"/>
                          <a:cs typeface="Helvetica" pitchFamily="34" charset="0"/>
                        </a:rPr>
                        <a:t> Group</a:t>
                      </a:r>
                      <a:r>
                        <a:rPr lang="ru-RU" sz="1100" u="none" strike="noStrike" kern="1200" dirty="0" smtClean="0">
                          <a:solidFill>
                            <a:schemeClr val="bg1">
                              <a:lumMod val="25000"/>
                            </a:schemeClr>
                          </a:solidFill>
                          <a:effectLst/>
                          <a:latin typeface="Helvetica" pitchFamily="34" charset="0"/>
                          <a:ea typeface="+mn-ea"/>
                          <a:cs typeface="Helvetica" pitchFamily="34" charset="0"/>
                        </a:rPr>
                        <a:t>  </a:t>
                      </a:r>
                      <a:endParaRPr lang="en-US" sz="1100" u="none" strike="noStrike" kern="1200" dirty="0" smtClean="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smtClean="0">
                          <a:solidFill>
                            <a:schemeClr val="bg1">
                              <a:lumMod val="25000"/>
                            </a:schemeClr>
                          </a:solidFill>
                          <a:effectLst/>
                          <a:latin typeface="Helvetica" pitchFamily="34" charset="0"/>
                          <a:ea typeface="+mn-ea"/>
                          <a:cs typeface="Helvetica" pitchFamily="34" charset="0"/>
                        </a:rPr>
                        <a:t>I2BF</a:t>
                      </a:r>
                      <a:r>
                        <a:rPr lang="ru-RU" sz="1100" u="none" strike="noStrike" kern="1200" dirty="0" smtClean="0">
                          <a:solidFill>
                            <a:schemeClr val="bg1">
                              <a:lumMod val="25000"/>
                            </a:schemeClr>
                          </a:solidFill>
                          <a:effectLst/>
                          <a:latin typeface="Helvetica" pitchFamily="34" charset="0"/>
                          <a:ea typeface="+mn-ea"/>
                          <a:cs typeface="Helvetica" pitchFamily="34" charset="0"/>
                        </a:rPr>
                        <a:t>  </a:t>
                      </a:r>
                      <a:endParaRPr lang="en-US" sz="1100" u="none" strike="noStrike" kern="1200" dirty="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smtClean="0">
                          <a:solidFill>
                            <a:schemeClr val="bg1">
                              <a:lumMod val="25000"/>
                            </a:schemeClr>
                          </a:solidFill>
                          <a:effectLst/>
                          <a:latin typeface="Helvetica" pitchFamily="34" charset="0"/>
                          <a:ea typeface="+mn-ea"/>
                          <a:cs typeface="Helvetica" pitchFamily="34" charset="0"/>
                        </a:rPr>
                        <a:t>Oxford Bioscience </a:t>
                      </a:r>
                      <a:r>
                        <a:rPr lang="ru-RU" sz="1100" u="none" strike="noStrike" kern="1200" dirty="0" smtClean="0">
                          <a:solidFill>
                            <a:schemeClr val="bg1">
                              <a:lumMod val="25000"/>
                            </a:schemeClr>
                          </a:solidFill>
                          <a:effectLst/>
                          <a:latin typeface="Helvetica" pitchFamily="34" charset="0"/>
                          <a:ea typeface="+mn-ea"/>
                          <a:cs typeface="Helvetica" pitchFamily="34" charset="0"/>
                        </a:rPr>
                        <a:t> </a:t>
                      </a:r>
                      <a:endParaRPr lang="ru-RU" sz="1100" u="none" strike="noStrike" kern="1200" dirty="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r>
              <a:tr h="179424">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rgbClr val="EFEFEF">
                              <a:lumMod val="25000"/>
                            </a:srgbClr>
                          </a:solidFill>
                          <a:effectLst/>
                          <a:uLnTx/>
                          <a:uFillTx/>
                          <a:latin typeface="Helvetica" pitchFamily="34" charset="0"/>
                          <a:ea typeface="+mn-ea"/>
                          <a:cs typeface="Helvetica" pitchFamily="34" charset="0"/>
                        </a:rPr>
                        <a:t>Bioprocess</a:t>
                      </a:r>
                      <a:r>
                        <a:rPr kumimoji="0" lang="ru-RU" sz="1100" b="1" i="0" u="none" strike="noStrike" kern="1200" cap="none" spc="0" normalizeH="0" baseline="0" noProof="0" dirty="0" smtClean="0">
                          <a:ln>
                            <a:noFill/>
                          </a:ln>
                          <a:solidFill>
                            <a:srgbClr val="EFEFEF">
                              <a:lumMod val="25000"/>
                            </a:srgbClr>
                          </a:solidFill>
                          <a:effectLst/>
                          <a:uLnTx/>
                          <a:uFillTx/>
                          <a:latin typeface="Helvetica" pitchFamily="34" charset="0"/>
                          <a:ea typeface="+mn-ea"/>
                          <a:cs typeface="Helvetica" pitchFamily="34" charset="0"/>
                        </a:rPr>
                        <a:t> </a:t>
                      </a:r>
                      <a:endParaRPr kumimoji="0" lang="en-US" sz="1100" b="1" i="0" u="none" strike="noStrike" kern="1200" cap="none" spc="0" normalizeH="0" baseline="0" noProof="0" dirty="0" smtClean="0">
                        <a:ln>
                          <a:noFill/>
                        </a:ln>
                        <a:solidFill>
                          <a:srgbClr val="EFEFEF">
                            <a:lumMod val="25000"/>
                          </a:srgbClr>
                        </a:solidFill>
                        <a:effectLst/>
                        <a:uLnTx/>
                        <a:uFillTx/>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smtClean="0">
                          <a:solidFill>
                            <a:schemeClr val="bg1">
                              <a:lumMod val="25000"/>
                            </a:schemeClr>
                          </a:solidFill>
                          <a:effectLst/>
                          <a:latin typeface="Helvetica" pitchFamily="34" charset="0"/>
                          <a:ea typeface="+mn-ea"/>
                          <a:cs typeface="Helvetica" pitchFamily="34" charset="0"/>
                        </a:rPr>
                        <a:t>Bright Capital</a:t>
                      </a:r>
                      <a:r>
                        <a:rPr lang="ru-RU" sz="1100" u="none" strike="noStrike" kern="1200" dirty="0" smtClean="0">
                          <a:solidFill>
                            <a:schemeClr val="bg1">
                              <a:lumMod val="25000"/>
                            </a:schemeClr>
                          </a:solidFill>
                          <a:effectLst/>
                          <a:latin typeface="Helvetica" pitchFamily="34" charset="0"/>
                          <a:ea typeface="+mn-ea"/>
                          <a:cs typeface="Helvetica" pitchFamily="34" charset="0"/>
                        </a:rPr>
                        <a:t>  </a:t>
                      </a:r>
                      <a:endParaRPr lang="en-US" sz="1100" u="none" strike="noStrike" kern="1200" dirty="0" smtClean="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smtClean="0">
                          <a:solidFill>
                            <a:schemeClr val="bg1">
                              <a:lumMod val="25000"/>
                            </a:schemeClr>
                          </a:solidFill>
                          <a:effectLst/>
                          <a:latin typeface="Helvetica" pitchFamily="34" charset="0"/>
                          <a:ea typeface="+mn-ea"/>
                          <a:cs typeface="Helvetica" pitchFamily="34" charset="0"/>
                        </a:rPr>
                        <a:t>Fleming</a:t>
                      </a:r>
                      <a:r>
                        <a:rPr lang="ru-RU" sz="1100" u="none" strike="noStrike" kern="1200" dirty="0" smtClean="0">
                          <a:solidFill>
                            <a:schemeClr val="bg1">
                              <a:lumMod val="25000"/>
                            </a:schemeClr>
                          </a:solidFill>
                          <a:effectLst/>
                          <a:latin typeface="Helvetica" pitchFamily="34" charset="0"/>
                          <a:ea typeface="+mn-ea"/>
                          <a:cs typeface="Helvetica" pitchFamily="34" charset="0"/>
                        </a:rPr>
                        <a:t>  </a:t>
                      </a:r>
                      <a:endParaRPr lang="en-US" sz="1100" u="none" strike="noStrike" kern="1200" dirty="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smtClean="0">
                          <a:solidFill>
                            <a:schemeClr val="bg1">
                              <a:lumMod val="25000"/>
                            </a:schemeClr>
                          </a:solidFill>
                          <a:effectLst/>
                          <a:latin typeface="Helvetica" pitchFamily="34" charset="0"/>
                          <a:ea typeface="+mn-ea"/>
                          <a:cs typeface="Helvetica" pitchFamily="34" charset="0"/>
                        </a:rPr>
                        <a:t>Garage</a:t>
                      </a:r>
                      <a:r>
                        <a:rPr lang="ru-RU" sz="1100" u="none" strike="noStrike" kern="1200" dirty="0" smtClean="0">
                          <a:solidFill>
                            <a:schemeClr val="bg1">
                              <a:lumMod val="25000"/>
                            </a:schemeClr>
                          </a:solidFill>
                          <a:effectLst/>
                          <a:latin typeface="Helvetica" pitchFamily="34" charset="0"/>
                          <a:ea typeface="+mn-ea"/>
                          <a:cs typeface="Helvetica" pitchFamily="34" charset="0"/>
                        </a:rPr>
                        <a:t>  </a:t>
                      </a:r>
                      <a:endParaRPr lang="en-US" sz="1100" u="none" strike="noStrike" kern="1200" dirty="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r>
              <a:tr h="179424">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b="1" u="none" strike="noStrike" kern="1200" dirty="0" smtClean="0">
                          <a:solidFill>
                            <a:schemeClr val="bg1">
                              <a:lumMod val="25000"/>
                            </a:schemeClr>
                          </a:solidFill>
                          <a:effectLst/>
                          <a:latin typeface="Helvetica" pitchFamily="34" charset="0"/>
                          <a:ea typeface="+mn-ea"/>
                          <a:cs typeface="Helvetica" pitchFamily="34" charset="0"/>
                        </a:rPr>
                        <a:t>RVC Bio Fund</a:t>
                      </a:r>
                      <a:r>
                        <a:rPr lang="ru-RU" sz="1100" b="1" u="none" strike="noStrike" kern="1200" baseline="0" dirty="0" smtClean="0">
                          <a:solidFill>
                            <a:schemeClr val="bg1">
                              <a:lumMod val="25000"/>
                            </a:schemeClr>
                          </a:solidFill>
                          <a:effectLst/>
                          <a:latin typeface="Helvetica" pitchFamily="34" charset="0"/>
                          <a:ea typeface="+mn-ea"/>
                          <a:cs typeface="Helvetica" pitchFamily="34" charset="0"/>
                        </a:rPr>
                        <a:t> </a:t>
                      </a:r>
                      <a:endParaRPr lang="en-US" sz="1100" b="1" u="none" strike="noStrike" kern="1200" dirty="0" smtClean="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err="1" smtClean="0">
                          <a:solidFill>
                            <a:schemeClr val="bg1">
                              <a:lumMod val="25000"/>
                            </a:schemeClr>
                          </a:solidFill>
                          <a:effectLst/>
                          <a:latin typeface="Helvetica" pitchFamily="34" charset="0"/>
                          <a:ea typeface="+mn-ea"/>
                          <a:cs typeface="Helvetica" pitchFamily="34" charset="0"/>
                        </a:rPr>
                        <a:t>iTech</a:t>
                      </a:r>
                      <a:r>
                        <a:rPr lang="en-US" sz="1100" u="none" strike="noStrike" kern="1200" dirty="0" smtClean="0">
                          <a:solidFill>
                            <a:schemeClr val="bg1">
                              <a:lumMod val="25000"/>
                            </a:schemeClr>
                          </a:solidFill>
                          <a:effectLst/>
                          <a:latin typeface="Helvetica" pitchFamily="34" charset="0"/>
                          <a:ea typeface="+mn-ea"/>
                          <a:cs typeface="Helvetica" pitchFamily="34" charset="0"/>
                        </a:rPr>
                        <a:t> Capital</a:t>
                      </a:r>
                      <a:r>
                        <a:rPr lang="ru-RU" sz="1100" u="none" strike="noStrike" kern="1200" dirty="0" smtClean="0">
                          <a:solidFill>
                            <a:schemeClr val="bg1">
                              <a:lumMod val="25000"/>
                            </a:schemeClr>
                          </a:solidFill>
                          <a:effectLst/>
                          <a:latin typeface="Helvetica" pitchFamily="34" charset="0"/>
                          <a:ea typeface="+mn-ea"/>
                          <a:cs typeface="Helvetica" pitchFamily="34" charset="0"/>
                        </a:rPr>
                        <a:t>  </a:t>
                      </a:r>
                      <a:endParaRPr lang="en-US" sz="1100" u="none" strike="noStrike" kern="1200" dirty="0" smtClean="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err="1" smtClean="0">
                          <a:solidFill>
                            <a:schemeClr val="bg1">
                              <a:lumMod val="25000"/>
                            </a:schemeClr>
                          </a:solidFill>
                          <a:effectLst/>
                          <a:latin typeface="Helvetica" pitchFamily="34" charset="0"/>
                          <a:ea typeface="+mn-ea"/>
                          <a:cs typeface="Helvetica" pitchFamily="34" charset="0"/>
                        </a:rPr>
                        <a:t>Sofinnova</a:t>
                      </a:r>
                      <a:r>
                        <a:rPr lang="ru-RU" sz="1100" u="none" strike="noStrike" kern="1200" dirty="0" smtClean="0">
                          <a:solidFill>
                            <a:schemeClr val="bg1">
                              <a:lumMod val="25000"/>
                            </a:schemeClr>
                          </a:solidFill>
                          <a:effectLst/>
                          <a:latin typeface="Helvetica" pitchFamily="34" charset="0"/>
                          <a:ea typeface="+mn-ea"/>
                          <a:cs typeface="Helvetica" pitchFamily="34" charset="0"/>
                        </a:rPr>
                        <a:t>  </a:t>
                      </a:r>
                      <a:endParaRPr lang="en-US" sz="1100" u="none" strike="noStrike" kern="1200" dirty="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smtClean="0">
                          <a:solidFill>
                            <a:schemeClr val="bg1">
                              <a:lumMod val="25000"/>
                            </a:schemeClr>
                          </a:solidFill>
                          <a:effectLst/>
                          <a:latin typeface="Helvetica" pitchFamily="34" charset="0"/>
                          <a:ea typeface="+mn-ea"/>
                          <a:cs typeface="Helvetica" pitchFamily="34" charset="0"/>
                        </a:rPr>
                        <a:t>Columbus Nova</a:t>
                      </a:r>
                      <a:r>
                        <a:rPr lang="ru-RU" sz="1100" u="none" strike="noStrike" kern="1200" dirty="0" smtClean="0">
                          <a:solidFill>
                            <a:schemeClr val="bg1">
                              <a:lumMod val="25000"/>
                            </a:schemeClr>
                          </a:solidFill>
                          <a:effectLst/>
                          <a:latin typeface="Helvetica" pitchFamily="34" charset="0"/>
                          <a:ea typeface="+mn-ea"/>
                          <a:cs typeface="Helvetica" pitchFamily="34" charset="0"/>
                        </a:rPr>
                        <a:t>  </a:t>
                      </a:r>
                      <a:endParaRPr lang="en-US" sz="1100" u="none" strike="noStrike" kern="1200" dirty="0" smtClean="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r>
              <a:tr h="179424">
                <a:tc>
                  <a:txBody>
                    <a:bodyPr/>
                    <a:lstStyle/>
                    <a:p>
                      <a:pPr marL="0" algn="l" defTabSz="457200" rtl="0" eaLnBrk="1" fontAlgn="b" latinLnBrk="0" hangingPunct="1"/>
                      <a:r>
                        <a:rPr lang="en-US" sz="1100" b="1" u="none" strike="noStrike" kern="1200" dirty="0" smtClean="0">
                          <a:solidFill>
                            <a:schemeClr val="bg1">
                              <a:lumMod val="25000"/>
                            </a:schemeClr>
                          </a:solidFill>
                          <a:effectLst/>
                          <a:latin typeface="Helvetica" pitchFamily="34" charset="0"/>
                          <a:ea typeface="+mn-ea"/>
                          <a:cs typeface="Helvetica" pitchFamily="34" charset="0"/>
                        </a:rPr>
                        <a:t>Maxwell</a:t>
                      </a:r>
                      <a:r>
                        <a:rPr lang="ru-RU" sz="1100" b="1" u="none" strike="noStrike" kern="1200" dirty="0" smtClean="0">
                          <a:solidFill>
                            <a:schemeClr val="bg1">
                              <a:lumMod val="25000"/>
                            </a:schemeClr>
                          </a:solidFill>
                          <a:effectLst/>
                          <a:latin typeface="Helvetica" pitchFamily="34" charset="0"/>
                          <a:ea typeface="+mn-ea"/>
                          <a:cs typeface="Helvetica" pitchFamily="34" charset="0"/>
                        </a:rPr>
                        <a:t> </a:t>
                      </a:r>
                      <a:endParaRPr lang="en-US" sz="1100" b="1" u="none" strike="noStrike" kern="1200" dirty="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smtClean="0">
                          <a:solidFill>
                            <a:schemeClr val="bg1">
                              <a:lumMod val="25000"/>
                            </a:schemeClr>
                          </a:solidFill>
                          <a:effectLst/>
                          <a:latin typeface="Helvetica" pitchFamily="34" charset="0"/>
                          <a:ea typeface="+mn-ea"/>
                          <a:cs typeface="Helvetica" pitchFamily="34" charset="0"/>
                        </a:rPr>
                        <a:t>Troika Dialog</a:t>
                      </a:r>
                      <a:endParaRPr lang="ru-RU" sz="1100" u="none" strike="noStrike" kern="1200" dirty="0" smtClean="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smtClean="0">
                          <a:solidFill>
                            <a:schemeClr val="bg1">
                              <a:lumMod val="25000"/>
                            </a:schemeClr>
                          </a:solidFill>
                          <a:effectLst/>
                          <a:latin typeface="Helvetica" pitchFamily="34" charset="0"/>
                          <a:ea typeface="+mn-ea"/>
                          <a:cs typeface="Helvetica" pitchFamily="34" charset="0"/>
                        </a:rPr>
                        <a:t>E</a:t>
                      </a:r>
                      <a:r>
                        <a:rPr lang="ru-RU" sz="1100" u="none" strike="noStrike" kern="1200" dirty="0" smtClean="0">
                          <a:solidFill>
                            <a:schemeClr val="bg1">
                              <a:lumMod val="25000"/>
                            </a:schemeClr>
                          </a:solidFill>
                          <a:effectLst/>
                          <a:latin typeface="Helvetica" pitchFamily="34" charset="0"/>
                          <a:ea typeface="+mn-ea"/>
                          <a:cs typeface="Helvetica" pitchFamily="34" charset="0"/>
                        </a:rPr>
                        <a:t>.</a:t>
                      </a:r>
                      <a:r>
                        <a:rPr lang="en-US" sz="1100" u="none" strike="noStrike" kern="1200" dirty="0" smtClean="0">
                          <a:solidFill>
                            <a:schemeClr val="bg1">
                              <a:lumMod val="25000"/>
                            </a:schemeClr>
                          </a:solidFill>
                          <a:effectLst/>
                          <a:latin typeface="Helvetica" pitchFamily="34" charset="0"/>
                          <a:ea typeface="+mn-ea"/>
                          <a:cs typeface="Helvetica" pitchFamily="34" charset="0"/>
                        </a:rPr>
                        <a:t>Ventures</a:t>
                      </a:r>
                      <a:r>
                        <a:rPr lang="ru-RU" sz="1100" u="none" strike="noStrike" kern="1200" dirty="0" smtClean="0">
                          <a:solidFill>
                            <a:schemeClr val="bg1">
                              <a:lumMod val="25000"/>
                            </a:schemeClr>
                          </a:solidFill>
                          <a:effectLst/>
                          <a:latin typeface="Helvetica" pitchFamily="34" charset="0"/>
                          <a:ea typeface="+mn-ea"/>
                          <a:cs typeface="Helvetica" pitchFamily="34" charset="0"/>
                        </a:rPr>
                        <a:t> </a:t>
                      </a:r>
                      <a:endParaRPr lang="en-US" sz="1100" u="none" strike="noStrike" kern="1200" dirty="0" smtClean="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smtClean="0">
                          <a:solidFill>
                            <a:schemeClr val="bg1">
                              <a:lumMod val="25000"/>
                            </a:schemeClr>
                          </a:solidFill>
                          <a:effectLst/>
                          <a:latin typeface="Helvetica" pitchFamily="34" charset="0"/>
                          <a:ea typeface="+mn-ea"/>
                          <a:cs typeface="Helvetica" pitchFamily="34" charset="0"/>
                        </a:rPr>
                        <a:t>Helix Ventures</a:t>
                      </a:r>
                      <a:r>
                        <a:rPr lang="ru-RU" sz="1100" u="none" strike="noStrike" kern="1200" dirty="0" smtClean="0">
                          <a:solidFill>
                            <a:schemeClr val="bg1">
                              <a:lumMod val="25000"/>
                            </a:schemeClr>
                          </a:solidFill>
                          <a:effectLst/>
                          <a:latin typeface="Helvetica" pitchFamily="34" charset="0"/>
                          <a:ea typeface="+mn-ea"/>
                          <a:cs typeface="Helvetica" pitchFamily="34" charset="0"/>
                        </a:rPr>
                        <a:t>  </a:t>
                      </a:r>
                      <a:endParaRPr lang="en-US" sz="1100" u="none" strike="noStrike" kern="1200" dirty="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r>
              <a:tr h="179424">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b="1" u="none" strike="noStrike" kern="1200" dirty="0" smtClean="0">
                          <a:solidFill>
                            <a:schemeClr val="bg1">
                              <a:lumMod val="25000"/>
                            </a:schemeClr>
                          </a:solidFill>
                          <a:effectLst/>
                          <a:latin typeface="Helvetica" pitchFamily="34" charset="0"/>
                          <a:ea typeface="+mn-ea"/>
                          <a:cs typeface="Helvetica" pitchFamily="34" charset="0"/>
                        </a:rPr>
                        <a:t>S-Group</a:t>
                      </a:r>
                      <a:endParaRPr lang="en-US" sz="1100" b="1" u="none" strike="noStrike" kern="1200" dirty="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smtClean="0">
                          <a:solidFill>
                            <a:schemeClr val="bg1">
                              <a:lumMod val="25000"/>
                            </a:schemeClr>
                          </a:solidFill>
                          <a:effectLst/>
                          <a:latin typeface="Helvetica" pitchFamily="34" charset="0"/>
                          <a:ea typeface="+mn-ea"/>
                          <a:cs typeface="Helvetica" pitchFamily="34" charset="0"/>
                        </a:rPr>
                        <a:t>Bin </a:t>
                      </a:r>
                      <a:r>
                        <a:rPr lang="en-US" sz="1100" u="none" strike="noStrike" kern="1200" dirty="0" err="1" smtClean="0">
                          <a:solidFill>
                            <a:schemeClr val="bg1">
                              <a:lumMod val="25000"/>
                            </a:schemeClr>
                          </a:solidFill>
                          <a:effectLst/>
                          <a:latin typeface="Helvetica" pitchFamily="34" charset="0"/>
                          <a:ea typeface="+mn-ea"/>
                          <a:cs typeface="Helvetica" pitchFamily="34" charset="0"/>
                        </a:rPr>
                        <a:t>Finam</a:t>
                      </a:r>
                      <a:r>
                        <a:rPr lang="ru-RU" sz="1100" u="none" strike="noStrike" kern="1200" dirty="0" smtClean="0">
                          <a:solidFill>
                            <a:schemeClr val="bg1">
                              <a:lumMod val="25000"/>
                            </a:schemeClr>
                          </a:solidFill>
                          <a:effectLst/>
                          <a:latin typeface="Helvetica" pitchFamily="34" charset="0"/>
                          <a:ea typeface="+mn-ea"/>
                          <a:cs typeface="Helvetica" pitchFamily="34" charset="0"/>
                        </a:rPr>
                        <a:t>  </a:t>
                      </a:r>
                      <a:endParaRPr lang="en-US" sz="1100" u="none" strike="noStrike" kern="1200" dirty="0" smtClean="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err="1" smtClean="0">
                          <a:solidFill>
                            <a:schemeClr val="bg1">
                              <a:lumMod val="25000"/>
                            </a:schemeClr>
                          </a:solidFill>
                          <a:effectLst/>
                          <a:latin typeface="Helvetica" pitchFamily="34" charset="0"/>
                          <a:ea typeface="+mn-ea"/>
                          <a:cs typeface="Helvetica" pitchFamily="34" charset="0"/>
                        </a:rPr>
                        <a:t>Inerjys</a:t>
                      </a:r>
                      <a:r>
                        <a:rPr lang="en-US" sz="1100" u="none" strike="noStrike" kern="1200" dirty="0" smtClean="0">
                          <a:solidFill>
                            <a:schemeClr val="bg1">
                              <a:lumMod val="25000"/>
                            </a:schemeClr>
                          </a:solidFill>
                          <a:effectLst/>
                          <a:latin typeface="Helvetica" pitchFamily="34" charset="0"/>
                          <a:ea typeface="+mn-ea"/>
                          <a:cs typeface="Helvetica" pitchFamily="34" charset="0"/>
                        </a:rPr>
                        <a:t> </a:t>
                      </a: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a:solidFill>
                            <a:schemeClr val="bg1">
                              <a:lumMod val="25000"/>
                            </a:schemeClr>
                          </a:solidFill>
                          <a:effectLst/>
                          <a:latin typeface="Helvetica" pitchFamily="34" charset="0"/>
                          <a:ea typeface="+mn-ea"/>
                          <a:cs typeface="Helvetica" pitchFamily="34" charset="0"/>
                        </a:rPr>
                        <a:t>Intel </a:t>
                      </a:r>
                      <a:r>
                        <a:rPr lang="en-US" sz="1100" u="none" strike="noStrike" kern="1200" dirty="0" smtClean="0">
                          <a:solidFill>
                            <a:schemeClr val="bg1">
                              <a:lumMod val="25000"/>
                            </a:schemeClr>
                          </a:solidFill>
                          <a:effectLst/>
                          <a:latin typeface="Helvetica" pitchFamily="34" charset="0"/>
                          <a:ea typeface="+mn-ea"/>
                          <a:cs typeface="Helvetica" pitchFamily="34" charset="0"/>
                        </a:rPr>
                        <a:t>Capital</a:t>
                      </a:r>
                      <a:r>
                        <a:rPr lang="ru-RU" sz="1100" u="none" strike="noStrike" kern="1200" dirty="0" smtClean="0">
                          <a:solidFill>
                            <a:schemeClr val="bg1">
                              <a:lumMod val="25000"/>
                            </a:schemeClr>
                          </a:solidFill>
                          <a:effectLst/>
                          <a:latin typeface="Helvetica" pitchFamily="34" charset="0"/>
                          <a:ea typeface="+mn-ea"/>
                          <a:cs typeface="Helvetica" pitchFamily="34" charset="0"/>
                        </a:rPr>
                        <a:t>  </a:t>
                      </a:r>
                      <a:endParaRPr lang="en-US" sz="1100" u="none" strike="noStrike" kern="1200" dirty="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r>
              <a:tr h="179424">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b="1" u="none" strike="noStrike" kern="1200" dirty="0" smtClean="0">
                          <a:solidFill>
                            <a:schemeClr val="bg1">
                              <a:lumMod val="25000"/>
                            </a:schemeClr>
                          </a:solidFill>
                          <a:effectLst/>
                          <a:latin typeface="Helvetica" pitchFamily="34" charset="0"/>
                          <a:ea typeface="+mn-ea"/>
                          <a:cs typeface="Helvetica" pitchFamily="34" charset="0"/>
                        </a:rPr>
                        <a:t>Allianz </a:t>
                      </a:r>
                      <a:r>
                        <a:rPr lang="en-US" sz="1100" b="1" u="none" strike="noStrike" kern="1200" dirty="0" err="1" smtClean="0">
                          <a:solidFill>
                            <a:schemeClr val="bg1">
                              <a:lumMod val="25000"/>
                            </a:schemeClr>
                          </a:solidFill>
                          <a:effectLst/>
                          <a:latin typeface="Helvetica" pitchFamily="34" charset="0"/>
                          <a:ea typeface="+mn-ea"/>
                          <a:cs typeface="Helvetica" pitchFamily="34" charset="0"/>
                        </a:rPr>
                        <a:t>Rosno</a:t>
                      </a:r>
                      <a:endParaRPr lang="ru-RU" sz="1600" dirty="0">
                        <a:latin typeface="Helvetica" pitchFamily="34" charset="0"/>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err="1" smtClean="0">
                          <a:solidFill>
                            <a:schemeClr val="bg1">
                              <a:lumMod val="25000"/>
                            </a:schemeClr>
                          </a:solidFill>
                          <a:effectLst/>
                          <a:latin typeface="Helvetica" pitchFamily="34" charset="0"/>
                          <a:ea typeface="+mn-ea"/>
                          <a:cs typeface="Helvetica" pitchFamily="34" charset="0"/>
                        </a:rPr>
                        <a:t>Rus</a:t>
                      </a:r>
                      <a:r>
                        <a:rPr lang="en-US" sz="1100" u="none" strike="noStrike" kern="1200" dirty="0" smtClean="0">
                          <a:solidFill>
                            <a:schemeClr val="bg1">
                              <a:lumMod val="25000"/>
                            </a:schemeClr>
                          </a:solidFill>
                          <a:effectLst/>
                          <a:latin typeface="Helvetica" pitchFamily="34" charset="0"/>
                          <a:ea typeface="+mn-ea"/>
                          <a:cs typeface="Helvetica" pitchFamily="34" charset="0"/>
                        </a:rPr>
                        <a:t>-Invest</a:t>
                      </a: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err="1" smtClean="0">
                          <a:solidFill>
                            <a:schemeClr val="bg1">
                              <a:lumMod val="25000"/>
                            </a:schemeClr>
                          </a:solidFill>
                          <a:effectLst/>
                          <a:latin typeface="Helvetica" pitchFamily="34" charset="0"/>
                          <a:ea typeface="+mn-ea"/>
                          <a:cs typeface="Helvetica" pitchFamily="34" charset="0"/>
                        </a:rPr>
                        <a:t>Quadriga</a:t>
                      </a:r>
                      <a:r>
                        <a:rPr lang="ru-RU" sz="1100" u="none" strike="noStrike" kern="1200" dirty="0" smtClean="0">
                          <a:solidFill>
                            <a:schemeClr val="bg1">
                              <a:lumMod val="25000"/>
                            </a:schemeClr>
                          </a:solidFill>
                          <a:effectLst/>
                          <a:latin typeface="Helvetica" pitchFamily="34" charset="0"/>
                          <a:ea typeface="+mn-ea"/>
                          <a:cs typeface="Helvetica" pitchFamily="34" charset="0"/>
                        </a:rPr>
                        <a:t> </a:t>
                      </a:r>
                      <a:endParaRPr lang="en-US" sz="1100" u="none" strike="noStrike" kern="1200" dirty="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a:solidFill>
                            <a:schemeClr val="bg1">
                              <a:lumMod val="25000"/>
                            </a:schemeClr>
                          </a:solidFill>
                          <a:effectLst/>
                          <a:latin typeface="Helvetica" pitchFamily="34" charset="0"/>
                          <a:ea typeface="+mn-ea"/>
                          <a:cs typeface="Helvetica" pitchFamily="34" charset="0"/>
                        </a:rPr>
                        <a:t>Alloy </a:t>
                      </a:r>
                      <a:r>
                        <a:rPr lang="en-US" sz="1100" u="none" strike="noStrike" kern="1200" dirty="0" smtClean="0">
                          <a:solidFill>
                            <a:schemeClr val="bg1">
                              <a:lumMod val="25000"/>
                            </a:schemeClr>
                          </a:solidFill>
                          <a:effectLst/>
                          <a:latin typeface="Helvetica" pitchFamily="34" charset="0"/>
                          <a:ea typeface="+mn-ea"/>
                          <a:cs typeface="Helvetica" pitchFamily="34" charset="0"/>
                        </a:rPr>
                        <a:t>Ventures</a:t>
                      </a:r>
                      <a:r>
                        <a:rPr lang="ru-RU" sz="1100" u="none" strike="noStrike" kern="1200" dirty="0" smtClean="0">
                          <a:solidFill>
                            <a:schemeClr val="bg1">
                              <a:lumMod val="25000"/>
                            </a:schemeClr>
                          </a:solidFill>
                          <a:effectLst/>
                          <a:latin typeface="Helvetica" pitchFamily="34" charset="0"/>
                          <a:ea typeface="+mn-ea"/>
                          <a:cs typeface="Helvetica" pitchFamily="34" charset="0"/>
                        </a:rPr>
                        <a:t>  </a:t>
                      </a:r>
                      <a:endParaRPr lang="en-US" sz="1100" u="none" strike="noStrike" kern="1200" dirty="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r>
              <a:tr h="179424">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b="0" u="none" strike="noStrike" kern="1200" dirty="0" smtClean="0">
                          <a:solidFill>
                            <a:schemeClr val="bg1">
                              <a:lumMod val="25000"/>
                            </a:schemeClr>
                          </a:solidFill>
                          <a:effectLst/>
                          <a:latin typeface="Helvetica" pitchFamily="34" charset="0"/>
                          <a:ea typeface="+mn-ea"/>
                          <a:cs typeface="Helvetica" pitchFamily="34" charset="0"/>
                        </a:rPr>
                        <a:t>VEB-Innovations</a:t>
                      </a:r>
                      <a:endParaRPr lang="ru-RU" sz="1100" b="0" u="none" strike="noStrike" kern="1200" dirty="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marL="0" algn="l" defTabSz="457200" rtl="0" eaLnBrk="1" fontAlgn="b" latinLnBrk="0" hangingPunct="1"/>
                      <a:r>
                        <a:rPr lang="en-US" sz="1100" u="none" strike="noStrike" kern="1200" dirty="0" err="1" smtClean="0">
                          <a:solidFill>
                            <a:schemeClr val="bg1">
                              <a:lumMod val="25000"/>
                            </a:schemeClr>
                          </a:solidFill>
                          <a:effectLst/>
                          <a:latin typeface="Helvetica" pitchFamily="34" charset="0"/>
                          <a:ea typeface="+mn-ea"/>
                          <a:cs typeface="Helvetica" pitchFamily="34" charset="0"/>
                        </a:rPr>
                        <a:t>Trinfiko</a:t>
                      </a:r>
                      <a:r>
                        <a:rPr lang="ru-RU" sz="1100" u="none" strike="noStrike" kern="1200" dirty="0" smtClean="0">
                          <a:solidFill>
                            <a:schemeClr val="bg1">
                              <a:lumMod val="25000"/>
                            </a:schemeClr>
                          </a:solidFill>
                          <a:effectLst/>
                          <a:latin typeface="Helvetica" pitchFamily="34" charset="0"/>
                          <a:ea typeface="+mn-ea"/>
                          <a:cs typeface="Helvetica" pitchFamily="34" charset="0"/>
                        </a:rPr>
                        <a:t>  </a:t>
                      </a:r>
                      <a:endParaRPr lang="en-US" sz="1100" u="none" strike="noStrike" kern="1200" dirty="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smtClean="0">
                          <a:solidFill>
                            <a:schemeClr val="bg1">
                              <a:lumMod val="25000"/>
                            </a:schemeClr>
                          </a:solidFill>
                          <a:effectLst/>
                          <a:latin typeface="Helvetica" pitchFamily="34" charset="0"/>
                          <a:ea typeface="+mn-ea"/>
                          <a:cs typeface="Helvetica" pitchFamily="34" charset="0"/>
                        </a:rPr>
                        <a:t>Fjord</a:t>
                      </a:r>
                      <a:r>
                        <a:rPr lang="ru-RU" sz="1100" u="none" strike="noStrike" kern="1200" dirty="0" smtClean="0">
                          <a:solidFill>
                            <a:schemeClr val="bg1">
                              <a:lumMod val="25000"/>
                            </a:schemeClr>
                          </a:solidFill>
                          <a:effectLst/>
                          <a:latin typeface="Helvetica" pitchFamily="34" charset="0"/>
                          <a:ea typeface="+mn-ea"/>
                          <a:cs typeface="Helvetica" pitchFamily="34" charset="0"/>
                        </a:rPr>
                        <a:t> </a:t>
                      </a:r>
                      <a:endParaRPr lang="en-US" sz="1100" u="none" strike="noStrike" kern="1200" dirty="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err="1" smtClean="0">
                          <a:solidFill>
                            <a:schemeClr val="bg1">
                              <a:lumMod val="25000"/>
                            </a:schemeClr>
                          </a:solidFill>
                          <a:effectLst/>
                          <a:latin typeface="Helvetica" pitchFamily="34" charset="0"/>
                          <a:ea typeface="+mn-ea"/>
                          <a:cs typeface="Helvetica" pitchFamily="34" charset="0"/>
                        </a:rPr>
                        <a:t>Wermuth</a:t>
                      </a:r>
                      <a:r>
                        <a:rPr lang="ru-RU" sz="1100" u="none" strike="noStrike" kern="1200" dirty="0" smtClean="0">
                          <a:solidFill>
                            <a:schemeClr val="bg1">
                              <a:lumMod val="25000"/>
                            </a:schemeClr>
                          </a:solidFill>
                          <a:effectLst/>
                          <a:latin typeface="Helvetica" pitchFamily="34" charset="0"/>
                          <a:ea typeface="+mn-ea"/>
                          <a:cs typeface="Helvetica" pitchFamily="34" charset="0"/>
                        </a:rPr>
                        <a:t>  </a:t>
                      </a:r>
                      <a:endParaRPr lang="en-US" sz="1100" u="none" strike="noStrike" kern="1200" dirty="0" smtClean="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r>
              <a:tr h="179424">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b="0" u="none" strike="noStrike" kern="1200" dirty="0" err="1" smtClean="0">
                          <a:solidFill>
                            <a:schemeClr val="bg1">
                              <a:lumMod val="25000"/>
                            </a:schemeClr>
                          </a:solidFill>
                          <a:effectLst/>
                          <a:latin typeface="Helvetica" pitchFamily="34" charset="0"/>
                          <a:ea typeface="+mn-ea"/>
                          <a:cs typeface="Helvetica" pitchFamily="34" charset="0"/>
                        </a:rPr>
                        <a:t>Sberinvest</a:t>
                      </a:r>
                      <a:endParaRPr lang="en-US" sz="1100" b="1" u="none" strike="noStrike" kern="1200" dirty="0" smtClean="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smtClean="0">
                          <a:solidFill>
                            <a:schemeClr val="bg1">
                              <a:lumMod val="25000"/>
                            </a:schemeClr>
                          </a:solidFill>
                          <a:effectLst/>
                          <a:latin typeface="Helvetica" pitchFamily="34" charset="0"/>
                          <a:ea typeface="+mn-ea"/>
                          <a:cs typeface="Helvetica" pitchFamily="34" charset="0"/>
                        </a:rPr>
                        <a:t>Indigo</a:t>
                      </a:r>
                      <a:r>
                        <a:rPr lang="en-US" sz="1100" u="none" strike="noStrike" kern="1200" baseline="0" dirty="0" smtClean="0">
                          <a:solidFill>
                            <a:schemeClr val="bg1">
                              <a:lumMod val="25000"/>
                            </a:schemeClr>
                          </a:solidFill>
                          <a:effectLst/>
                          <a:latin typeface="Helvetica" pitchFamily="34" charset="0"/>
                          <a:ea typeface="+mn-ea"/>
                          <a:cs typeface="Helvetica" pitchFamily="34" charset="0"/>
                        </a:rPr>
                        <a:t> Capital</a:t>
                      </a:r>
                      <a:r>
                        <a:rPr lang="ru-RU" sz="1100" u="none" strike="noStrike" kern="1200" baseline="0" dirty="0" smtClean="0">
                          <a:solidFill>
                            <a:schemeClr val="bg1">
                              <a:lumMod val="25000"/>
                            </a:schemeClr>
                          </a:solidFill>
                          <a:effectLst/>
                          <a:latin typeface="Helvetica" pitchFamily="34" charset="0"/>
                          <a:ea typeface="+mn-ea"/>
                          <a:cs typeface="Helvetica" pitchFamily="34" charset="0"/>
                        </a:rPr>
                        <a:t>  </a:t>
                      </a:r>
                      <a:endParaRPr lang="en-US" sz="1100" u="none" strike="noStrike" kern="1200" dirty="0" smtClean="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err="1" smtClean="0">
                          <a:solidFill>
                            <a:schemeClr val="bg1">
                              <a:lumMod val="25000"/>
                            </a:schemeClr>
                          </a:solidFill>
                          <a:effectLst/>
                          <a:latin typeface="Helvetica" pitchFamily="34" charset="0"/>
                          <a:ea typeface="+mn-ea"/>
                          <a:cs typeface="Helvetica" pitchFamily="34" charset="0"/>
                        </a:rPr>
                        <a:t>Komtek</a:t>
                      </a:r>
                      <a:r>
                        <a:rPr lang="en-US" sz="1100" u="none" strike="noStrike" kern="1200" dirty="0" smtClean="0">
                          <a:solidFill>
                            <a:schemeClr val="bg1">
                              <a:lumMod val="25000"/>
                            </a:schemeClr>
                          </a:solidFill>
                          <a:effectLst/>
                          <a:latin typeface="Helvetica" pitchFamily="34" charset="0"/>
                          <a:ea typeface="+mn-ea"/>
                          <a:cs typeface="Helvetica" pitchFamily="34" charset="0"/>
                        </a:rPr>
                        <a:t> Invest </a:t>
                      </a:r>
                      <a:endParaRPr lang="ru-RU" sz="1100" u="none" strike="noStrike" kern="1200" dirty="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b="1" u="none" strike="noStrike" kern="1200" dirty="0" err="1" smtClean="0">
                          <a:solidFill>
                            <a:schemeClr val="bg1">
                              <a:lumMod val="25000"/>
                            </a:schemeClr>
                          </a:solidFill>
                          <a:effectLst/>
                          <a:latin typeface="Helvetica" pitchFamily="34" charset="0"/>
                          <a:ea typeface="+mn-ea"/>
                          <a:cs typeface="Helvetica" pitchFamily="34" charset="0"/>
                        </a:rPr>
                        <a:t>Tamir</a:t>
                      </a:r>
                      <a:r>
                        <a:rPr lang="en-US" sz="1100" b="1" u="none" strike="noStrike" kern="1200" dirty="0" smtClean="0">
                          <a:solidFill>
                            <a:schemeClr val="bg1">
                              <a:lumMod val="25000"/>
                            </a:schemeClr>
                          </a:solidFill>
                          <a:effectLst/>
                          <a:latin typeface="Helvetica" pitchFamily="34" charset="0"/>
                          <a:ea typeface="+mn-ea"/>
                          <a:cs typeface="Helvetica" pitchFamily="34" charset="0"/>
                        </a:rPr>
                        <a:t> Fishman</a:t>
                      </a:r>
                      <a:endParaRPr lang="en-US" sz="1100" u="none" strike="noStrike" kern="1200" dirty="0" smtClean="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r>
              <a:tr h="179424">
                <a:tc>
                  <a:txBody>
                    <a:bodyPr/>
                    <a:lstStyle/>
                    <a:p>
                      <a:pPr marL="0" algn="l" defTabSz="457200" rtl="0" eaLnBrk="1" fontAlgn="b" latinLnBrk="0" hangingPunct="1"/>
                      <a:r>
                        <a:rPr lang="en-US" sz="1100" u="none" strike="noStrike" kern="1200" dirty="0" smtClean="0">
                          <a:solidFill>
                            <a:schemeClr val="bg1">
                              <a:lumMod val="25000"/>
                            </a:schemeClr>
                          </a:solidFill>
                          <a:effectLst/>
                          <a:latin typeface="Helvetica" pitchFamily="34" charset="0"/>
                          <a:ea typeface="+mn-ea"/>
                          <a:cs typeface="Helvetica" pitchFamily="34" charset="0"/>
                        </a:rPr>
                        <a:t>Foresight</a:t>
                      </a:r>
                      <a:r>
                        <a:rPr lang="ru-RU" sz="1100" u="none" strike="noStrike" kern="1200" dirty="0" smtClean="0">
                          <a:solidFill>
                            <a:schemeClr val="bg1">
                              <a:lumMod val="25000"/>
                            </a:schemeClr>
                          </a:solidFill>
                          <a:effectLst/>
                          <a:latin typeface="Helvetica" pitchFamily="34" charset="0"/>
                          <a:ea typeface="+mn-ea"/>
                          <a:cs typeface="Helvetica" pitchFamily="34" charset="0"/>
                        </a:rPr>
                        <a:t>  </a:t>
                      </a:r>
                      <a:endParaRPr lang="en-US" sz="1100" u="none" strike="noStrike" kern="1200" dirty="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marL="0" algn="l" defTabSz="457200" rtl="0" eaLnBrk="1" fontAlgn="b" latinLnBrk="0" hangingPunct="1"/>
                      <a:r>
                        <a:rPr lang="en-US" sz="1100" u="none" strike="noStrike" kern="1200" dirty="0" err="1" smtClean="0">
                          <a:solidFill>
                            <a:schemeClr val="bg1">
                              <a:lumMod val="25000"/>
                            </a:schemeClr>
                          </a:solidFill>
                          <a:effectLst/>
                          <a:latin typeface="Helvetica" pitchFamily="34" charset="0"/>
                          <a:ea typeface="+mn-ea"/>
                          <a:cs typeface="Helvetica" pitchFamily="34" charset="0"/>
                        </a:rPr>
                        <a:t>Dauria</a:t>
                      </a:r>
                      <a:r>
                        <a:rPr lang="ru-RU" sz="1100" u="none" strike="noStrike" kern="1200" dirty="0" smtClean="0">
                          <a:solidFill>
                            <a:schemeClr val="bg1">
                              <a:lumMod val="25000"/>
                            </a:schemeClr>
                          </a:solidFill>
                          <a:effectLst/>
                          <a:latin typeface="Helvetica" pitchFamily="34" charset="0"/>
                          <a:ea typeface="+mn-ea"/>
                          <a:cs typeface="Helvetica" pitchFamily="34" charset="0"/>
                        </a:rPr>
                        <a:t>  </a:t>
                      </a:r>
                      <a:endParaRPr lang="en-US" sz="1100" u="none" strike="noStrike" kern="1200" dirty="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endParaRPr lang="ru-RU" sz="1100" u="none" strike="noStrike" kern="1200" dirty="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endParaRPr lang="en-US" sz="1100" u="none" strike="noStrike" kern="1200" dirty="0" smtClean="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r>
              <a:tr h="179424">
                <a:tc>
                  <a:txBody>
                    <a:bodyPr/>
                    <a:lstStyle/>
                    <a:p>
                      <a:pPr marL="0" algn="l" defTabSz="457200" rtl="0" eaLnBrk="1" fontAlgn="b" latinLnBrk="0" hangingPunct="1"/>
                      <a:r>
                        <a:rPr lang="en-US" sz="1100" u="none" strike="noStrike" kern="1200" dirty="0" err="1">
                          <a:solidFill>
                            <a:schemeClr val="bg1">
                              <a:lumMod val="25000"/>
                            </a:schemeClr>
                          </a:solidFill>
                          <a:effectLst/>
                          <a:latin typeface="Helvetica" pitchFamily="34" charset="0"/>
                          <a:ea typeface="+mn-ea"/>
                          <a:cs typeface="Helvetica" pitchFamily="34" charset="0"/>
                        </a:rPr>
                        <a:t>Almaz</a:t>
                      </a:r>
                      <a:r>
                        <a:rPr lang="en-US" sz="1100" u="none" strike="noStrike" kern="1200" dirty="0">
                          <a:solidFill>
                            <a:schemeClr val="bg1">
                              <a:lumMod val="25000"/>
                            </a:schemeClr>
                          </a:solidFill>
                          <a:effectLst/>
                          <a:latin typeface="Helvetica" pitchFamily="34" charset="0"/>
                          <a:ea typeface="+mn-ea"/>
                          <a:cs typeface="Helvetica" pitchFamily="34" charset="0"/>
                        </a:rPr>
                        <a:t> </a:t>
                      </a:r>
                      <a:r>
                        <a:rPr lang="en-US" sz="1100" u="none" strike="noStrike" kern="1200" dirty="0" smtClean="0">
                          <a:solidFill>
                            <a:schemeClr val="bg1">
                              <a:lumMod val="25000"/>
                            </a:schemeClr>
                          </a:solidFill>
                          <a:effectLst/>
                          <a:latin typeface="Helvetica" pitchFamily="34" charset="0"/>
                          <a:ea typeface="+mn-ea"/>
                          <a:cs typeface="Helvetica" pitchFamily="34" charset="0"/>
                        </a:rPr>
                        <a:t>Capital</a:t>
                      </a:r>
                      <a:r>
                        <a:rPr lang="ru-RU" sz="1100" u="none" strike="noStrike" kern="1200" dirty="0" smtClean="0">
                          <a:solidFill>
                            <a:schemeClr val="bg1">
                              <a:lumMod val="25000"/>
                            </a:schemeClr>
                          </a:solidFill>
                          <a:effectLst/>
                          <a:latin typeface="Helvetica" pitchFamily="34" charset="0"/>
                          <a:ea typeface="+mn-ea"/>
                          <a:cs typeface="Helvetica" pitchFamily="34" charset="0"/>
                        </a:rPr>
                        <a:t>  </a:t>
                      </a:r>
                      <a:endParaRPr lang="en-US" sz="1100" u="none" strike="noStrike" kern="1200" dirty="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p>
                      <a:pPr marL="0" algn="l" defTabSz="457200" rtl="0" eaLnBrk="1" fontAlgn="b" latinLnBrk="0" hangingPunct="1"/>
                      <a:r>
                        <a:rPr lang="en-US" sz="1100" u="none" strike="noStrike" kern="1200" dirty="0" smtClean="0">
                          <a:solidFill>
                            <a:schemeClr val="bg1">
                              <a:lumMod val="25000"/>
                            </a:schemeClr>
                          </a:solidFill>
                          <a:effectLst/>
                          <a:latin typeface="Helvetica" pitchFamily="34" charset="0"/>
                          <a:ea typeface="+mn-ea"/>
                          <a:cs typeface="Helvetica" pitchFamily="34" charset="0"/>
                        </a:rPr>
                        <a:t>FPPI</a:t>
                      </a:r>
                      <a:r>
                        <a:rPr lang="ru-RU" sz="1100" u="none" strike="noStrike" kern="1200" dirty="0" smtClean="0">
                          <a:solidFill>
                            <a:schemeClr val="bg1">
                              <a:lumMod val="25000"/>
                            </a:schemeClr>
                          </a:solidFill>
                          <a:effectLst/>
                          <a:latin typeface="Helvetica" pitchFamily="34" charset="0"/>
                          <a:ea typeface="+mn-ea"/>
                          <a:cs typeface="Helvetica" pitchFamily="34" charset="0"/>
                        </a:rPr>
                        <a:t>  </a:t>
                      </a:r>
                      <a:endParaRPr lang="ru-RU" sz="1100" u="none" strike="noStrike" kern="1200" dirty="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endParaRPr lang="ru-RU" sz="1100" u="none" strike="noStrike" kern="120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endParaRPr lang="ru-RU" sz="1100" u="none" strike="noStrike" kern="1200" dirty="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r>
              <a:tr h="179424">
                <a:tc>
                  <a:txBody>
                    <a:bodyPr/>
                    <a:lstStyle/>
                    <a:p>
                      <a:pPr marL="0" algn="l" defTabSz="457200" rtl="0" eaLnBrk="1" fontAlgn="b" latinLnBrk="0" hangingPunct="1"/>
                      <a:r>
                        <a:rPr lang="en-US" sz="1100" u="none" strike="noStrike" kern="1200" dirty="0" err="1" smtClean="0">
                          <a:solidFill>
                            <a:schemeClr val="bg1">
                              <a:lumMod val="25000"/>
                            </a:schemeClr>
                          </a:solidFill>
                          <a:effectLst/>
                          <a:latin typeface="Helvetica" pitchFamily="34" charset="0"/>
                          <a:ea typeface="+mn-ea"/>
                          <a:cs typeface="Helvetica" pitchFamily="34" charset="0"/>
                        </a:rPr>
                        <a:t>Runa</a:t>
                      </a:r>
                      <a:r>
                        <a:rPr lang="ru-RU" sz="1100" u="none" strike="noStrike" kern="1200" dirty="0" smtClean="0">
                          <a:solidFill>
                            <a:schemeClr val="bg1">
                              <a:lumMod val="25000"/>
                            </a:schemeClr>
                          </a:solidFill>
                          <a:effectLst/>
                          <a:latin typeface="Helvetica" pitchFamily="34" charset="0"/>
                          <a:ea typeface="+mn-ea"/>
                          <a:cs typeface="Helvetica" pitchFamily="34" charset="0"/>
                        </a:rPr>
                        <a:t>  </a:t>
                      </a:r>
                      <a:endParaRPr lang="en-US" sz="1100" u="none" strike="noStrike" kern="1200" dirty="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smtClean="0">
                          <a:solidFill>
                            <a:schemeClr val="bg1">
                              <a:lumMod val="25000"/>
                            </a:schemeClr>
                          </a:solidFill>
                          <a:effectLst/>
                          <a:latin typeface="Helvetica" pitchFamily="34" charset="0"/>
                          <a:ea typeface="+mn-ea"/>
                          <a:cs typeface="Helvetica" pitchFamily="34" charset="0"/>
                        </a:rPr>
                        <a:t>Frontier</a:t>
                      </a:r>
                      <a:r>
                        <a:rPr lang="ru-RU" sz="1100" u="none" strike="noStrike" kern="1200" dirty="0" smtClean="0">
                          <a:solidFill>
                            <a:schemeClr val="bg1">
                              <a:lumMod val="25000"/>
                            </a:schemeClr>
                          </a:solidFill>
                          <a:effectLst/>
                          <a:latin typeface="Helvetica" pitchFamily="34" charset="0"/>
                          <a:ea typeface="+mn-ea"/>
                          <a:cs typeface="Helvetica" pitchFamily="34" charset="0"/>
                        </a:rPr>
                        <a:t>  </a:t>
                      </a:r>
                      <a:endParaRPr lang="ru-RU" sz="1100" u="none" strike="noStrike" kern="1200" dirty="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endParaRPr lang="ru-RU" sz="1100" u="none" strike="noStrike" kern="120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endParaRPr lang="ru-RU" sz="1100" u="none" strike="noStrike" kern="1200" dirty="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r>
              <a:tr h="179424">
                <a:tc>
                  <a:txBody>
                    <a:bodyPr/>
                    <a:lstStyle/>
                    <a:p>
                      <a:pPr marL="0" algn="l" defTabSz="457200" rtl="0" eaLnBrk="1" fontAlgn="b" latinLnBrk="0" hangingPunct="1"/>
                      <a:r>
                        <a:rPr lang="en-US" sz="1100" u="none" strike="noStrike" kern="1200" dirty="0" err="1" smtClean="0">
                          <a:solidFill>
                            <a:schemeClr val="bg1">
                              <a:lumMod val="25000"/>
                            </a:schemeClr>
                          </a:solidFill>
                          <a:effectLst/>
                          <a:latin typeface="Helvetica" pitchFamily="34" charset="0"/>
                          <a:ea typeface="+mn-ea"/>
                          <a:cs typeface="Helvetica" pitchFamily="34" charset="0"/>
                        </a:rPr>
                        <a:t>Softline</a:t>
                      </a:r>
                      <a:r>
                        <a:rPr lang="ru-RU" sz="1100" u="none" strike="noStrike" kern="1200" dirty="0" smtClean="0">
                          <a:solidFill>
                            <a:schemeClr val="bg1">
                              <a:lumMod val="25000"/>
                            </a:schemeClr>
                          </a:solidFill>
                          <a:effectLst/>
                          <a:latin typeface="Helvetica" pitchFamily="34" charset="0"/>
                          <a:ea typeface="+mn-ea"/>
                          <a:cs typeface="Helvetica" pitchFamily="34" charset="0"/>
                        </a:rPr>
                        <a:t>  </a:t>
                      </a:r>
                      <a:endParaRPr lang="en-US" sz="1100" u="none" strike="noStrike" kern="1200" dirty="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err="1" smtClean="0">
                          <a:solidFill>
                            <a:schemeClr val="bg1">
                              <a:lumMod val="25000"/>
                            </a:schemeClr>
                          </a:solidFill>
                          <a:effectLst/>
                          <a:latin typeface="Helvetica" pitchFamily="34" charset="0"/>
                          <a:ea typeface="+mn-ea"/>
                          <a:cs typeface="Helvetica" pitchFamily="34" charset="0"/>
                        </a:rPr>
                        <a:t>Yakutia</a:t>
                      </a:r>
                      <a:r>
                        <a:rPr lang="ru-RU" sz="1100" u="none" strike="noStrike" kern="1200" dirty="0" smtClean="0">
                          <a:solidFill>
                            <a:schemeClr val="bg1">
                              <a:lumMod val="25000"/>
                            </a:schemeClr>
                          </a:solidFill>
                          <a:effectLst/>
                          <a:latin typeface="Helvetica" pitchFamily="34" charset="0"/>
                          <a:ea typeface="+mn-ea"/>
                          <a:cs typeface="Helvetica" pitchFamily="34" charset="0"/>
                        </a:rPr>
                        <a:t> </a:t>
                      </a: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endParaRPr lang="ru-RU" sz="1100" u="none" strike="noStrike" kern="120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endParaRPr lang="ru-RU" sz="1100" u="none" strike="noStrike" kern="1200" dirty="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r>
              <a:tr h="179424">
                <a:tc>
                  <a:txBody>
                    <a:bodyPr/>
                    <a:lstStyle/>
                    <a:p>
                      <a:pPr marL="0" algn="l" defTabSz="457200" rtl="0" eaLnBrk="1" fontAlgn="b" latinLnBrk="0" hangingPunct="1"/>
                      <a:r>
                        <a:rPr lang="en-US" sz="1100" u="none" strike="noStrike" kern="1200" dirty="0" err="1">
                          <a:solidFill>
                            <a:schemeClr val="bg1">
                              <a:lumMod val="25000"/>
                            </a:schemeClr>
                          </a:solidFill>
                          <a:effectLst/>
                          <a:latin typeface="Helvetica" pitchFamily="34" charset="0"/>
                          <a:ea typeface="+mn-ea"/>
                          <a:cs typeface="Helvetica" pitchFamily="34" charset="0"/>
                        </a:rPr>
                        <a:t>Amhurst</a:t>
                      </a:r>
                      <a:r>
                        <a:rPr lang="en-US" sz="1100" u="none" strike="noStrike" kern="1200" dirty="0">
                          <a:solidFill>
                            <a:schemeClr val="bg1">
                              <a:lumMod val="25000"/>
                            </a:schemeClr>
                          </a:solidFill>
                          <a:effectLst/>
                          <a:latin typeface="Helvetica" pitchFamily="34" charset="0"/>
                          <a:ea typeface="+mn-ea"/>
                          <a:cs typeface="Helvetica" pitchFamily="34" charset="0"/>
                        </a:rPr>
                        <a:t> </a:t>
                      </a:r>
                      <a:r>
                        <a:rPr lang="en-US" sz="1100" u="none" strike="noStrike" kern="1200" dirty="0" smtClean="0">
                          <a:solidFill>
                            <a:schemeClr val="bg1">
                              <a:lumMod val="25000"/>
                            </a:schemeClr>
                          </a:solidFill>
                          <a:effectLst/>
                          <a:latin typeface="Helvetica" pitchFamily="34" charset="0"/>
                          <a:ea typeface="+mn-ea"/>
                          <a:cs typeface="Helvetica" pitchFamily="34" charset="0"/>
                        </a:rPr>
                        <a:t>Capital</a:t>
                      </a:r>
                      <a:r>
                        <a:rPr lang="ru-RU" sz="1100" u="none" strike="noStrike" kern="1200" dirty="0" smtClean="0">
                          <a:solidFill>
                            <a:schemeClr val="bg1">
                              <a:lumMod val="25000"/>
                            </a:schemeClr>
                          </a:solidFill>
                          <a:effectLst/>
                          <a:latin typeface="Helvetica" pitchFamily="34" charset="0"/>
                          <a:ea typeface="+mn-ea"/>
                          <a:cs typeface="Helvetica" pitchFamily="34" charset="0"/>
                        </a:rPr>
                        <a:t>  </a:t>
                      </a:r>
                      <a:endParaRPr lang="en-US" sz="1100" u="none" strike="noStrike" kern="1200" dirty="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w="12700" cmpd="sng">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err="1" smtClean="0">
                          <a:solidFill>
                            <a:schemeClr val="bg1">
                              <a:lumMod val="25000"/>
                            </a:schemeClr>
                          </a:solidFill>
                          <a:effectLst/>
                          <a:latin typeface="Helvetica" pitchFamily="34" charset="0"/>
                          <a:ea typeface="+mn-ea"/>
                          <a:cs typeface="Helvetica" pitchFamily="34" charset="0"/>
                        </a:rPr>
                        <a:t>Prostor</a:t>
                      </a:r>
                      <a:r>
                        <a:rPr lang="en-US" sz="1100" u="none" strike="noStrike" kern="1200" dirty="0" smtClean="0">
                          <a:solidFill>
                            <a:schemeClr val="bg1">
                              <a:lumMod val="25000"/>
                            </a:schemeClr>
                          </a:solidFill>
                          <a:effectLst/>
                          <a:latin typeface="Helvetica" pitchFamily="34" charset="0"/>
                          <a:ea typeface="+mn-ea"/>
                          <a:cs typeface="Helvetica" pitchFamily="34" charset="0"/>
                        </a:rPr>
                        <a:t> Capital</a:t>
                      </a:r>
                    </a:p>
                  </a:txBody>
                  <a:tcPr marL="7620" marR="7620" marT="7620" marB="0" anchor="b">
                    <a:lnL>
                      <a:noFill/>
                    </a:lnL>
                    <a:lnR>
                      <a:noFill/>
                    </a:lnR>
                    <a:lnT>
                      <a:noFill/>
                    </a:lnT>
                    <a:lnB w="12700" cmpd="sng">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endParaRPr lang="ru-RU" sz="1100" u="none" strike="noStrike" kern="1200" dirty="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w="12700" cmpd="sng">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endParaRPr lang="ru-RU" sz="1100" u="none" strike="noStrike" kern="1200" dirty="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w="12700" cmpd="sng">
                      <a:noFill/>
                    </a:lnB>
                    <a:lnTlToBr w="12700" cmpd="sng">
                      <a:noFill/>
                      <a:prstDash val="solid"/>
                    </a:lnTlToBr>
                    <a:lnBlToTr w="12700" cmpd="sng">
                      <a:noFill/>
                      <a:prstDash val="solid"/>
                    </a:lnBlToTr>
                    <a:noFill/>
                  </a:tcPr>
                </a:tc>
              </a:tr>
              <a:tr h="179424">
                <a:tc>
                  <a:txBody>
                    <a:bodyPr/>
                    <a:lstStyle/>
                    <a:p>
                      <a:pPr marL="0" algn="l" defTabSz="457200" rtl="0" eaLnBrk="1" fontAlgn="b" latinLnBrk="0" hangingPunct="1"/>
                      <a:r>
                        <a:rPr lang="en-US" sz="1100" u="none" strike="noStrike" kern="1200" dirty="0" smtClean="0">
                          <a:solidFill>
                            <a:schemeClr val="bg1">
                              <a:lumMod val="25000"/>
                            </a:schemeClr>
                          </a:solidFill>
                          <a:effectLst/>
                          <a:latin typeface="Helvetica" pitchFamily="34" charset="0"/>
                          <a:ea typeface="+mn-ea"/>
                          <a:cs typeface="Helvetica" pitchFamily="34" charset="0"/>
                        </a:rPr>
                        <a:t>UK </a:t>
                      </a:r>
                      <a:r>
                        <a:rPr lang="en-US" sz="1100" u="none" strike="noStrike" kern="1200" dirty="0" err="1" smtClean="0">
                          <a:solidFill>
                            <a:schemeClr val="bg1">
                              <a:lumMod val="25000"/>
                            </a:schemeClr>
                          </a:solidFill>
                          <a:effectLst/>
                          <a:latin typeface="Helvetica" pitchFamily="34" charset="0"/>
                          <a:ea typeface="+mn-ea"/>
                          <a:cs typeface="Helvetica" pitchFamily="34" charset="0"/>
                        </a:rPr>
                        <a:t>Univer</a:t>
                      </a:r>
                      <a:endParaRPr lang="en-US" sz="1100" u="none" strike="noStrike" kern="1200" dirty="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w="12700" cmpd="sng">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err="1" smtClean="0">
                          <a:solidFill>
                            <a:schemeClr val="bg1">
                              <a:lumMod val="25000"/>
                            </a:schemeClr>
                          </a:solidFill>
                          <a:effectLst/>
                          <a:latin typeface="Helvetica" pitchFamily="34" charset="0"/>
                          <a:ea typeface="+mn-ea"/>
                          <a:cs typeface="Helvetica" pitchFamily="34" charset="0"/>
                        </a:rPr>
                        <a:t>kulikov</a:t>
                      </a:r>
                      <a:r>
                        <a:rPr lang="en-US" sz="1100" u="none" strike="noStrike" kern="1200" dirty="0" smtClean="0">
                          <a:solidFill>
                            <a:schemeClr val="bg1">
                              <a:lumMod val="25000"/>
                            </a:schemeClr>
                          </a:solidFill>
                          <a:effectLst/>
                          <a:latin typeface="Helvetica" pitchFamily="34" charset="0"/>
                          <a:ea typeface="+mn-ea"/>
                          <a:cs typeface="Helvetica" pitchFamily="34" charset="0"/>
                        </a:rPr>
                        <a:t> V.G</a:t>
                      </a:r>
                      <a:r>
                        <a:rPr lang="ru-RU" sz="1100" u="none" strike="noStrike" kern="1200" dirty="0" smtClean="0">
                          <a:solidFill>
                            <a:schemeClr val="bg1">
                              <a:lumMod val="25000"/>
                            </a:schemeClr>
                          </a:solidFill>
                          <a:effectLst/>
                          <a:latin typeface="Helvetica" pitchFamily="34" charset="0"/>
                          <a:ea typeface="+mn-ea"/>
                          <a:cs typeface="Helvetica" pitchFamily="34" charset="0"/>
                        </a:rPr>
                        <a:t>.</a:t>
                      </a:r>
                      <a:endParaRPr lang="en-US" sz="1100" u="none" strike="noStrike" kern="1200" dirty="0" smtClean="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w="12700" cmpd="sng">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endParaRPr lang="ru-RU" sz="1100" u="none" strike="noStrike" kern="1200" dirty="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w="12700" cmpd="sng">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endParaRPr lang="ru-RU" sz="1100" u="none" strike="noStrike" kern="1200" dirty="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w="12700" cmpd="sng">
                      <a:noFill/>
                    </a:lnB>
                    <a:lnTlToBr w="12700" cmpd="sng">
                      <a:noFill/>
                      <a:prstDash val="solid"/>
                    </a:lnTlToBr>
                    <a:lnBlToTr w="12700" cmpd="sng">
                      <a:noFill/>
                      <a:prstDash val="solid"/>
                    </a:lnBlToTr>
                    <a:noFill/>
                  </a:tcPr>
                </a:tc>
              </a:tr>
              <a:tr h="179424">
                <a:tc>
                  <a:txBody>
                    <a:bodyPr/>
                    <a:lstStyle/>
                    <a:p>
                      <a:pPr marL="0" algn="l" defTabSz="457200" rtl="0" eaLnBrk="1" fontAlgn="b" latinLnBrk="0" hangingPunct="1"/>
                      <a:endParaRPr lang="en-US" sz="1100" u="none" strike="noStrike" kern="1200" dirty="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w="12700" cmpd="sng">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err="1" smtClean="0">
                          <a:solidFill>
                            <a:schemeClr val="bg1">
                              <a:lumMod val="25000"/>
                            </a:schemeClr>
                          </a:solidFill>
                          <a:effectLst/>
                          <a:latin typeface="Helvetica" pitchFamily="34" charset="0"/>
                          <a:ea typeface="+mn-ea"/>
                          <a:cs typeface="Helvetica" pitchFamily="34" charset="0"/>
                        </a:rPr>
                        <a:t>AddVenture</a:t>
                      </a:r>
                      <a:r>
                        <a:rPr lang="en-US" sz="1100" u="none" strike="noStrike" kern="1200" dirty="0" smtClean="0">
                          <a:solidFill>
                            <a:schemeClr val="bg1">
                              <a:lumMod val="25000"/>
                            </a:schemeClr>
                          </a:solidFill>
                          <a:effectLst/>
                          <a:latin typeface="Helvetica" pitchFamily="34" charset="0"/>
                          <a:ea typeface="+mn-ea"/>
                          <a:cs typeface="Helvetica" pitchFamily="34" charset="0"/>
                        </a:rPr>
                        <a:t> </a:t>
                      </a:r>
                    </a:p>
                  </a:txBody>
                  <a:tcPr marL="7620" marR="7620" marT="7620" marB="0" anchor="b">
                    <a:lnL>
                      <a:noFill/>
                    </a:lnL>
                    <a:lnR>
                      <a:noFill/>
                    </a:lnR>
                    <a:lnT>
                      <a:noFill/>
                    </a:lnT>
                    <a:lnB w="12700" cmpd="sng">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endParaRPr lang="ru-RU" sz="1100" u="none" strike="noStrike" kern="1200" dirty="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w="12700" cmpd="sng">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endParaRPr lang="ru-RU" sz="1100" u="none" strike="noStrike" kern="1200" dirty="0">
                        <a:solidFill>
                          <a:schemeClr val="bg1">
                            <a:lumMod val="25000"/>
                          </a:schemeClr>
                        </a:solidFill>
                        <a:effectLst/>
                        <a:latin typeface="Helvetica" pitchFamily="34" charset="0"/>
                        <a:ea typeface="+mn-ea"/>
                        <a:cs typeface="Helvetica" pitchFamily="34" charset="0"/>
                      </a:endParaRPr>
                    </a:p>
                  </a:txBody>
                  <a:tcPr marL="7620" marR="7620" marT="7620" marB="0" anchor="b">
                    <a:lnL>
                      <a:noFill/>
                    </a:lnL>
                    <a:lnR>
                      <a:noFill/>
                    </a:lnR>
                    <a:lnT>
                      <a:noFill/>
                    </a:lnT>
                    <a:lnB w="12700" cmpd="sng">
                      <a:noFill/>
                    </a:lnB>
                    <a:lnTlToBr w="12700" cmpd="sng">
                      <a:noFill/>
                      <a:prstDash val="solid"/>
                    </a:lnTlToBr>
                    <a:lnBlToTr w="12700" cmpd="sng">
                      <a:noFill/>
                      <a:prstDash val="solid"/>
                    </a:lnBlToTr>
                    <a:noFill/>
                  </a:tcPr>
                </a:tc>
              </a:tr>
            </a:tbl>
          </a:graphicData>
        </a:graphic>
      </p:graphicFrame>
      <p:sp>
        <p:nvSpPr>
          <p:cNvPr id="27" name="Прямоугольник 26"/>
          <p:cNvSpPr/>
          <p:nvPr/>
        </p:nvSpPr>
        <p:spPr bwMode="auto">
          <a:xfrm>
            <a:off x="6069106" y="2377986"/>
            <a:ext cx="1196162" cy="332401"/>
          </a:xfrm>
          <a:prstGeom prst="rect">
            <a:avLst/>
          </a:prstGeom>
          <a:solidFill>
            <a:schemeClr val="tx2">
              <a:lumMod val="20000"/>
              <a:lumOff val="80000"/>
            </a:schemeClr>
          </a:solidFill>
          <a:ln w="6350">
            <a:noFill/>
            <a:headEnd type="none" w="med" len="med"/>
            <a:tailEnd type="none" w="med" len="med"/>
          </a:ln>
          <a:effectLst>
            <a:outerShdw blurRad="50800" dist="38100" dir="10800000" algn="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algn="ctr"/>
            <a:r>
              <a:rPr lang="ru-RU" sz="1050" dirty="0" smtClean="0">
                <a:solidFill>
                  <a:schemeClr val="bg1">
                    <a:lumMod val="25000"/>
                  </a:schemeClr>
                </a:solidFill>
                <a:latin typeface="Helvetica" pitchFamily="34" charset="0"/>
                <a:cs typeface="Helvetica" pitchFamily="34" charset="0"/>
              </a:rPr>
              <a:t>20,4</a:t>
            </a:r>
          </a:p>
          <a:p>
            <a:pPr algn="ctr"/>
            <a:r>
              <a:rPr lang="ru-RU" sz="1050" dirty="0" smtClean="0">
                <a:solidFill>
                  <a:schemeClr val="bg1">
                    <a:lumMod val="25000"/>
                  </a:schemeClr>
                </a:solidFill>
                <a:latin typeface="Helvetica" pitchFamily="34" charset="0"/>
                <a:cs typeface="Helvetica" pitchFamily="34" charset="0"/>
              </a:rPr>
              <a:t>(+0,4 </a:t>
            </a:r>
            <a:r>
              <a:rPr lang="en-US" sz="1050" dirty="0" smtClean="0">
                <a:solidFill>
                  <a:schemeClr val="bg1">
                    <a:lumMod val="25000"/>
                  </a:schemeClr>
                </a:solidFill>
                <a:latin typeface="Helvetica" pitchFamily="34" charset="0"/>
                <a:cs typeface="Helvetica" pitchFamily="34" charset="0"/>
              </a:rPr>
              <a:t>in April</a:t>
            </a:r>
            <a:r>
              <a:rPr lang="ru-RU" sz="1050" dirty="0" smtClean="0">
                <a:solidFill>
                  <a:schemeClr val="bg1">
                    <a:lumMod val="25000"/>
                  </a:schemeClr>
                </a:solidFill>
                <a:latin typeface="Helvetica" pitchFamily="34" charset="0"/>
                <a:cs typeface="Helvetica" pitchFamily="34" charset="0"/>
              </a:rPr>
              <a:t>)</a:t>
            </a:r>
            <a:endParaRPr lang="ru-RU" sz="1050" dirty="0">
              <a:solidFill>
                <a:schemeClr val="bg1">
                  <a:lumMod val="25000"/>
                </a:schemeClr>
              </a:solidFill>
              <a:latin typeface="Helvetica" pitchFamily="34" charset="0"/>
              <a:cs typeface="Helvetica" pitchFamily="34" charset="0"/>
            </a:endParaRPr>
          </a:p>
        </p:txBody>
      </p:sp>
      <p:sp>
        <p:nvSpPr>
          <p:cNvPr id="28" name="Прямоугольник 27"/>
          <p:cNvSpPr/>
          <p:nvPr/>
        </p:nvSpPr>
        <p:spPr bwMode="auto">
          <a:xfrm>
            <a:off x="5930371" y="1348734"/>
            <a:ext cx="1415204" cy="982342"/>
          </a:xfrm>
          <a:prstGeom prst="rect">
            <a:avLst/>
          </a:prstGeom>
          <a:solidFill>
            <a:schemeClr val="tx2">
              <a:lumMod val="20000"/>
              <a:lumOff val="80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050" dirty="0" smtClean="0"/>
              <a:t>Total </a:t>
            </a:r>
            <a:r>
              <a:rPr lang="en-US" sz="1050" dirty="0"/>
              <a:t>amount of </a:t>
            </a:r>
          </a:p>
          <a:p>
            <a:r>
              <a:rPr lang="en-US" sz="1050" dirty="0"/>
              <a:t>accreditation </a:t>
            </a:r>
            <a:endParaRPr lang="en-US" sz="1050" dirty="0" smtClean="0"/>
          </a:p>
          <a:p>
            <a:r>
              <a:rPr lang="en-US" sz="1050" dirty="0" smtClean="0"/>
              <a:t>agreements</a:t>
            </a:r>
            <a:r>
              <a:rPr lang="en-US" sz="1050" dirty="0"/>
              <a:t>, </a:t>
            </a:r>
            <a:endParaRPr lang="en-US" sz="1050" dirty="0" smtClean="0"/>
          </a:p>
          <a:p>
            <a:r>
              <a:rPr lang="en-US" sz="1050" dirty="0" err="1" smtClean="0"/>
              <a:t>bln</a:t>
            </a:r>
            <a:r>
              <a:rPr lang="en-US" sz="1050" dirty="0"/>
              <a:t>. rub.</a:t>
            </a:r>
            <a:endParaRPr kumimoji="0" lang="ru-RU" sz="1050" i="0" u="none" strike="noStrike" cap="none" normalizeH="0" baseline="0" dirty="0" smtClean="0">
              <a:solidFill>
                <a:schemeClr val="bg1">
                  <a:lumMod val="25000"/>
                </a:schemeClr>
              </a:solidFill>
              <a:effectLst/>
              <a:latin typeface="Helvetica" pitchFamily="34" charset="0"/>
              <a:cs typeface="Helvetica" pitchFamily="34" charset="0"/>
            </a:endParaRPr>
          </a:p>
        </p:txBody>
      </p:sp>
      <p:sp>
        <p:nvSpPr>
          <p:cNvPr id="29" name="Прямоугольник 21"/>
          <p:cNvSpPr/>
          <p:nvPr/>
        </p:nvSpPr>
        <p:spPr bwMode="auto">
          <a:xfrm>
            <a:off x="7521388" y="2377986"/>
            <a:ext cx="1156447" cy="332401"/>
          </a:xfrm>
          <a:prstGeom prst="rect">
            <a:avLst/>
          </a:prstGeom>
          <a:solidFill>
            <a:schemeClr val="tx2">
              <a:lumMod val="20000"/>
              <a:lumOff val="80000"/>
            </a:schemeClr>
          </a:solidFill>
          <a:ln w="6350">
            <a:noFill/>
            <a:headEnd type="none" w="med" len="med"/>
            <a:tailEnd type="none" w="med" len="med"/>
          </a:ln>
          <a:effectLst>
            <a:outerShdw blurRad="50800" dist="38100" dir="10800000" algn="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algn="ctr"/>
            <a:r>
              <a:rPr lang="ru-RU" sz="1050" dirty="0" smtClean="0">
                <a:solidFill>
                  <a:schemeClr val="bg1">
                    <a:lumMod val="25000"/>
                  </a:schemeClr>
                </a:solidFill>
                <a:latin typeface="Helvetica" pitchFamily="34" charset="0"/>
                <a:cs typeface="Helvetica" pitchFamily="34" charset="0"/>
              </a:rPr>
              <a:t>1,3</a:t>
            </a:r>
          </a:p>
          <a:p>
            <a:pPr algn="ctr"/>
            <a:r>
              <a:rPr lang="ru-RU" sz="1050" dirty="0" smtClean="0">
                <a:solidFill>
                  <a:schemeClr val="bg1">
                    <a:lumMod val="25000"/>
                  </a:schemeClr>
                </a:solidFill>
                <a:latin typeface="Helvetica" pitchFamily="34" charset="0"/>
                <a:cs typeface="Helvetica" pitchFamily="34" charset="0"/>
              </a:rPr>
              <a:t>(+0,3 </a:t>
            </a:r>
            <a:r>
              <a:rPr lang="en-US" sz="1050" dirty="0" smtClean="0">
                <a:solidFill>
                  <a:schemeClr val="bg1">
                    <a:lumMod val="25000"/>
                  </a:schemeClr>
                </a:solidFill>
                <a:latin typeface="Helvetica" pitchFamily="34" charset="0"/>
                <a:cs typeface="Helvetica" pitchFamily="34" charset="0"/>
              </a:rPr>
              <a:t>in April)</a:t>
            </a:r>
            <a:endParaRPr lang="ru-RU" sz="1050" dirty="0">
              <a:solidFill>
                <a:schemeClr val="bg1">
                  <a:lumMod val="25000"/>
                </a:schemeClr>
              </a:solidFill>
              <a:latin typeface="Helvetica" pitchFamily="34" charset="0"/>
              <a:cs typeface="Helvetica" pitchFamily="34" charset="0"/>
            </a:endParaRPr>
          </a:p>
        </p:txBody>
      </p:sp>
      <p:sp>
        <p:nvSpPr>
          <p:cNvPr id="30" name="Прямоугольник 22"/>
          <p:cNvSpPr/>
          <p:nvPr/>
        </p:nvSpPr>
        <p:spPr bwMode="auto">
          <a:xfrm>
            <a:off x="7415054" y="1348734"/>
            <a:ext cx="1344968" cy="982342"/>
          </a:xfrm>
          <a:prstGeom prst="rect">
            <a:avLst/>
          </a:prstGeom>
          <a:solidFill>
            <a:schemeClr val="tx2">
              <a:lumMod val="20000"/>
              <a:lumOff val="80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0000" tIns="46800" rIns="90000" bIns="46800" numCol="1" rtlCol="0" anchor="ctr" anchorCtr="0" compatLnSpc="1">
            <a:prstTxWarp prst="textNoShape">
              <a:avLst/>
            </a:prstTxWarp>
          </a:bodyPr>
          <a:lstStyle/>
          <a:p>
            <a:pPr algn="ctr" defTabSz="914400" eaLnBrk="0" fontAlgn="base" hangingPunct="0">
              <a:spcBef>
                <a:spcPct val="0"/>
              </a:spcBef>
              <a:spcAft>
                <a:spcPct val="0"/>
              </a:spcAft>
            </a:pPr>
            <a:r>
              <a:rPr lang="en-US" sz="1050" dirty="0" smtClean="0"/>
              <a:t>* </a:t>
            </a:r>
            <a:r>
              <a:rPr lang="en-US" sz="1050" dirty="0"/>
              <a:t>Signed binding investment agreements, </a:t>
            </a:r>
            <a:r>
              <a:rPr lang="en-US" sz="1050" dirty="0" err="1"/>
              <a:t>bln</a:t>
            </a:r>
            <a:r>
              <a:rPr lang="en-US" sz="1050" dirty="0"/>
              <a:t>. rub.</a:t>
            </a:r>
            <a:endParaRPr kumimoji="0" lang="ru-RU" sz="1050" i="0" u="none" strike="noStrike" cap="none" normalizeH="0" baseline="0" dirty="0" smtClean="0">
              <a:solidFill>
                <a:schemeClr val="bg1">
                  <a:lumMod val="25000"/>
                </a:schemeClr>
              </a:solidFill>
              <a:effectLst/>
              <a:latin typeface="Helvetica" pitchFamily="34" charset="0"/>
              <a:cs typeface="Helvetica" pitchFamily="34" charset="0"/>
            </a:endParaRPr>
          </a:p>
        </p:txBody>
      </p:sp>
      <p:sp>
        <p:nvSpPr>
          <p:cNvPr id="2" name="Прямоугольник 1"/>
          <p:cNvSpPr/>
          <p:nvPr/>
        </p:nvSpPr>
        <p:spPr>
          <a:xfrm>
            <a:off x="568621" y="6427743"/>
            <a:ext cx="4961322" cy="369332"/>
          </a:xfrm>
          <a:prstGeom prst="rect">
            <a:avLst/>
          </a:prstGeom>
        </p:spPr>
        <p:txBody>
          <a:bodyPr wrap="square">
            <a:spAutoFit/>
          </a:bodyPr>
          <a:lstStyle/>
          <a:p>
            <a:pPr marL="171450" indent="-171450">
              <a:buFontTx/>
              <a:buChar char="•"/>
            </a:pPr>
            <a:r>
              <a:rPr lang="en-US" sz="900" dirty="0" smtClean="0"/>
              <a:t>Co</a:t>
            </a:r>
            <a:r>
              <a:rPr lang="en-US" sz="900" dirty="0"/>
              <a:t>-funding on the basis of grant agreements</a:t>
            </a:r>
            <a:endParaRPr lang="ru-RU" sz="900" dirty="0" smtClean="0">
              <a:solidFill>
                <a:schemeClr val="bg1">
                  <a:lumMod val="25000"/>
                </a:schemeClr>
              </a:solidFill>
              <a:latin typeface="Arial" pitchFamily="34" charset="0"/>
              <a:cs typeface="Arial" pitchFamily="34" charset="0"/>
            </a:endParaRPr>
          </a:p>
          <a:p>
            <a:pPr marL="171450" indent="-171450">
              <a:buFontTx/>
              <a:buChar char="•"/>
            </a:pPr>
            <a:r>
              <a:rPr lang="en-US" sz="900" dirty="0" smtClean="0"/>
              <a:t>*</a:t>
            </a:r>
            <a:r>
              <a:rPr lang="en-US" sz="900" dirty="0"/>
              <a:t>* In bold are highlighted the funds established with the participation of "RVC"</a:t>
            </a:r>
            <a:endParaRPr lang="ru-RU" sz="900" dirty="0"/>
          </a:p>
        </p:txBody>
      </p:sp>
      <p:sp>
        <p:nvSpPr>
          <p:cNvPr id="11" name="Прямоугольник 10"/>
          <p:cNvSpPr/>
          <p:nvPr/>
        </p:nvSpPr>
        <p:spPr bwMode="auto">
          <a:xfrm>
            <a:off x="5921684" y="3653839"/>
            <a:ext cx="2828892" cy="379353"/>
          </a:xfrm>
          <a:prstGeom prst="rect">
            <a:avLst/>
          </a:prstGeom>
          <a:solidFill>
            <a:schemeClr val="tx2">
              <a:lumMod val="20000"/>
              <a:lumOff val="80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0000" tIns="46800" rIns="90000" bIns="46800" numCol="1" rtlCol="0" anchor="ctr" anchorCtr="0" compatLnSpc="1">
            <a:prstTxWarp prst="textNoShape">
              <a:avLst/>
            </a:prstTxWarp>
          </a:bodyPr>
          <a:lstStyle/>
          <a:p>
            <a:pPr algn="ctr" defTabSz="914400" eaLnBrk="0" fontAlgn="base" hangingPunct="0">
              <a:spcBef>
                <a:spcPct val="0"/>
              </a:spcBef>
              <a:spcAft>
                <a:spcPct val="0"/>
              </a:spcAft>
            </a:pPr>
            <a:r>
              <a:rPr lang="en-US" sz="1050" dirty="0" smtClean="0"/>
              <a:t>The </a:t>
            </a:r>
            <a:r>
              <a:rPr lang="en-US" sz="1050" dirty="0"/>
              <a:t>number of participants, supported by accredited funds</a:t>
            </a:r>
            <a:endParaRPr kumimoji="0" lang="ru-RU" sz="1050" i="0" u="none" strike="noStrike" cap="none" normalizeH="0" baseline="0" dirty="0" smtClean="0">
              <a:solidFill>
                <a:schemeClr val="bg1">
                  <a:lumMod val="25000"/>
                </a:schemeClr>
              </a:solidFill>
              <a:effectLst/>
              <a:latin typeface="Helvetica" pitchFamily="34" charset="0"/>
              <a:cs typeface="Helvetica" pitchFamily="34" charset="0"/>
            </a:endParaRPr>
          </a:p>
        </p:txBody>
      </p:sp>
      <p:sp>
        <p:nvSpPr>
          <p:cNvPr id="16" name="Прямоугольник 15"/>
          <p:cNvSpPr/>
          <p:nvPr/>
        </p:nvSpPr>
        <p:spPr bwMode="auto">
          <a:xfrm>
            <a:off x="6346945" y="3248966"/>
            <a:ext cx="758915" cy="230745"/>
          </a:xfrm>
          <a:prstGeom prst="rect">
            <a:avLst/>
          </a:prstGeom>
          <a:solidFill>
            <a:schemeClr val="tx2">
              <a:lumMod val="20000"/>
              <a:lumOff val="80000"/>
            </a:schemeClr>
          </a:solidFill>
          <a:ln w="6350">
            <a:noFill/>
            <a:headEnd type="none" w="med" len="med"/>
            <a:tailEnd type="none" w="med" len="med"/>
          </a:ln>
          <a:effectLst>
            <a:outerShdw blurRad="50800" dist="38100" dir="10800000" algn="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algn="ctr"/>
            <a:r>
              <a:rPr lang="ru-RU" sz="1050" dirty="0" smtClean="0">
                <a:solidFill>
                  <a:schemeClr val="bg1">
                    <a:lumMod val="25000"/>
                  </a:schemeClr>
                </a:solidFill>
                <a:latin typeface="Helvetica" pitchFamily="34" charset="0"/>
                <a:cs typeface="Helvetica" pitchFamily="34" charset="0"/>
              </a:rPr>
              <a:t>6,8</a:t>
            </a:r>
            <a:endParaRPr lang="ru-RU" sz="1050" dirty="0">
              <a:solidFill>
                <a:schemeClr val="bg1">
                  <a:lumMod val="25000"/>
                </a:schemeClr>
              </a:solidFill>
              <a:latin typeface="Helvetica" pitchFamily="34" charset="0"/>
              <a:cs typeface="Helvetica" pitchFamily="34" charset="0"/>
            </a:endParaRPr>
          </a:p>
        </p:txBody>
      </p:sp>
      <p:sp>
        <p:nvSpPr>
          <p:cNvPr id="18" name="Прямоугольник 21"/>
          <p:cNvSpPr/>
          <p:nvPr/>
        </p:nvSpPr>
        <p:spPr bwMode="auto">
          <a:xfrm>
            <a:off x="7708080" y="3232462"/>
            <a:ext cx="758915" cy="247250"/>
          </a:xfrm>
          <a:prstGeom prst="rect">
            <a:avLst/>
          </a:prstGeom>
          <a:solidFill>
            <a:schemeClr val="tx2">
              <a:lumMod val="20000"/>
              <a:lumOff val="80000"/>
            </a:schemeClr>
          </a:solidFill>
          <a:ln w="6350">
            <a:noFill/>
            <a:headEnd type="none" w="med" len="med"/>
            <a:tailEnd type="none" w="med" len="med"/>
          </a:ln>
          <a:effectLst>
            <a:outerShdw blurRad="50800" dist="38100" dir="10800000" algn="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algn="ctr"/>
            <a:r>
              <a:rPr lang="ru-RU" sz="1050" dirty="0" smtClean="0">
                <a:solidFill>
                  <a:schemeClr val="bg1">
                    <a:lumMod val="25000"/>
                  </a:schemeClr>
                </a:solidFill>
                <a:latin typeface="Helvetica" pitchFamily="34" charset="0"/>
                <a:cs typeface="Helvetica" pitchFamily="34" charset="0"/>
              </a:rPr>
              <a:t>0,45</a:t>
            </a:r>
            <a:endParaRPr lang="ru-RU" sz="1050" dirty="0">
              <a:solidFill>
                <a:schemeClr val="bg1">
                  <a:lumMod val="25000"/>
                </a:schemeClr>
              </a:solidFill>
              <a:latin typeface="Helvetica" pitchFamily="34" charset="0"/>
              <a:cs typeface="Helvetica" pitchFamily="34" charset="0"/>
            </a:endParaRPr>
          </a:p>
        </p:txBody>
      </p:sp>
      <p:sp>
        <p:nvSpPr>
          <p:cNvPr id="19" name="Прямоугольник 18"/>
          <p:cNvSpPr/>
          <p:nvPr/>
        </p:nvSpPr>
        <p:spPr bwMode="auto">
          <a:xfrm>
            <a:off x="5894944" y="2755212"/>
            <a:ext cx="2855632" cy="443057"/>
          </a:xfrm>
          <a:prstGeom prst="rect">
            <a:avLst/>
          </a:prstGeom>
          <a:solidFill>
            <a:schemeClr val="tx2">
              <a:lumMod val="20000"/>
              <a:lumOff val="80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none" lIns="90000" tIns="46800" rIns="90000" bIns="46800" numCol="1" rtlCol="0" anchor="ctr" anchorCtr="0" compatLnSpc="1">
            <a:prstTxWarp prst="textNoShape">
              <a:avLst/>
            </a:prstTxWarp>
          </a:bodyPr>
          <a:lstStyle/>
          <a:p>
            <a:pPr algn="ctr"/>
            <a:r>
              <a:rPr lang="en-US" sz="1050" dirty="0" smtClean="0"/>
              <a:t>Of </a:t>
            </a:r>
            <a:r>
              <a:rPr lang="en-US" sz="1050" dirty="0"/>
              <a:t>those with foreign</a:t>
            </a:r>
          </a:p>
          <a:p>
            <a:pPr algn="ctr"/>
            <a:r>
              <a:rPr lang="en-US" sz="1050" dirty="0" smtClean="0"/>
              <a:t>Investors, </a:t>
            </a:r>
            <a:r>
              <a:rPr lang="en-US" sz="1050" dirty="0"/>
              <a:t>in </a:t>
            </a:r>
            <a:r>
              <a:rPr lang="en-US" sz="1050" dirty="0" smtClean="0"/>
              <a:t>billion rubles</a:t>
            </a:r>
            <a:r>
              <a:rPr lang="ru-RU" sz="1050" dirty="0" smtClean="0">
                <a:solidFill>
                  <a:schemeClr val="bg1">
                    <a:lumMod val="25000"/>
                  </a:schemeClr>
                </a:solidFill>
                <a:latin typeface="Helvetica" pitchFamily="34" charset="0"/>
                <a:cs typeface="Helvetica" pitchFamily="34" charset="0"/>
              </a:rPr>
              <a:t>.</a:t>
            </a:r>
            <a:endParaRPr lang="ru-RU" sz="1050" dirty="0">
              <a:solidFill>
                <a:schemeClr val="bg1">
                  <a:lumMod val="25000"/>
                </a:schemeClr>
              </a:solidFill>
              <a:latin typeface="Helvetica" pitchFamily="34" charset="0"/>
              <a:cs typeface="Helvetica" pitchFamily="34" charset="0"/>
            </a:endParaRPr>
          </a:p>
        </p:txBody>
      </p:sp>
      <p:sp>
        <p:nvSpPr>
          <p:cNvPr id="20" name="Прямоугольник 19"/>
          <p:cNvSpPr/>
          <p:nvPr/>
        </p:nvSpPr>
        <p:spPr bwMode="auto">
          <a:xfrm>
            <a:off x="5894944" y="4273470"/>
            <a:ext cx="2865077" cy="275682"/>
          </a:xfrm>
          <a:prstGeom prst="rect">
            <a:avLst/>
          </a:prstGeom>
          <a:solidFill>
            <a:schemeClr val="tx2">
              <a:lumMod val="20000"/>
              <a:lumOff val="80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050" dirty="0" smtClean="0">
                <a:solidFill>
                  <a:schemeClr val="bg1">
                    <a:lumMod val="25000"/>
                  </a:schemeClr>
                </a:solidFill>
                <a:latin typeface="Helvetica" pitchFamily="34" charset="0"/>
                <a:cs typeface="Helvetica" pitchFamily="34" charset="0"/>
              </a:rPr>
              <a:t>Of these foreign funds</a:t>
            </a:r>
            <a:endParaRPr kumimoji="0" lang="ru-RU" sz="1050" i="0" u="none" strike="noStrike" cap="none" normalizeH="0" baseline="0" dirty="0" smtClean="0">
              <a:solidFill>
                <a:schemeClr val="bg1">
                  <a:lumMod val="25000"/>
                </a:schemeClr>
              </a:solidFill>
              <a:effectLst/>
              <a:latin typeface="Helvetica" pitchFamily="34" charset="0"/>
              <a:cs typeface="Helvetica" pitchFamily="34" charset="0"/>
            </a:endParaRPr>
          </a:p>
        </p:txBody>
      </p:sp>
      <p:sp>
        <p:nvSpPr>
          <p:cNvPr id="23" name="Прямоугольник 21"/>
          <p:cNvSpPr/>
          <p:nvPr/>
        </p:nvSpPr>
        <p:spPr bwMode="auto">
          <a:xfrm>
            <a:off x="6646939" y="6256011"/>
            <a:ext cx="1280496" cy="243408"/>
          </a:xfrm>
          <a:prstGeom prst="rect">
            <a:avLst/>
          </a:prstGeom>
          <a:solidFill>
            <a:schemeClr val="tx2">
              <a:lumMod val="20000"/>
              <a:lumOff val="80000"/>
            </a:schemeClr>
          </a:solidFill>
          <a:ln w="6350">
            <a:noFill/>
            <a:headEnd type="none" w="med" len="med"/>
            <a:tailEnd type="none" w="med" len="med"/>
          </a:ln>
          <a:effectLst>
            <a:outerShdw blurRad="50800" dist="38100" dir="10800000" algn="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algn="ctr"/>
            <a:r>
              <a:rPr lang="ru-RU" sz="1050" dirty="0" smtClean="0">
                <a:solidFill>
                  <a:schemeClr val="bg1">
                    <a:lumMod val="25000"/>
                  </a:schemeClr>
                </a:solidFill>
                <a:latin typeface="Helvetica" pitchFamily="34" charset="0"/>
                <a:cs typeface="Helvetica" pitchFamily="34" charset="0"/>
              </a:rPr>
              <a:t>1 050</a:t>
            </a:r>
            <a:endParaRPr lang="ru-RU" sz="1050" dirty="0">
              <a:solidFill>
                <a:schemeClr val="bg1">
                  <a:lumMod val="25000"/>
                </a:schemeClr>
              </a:solidFill>
              <a:latin typeface="Helvetica" pitchFamily="34" charset="0"/>
              <a:cs typeface="Helvetica" pitchFamily="34" charset="0"/>
            </a:endParaRPr>
          </a:p>
        </p:txBody>
      </p:sp>
      <p:sp>
        <p:nvSpPr>
          <p:cNvPr id="24" name="Прямоугольник 21"/>
          <p:cNvSpPr/>
          <p:nvPr/>
        </p:nvSpPr>
        <p:spPr bwMode="auto">
          <a:xfrm>
            <a:off x="6633986" y="5569734"/>
            <a:ext cx="1280496" cy="262246"/>
          </a:xfrm>
          <a:prstGeom prst="rect">
            <a:avLst/>
          </a:prstGeom>
          <a:solidFill>
            <a:schemeClr val="tx2">
              <a:lumMod val="20000"/>
              <a:lumOff val="80000"/>
            </a:schemeClr>
          </a:solidFill>
          <a:ln w="6350">
            <a:noFill/>
            <a:headEnd type="none" w="med" len="med"/>
            <a:tailEnd type="none" w="med" len="med"/>
          </a:ln>
          <a:effectLst>
            <a:outerShdw blurRad="50800" dist="38100" dir="10800000" algn="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algn="ctr"/>
            <a:r>
              <a:rPr lang="ru-RU" sz="1050" dirty="0" smtClean="0">
                <a:solidFill>
                  <a:schemeClr val="bg1">
                    <a:lumMod val="25000"/>
                  </a:schemeClr>
                </a:solidFill>
                <a:latin typeface="Helvetica" pitchFamily="34" charset="0"/>
                <a:cs typeface="Helvetica" pitchFamily="34" charset="0"/>
              </a:rPr>
              <a:t>3 000</a:t>
            </a:r>
            <a:endParaRPr lang="ru-RU" sz="1050" dirty="0">
              <a:solidFill>
                <a:schemeClr val="bg1">
                  <a:lumMod val="25000"/>
                </a:schemeClr>
              </a:solidFill>
              <a:latin typeface="Helvetica" pitchFamily="34" charset="0"/>
              <a:cs typeface="Helvetica" pitchFamily="34" charset="0"/>
            </a:endParaRPr>
          </a:p>
        </p:txBody>
      </p:sp>
      <p:sp>
        <p:nvSpPr>
          <p:cNvPr id="25" name="Прямоугольник 24"/>
          <p:cNvSpPr/>
          <p:nvPr/>
        </p:nvSpPr>
        <p:spPr bwMode="auto">
          <a:xfrm>
            <a:off x="5903909" y="5031179"/>
            <a:ext cx="2960865" cy="518611"/>
          </a:xfrm>
          <a:prstGeom prst="rect">
            <a:avLst/>
          </a:prstGeom>
          <a:solidFill>
            <a:schemeClr val="tx2">
              <a:lumMod val="20000"/>
              <a:lumOff val="80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0000" tIns="46800" rIns="90000" bIns="46800" numCol="1" rtlCol="0" anchor="ctr" anchorCtr="0" compatLnSpc="1">
            <a:prstTxWarp prst="textNoShape">
              <a:avLst/>
            </a:prstTxWarp>
          </a:bodyPr>
          <a:lstStyle/>
          <a:p>
            <a:pPr algn="ctr" defTabSz="914400" hangingPunct="0">
              <a:defRPr sz="1800" b="0" i="0" u="none" strike="noStrike" kern="0" cap="none" spc="0" baseline="0">
                <a:solidFill>
                  <a:srgbClr val="000000"/>
                </a:solidFill>
                <a:uFillTx/>
              </a:defRPr>
            </a:pPr>
            <a:r>
              <a:rPr lang="en-US" sz="1050" dirty="0"/>
              <a:t>Amount of non binding commitments by accredited corporate venture funds before the end of 2015, </a:t>
            </a:r>
            <a:r>
              <a:rPr lang="en-US" sz="1050" dirty="0" err="1"/>
              <a:t>mln</a:t>
            </a:r>
            <a:r>
              <a:rPr lang="en-US" sz="1050" dirty="0"/>
              <a:t>.</a:t>
            </a:r>
            <a:r>
              <a:rPr lang="ru-RU" sz="1050" dirty="0">
                <a:solidFill>
                  <a:srgbClr val="3C3C3C"/>
                </a:solidFill>
                <a:latin typeface="Helvetica" pitchFamily="34" charset="0"/>
                <a:cs typeface="Helvetica" pitchFamily="34" charset="0"/>
              </a:rPr>
              <a:t> </a:t>
            </a:r>
            <a:r>
              <a:rPr lang="en-US" sz="1050" dirty="0" smtClean="0">
                <a:solidFill>
                  <a:srgbClr val="3C3C3C"/>
                </a:solidFill>
                <a:latin typeface="Helvetica" pitchFamily="34" charset="0"/>
                <a:cs typeface="Helvetica" pitchFamily="34" charset="0"/>
              </a:rPr>
              <a:t>rub.</a:t>
            </a:r>
            <a:endParaRPr lang="ru-RU" sz="1050" dirty="0">
              <a:solidFill>
                <a:srgbClr val="3C3C3C"/>
              </a:solidFill>
              <a:latin typeface="Helvetica" pitchFamily="34" charset="0"/>
              <a:cs typeface="Helvetica" pitchFamily="34" charset="0"/>
            </a:endParaRPr>
          </a:p>
        </p:txBody>
      </p:sp>
      <p:sp>
        <p:nvSpPr>
          <p:cNvPr id="31" name="Прямоугольник 30"/>
          <p:cNvSpPr/>
          <p:nvPr/>
        </p:nvSpPr>
        <p:spPr bwMode="auto">
          <a:xfrm>
            <a:off x="5903910" y="5826686"/>
            <a:ext cx="2960864" cy="388021"/>
          </a:xfrm>
          <a:prstGeom prst="rect">
            <a:avLst/>
          </a:prstGeom>
          <a:solidFill>
            <a:schemeClr val="tx2">
              <a:lumMod val="20000"/>
              <a:lumOff val="80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0000" tIns="46800" rIns="90000" bIns="46800" numCol="1" rtlCol="0" anchor="ctr" anchorCtr="0" compatLnSpc="1">
            <a:prstTxWarp prst="textNoShape">
              <a:avLst/>
            </a:prstTxWarp>
          </a:bodyPr>
          <a:lstStyle/>
          <a:p>
            <a:pPr lvl="0" algn="ctr" defTabSz="914400" hangingPunct="0">
              <a:defRPr sz="1800" b="0" i="0" u="none" strike="noStrike" kern="0" cap="none" spc="0" baseline="0">
                <a:solidFill>
                  <a:srgbClr val="000000"/>
                </a:solidFill>
                <a:uFillTx/>
              </a:defRPr>
            </a:pPr>
            <a:r>
              <a:rPr lang="en-US" sz="1000" dirty="0" smtClean="0">
                <a:solidFill>
                  <a:srgbClr val="3C3C3C"/>
                </a:solidFill>
                <a:latin typeface="Helvetica" pitchFamily="34" charset="0"/>
                <a:cs typeface="Helvetica" pitchFamily="34" charset="0"/>
              </a:rPr>
              <a:t>Of those non binding commitments, from foreign funds</a:t>
            </a:r>
            <a:r>
              <a:rPr lang="ru-RU" sz="1000" dirty="0" smtClean="0">
                <a:solidFill>
                  <a:srgbClr val="3C3C3C"/>
                </a:solidFill>
                <a:latin typeface="Helvetica" pitchFamily="34" charset="0"/>
                <a:cs typeface="Helvetica" pitchFamily="34" charset="0"/>
              </a:rPr>
              <a:t>, </a:t>
            </a:r>
            <a:r>
              <a:rPr lang="en-US" sz="1000" dirty="0" err="1" smtClean="0">
                <a:solidFill>
                  <a:srgbClr val="3C3C3C"/>
                </a:solidFill>
                <a:latin typeface="Helvetica" pitchFamily="34" charset="0"/>
                <a:cs typeface="Helvetica" pitchFamily="34" charset="0"/>
              </a:rPr>
              <a:t>mln</a:t>
            </a:r>
            <a:r>
              <a:rPr lang="en-US" sz="1000" dirty="0" smtClean="0">
                <a:solidFill>
                  <a:srgbClr val="3C3C3C"/>
                </a:solidFill>
                <a:latin typeface="Helvetica" pitchFamily="34" charset="0"/>
                <a:cs typeface="Helvetica" pitchFamily="34" charset="0"/>
              </a:rPr>
              <a:t>. rub.</a:t>
            </a:r>
            <a:endParaRPr lang="ru-RU" sz="1000" dirty="0">
              <a:solidFill>
                <a:srgbClr val="3C3C3C"/>
              </a:solidFill>
              <a:latin typeface="Helvetica" pitchFamily="34" charset="0"/>
              <a:cs typeface="Helvetica" pitchFamily="34" charset="0"/>
            </a:endParaRPr>
          </a:p>
        </p:txBody>
      </p:sp>
      <p:graphicFrame>
        <p:nvGraphicFramePr>
          <p:cNvPr id="34" name="Объект 3" title="Аккредитация инвесторов"/>
          <p:cNvGraphicFramePr>
            <a:graphicFrameLocks/>
          </p:cNvGraphicFramePr>
          <p:nvPr>
            <p:extLst>
              <p:ext uri="{D42A27DB-BD31-4B8C-83A1-F6EECF244321}">
                <p14:modId xmlns:p14="http://schemas.microsoft.com/office/powerpoint/2010/main" val="1474625425"/>
              </p:ext>
            </p:extLst>
          </p:nvPr>
        </p:nvGraphicFramePr>
        <p:xfrm>
          <a:off x="660261" y="1484360"/>
          <a:ext cx="4792273" cy="1286890"/>
        </p:xfrm>
        <a:graphic>
          <a:graphicData uri="http://schemas.openxmlformats.org/drawingml/2006/chart">
            <c:chart xmlns:c="http://schemas.openxmlformats.org/drawingml/2006/chart" xmlns:r="http://schemas.openxmlformats.org/officeDocument/2006/relationships" r:id="rId2"/>
          </a:graphicData>
        </a:graphic>
      </p:graphicFrame>
      <p:sp>
        <p:nvSpPr>
          <p:cNvPr id="3" name="Прямоугольник 2"/>
          <p:cNvSpPr/>
          <p:nvPr/>
        </p:nvSpPr>
        <p:spPr>
          <a:xfrm>
            <a:off x="1283675" y="1348732"/>
            <a:ext cx="4168859" cy="276999"/>
          </a:xfrm>
          <a:prstGeom prst="rect">
            <a:avLst/>
          </a:prstGeom>
        </p:spPr>
        <p:txBody>
          <a:bodyPr wrap="square">
            <a:spAutoFit/>
          </a:bodyPr>
          <a:lstStyle/>
          <a:p>
            <a:pPr algn="ctr"/>
            <a:r>
              <a:rPr lang="en-US" sz="1200" b="1" dirty="0" smtClean="0">
                <a:solidFill>
                  <a:schemeClr val="bg1">
                    <a:lumMod val="25000"/>
                  </a:schemeClr>
                </a:solidFill>
                <a:latin typeface="Helvetica" pitchFamily="34" charset="0"/>
                <a:cs typeface="Helvetica" pitchFamily="34" charset="0"/>
              </a:rPr>
              <a:t>Accreditations Investors, </a:t>
            </a:r>
            <a:r>
              <a:rPr lang="en-US" sz="1200" b="1" dirty="0" err="1">
                <a:solidFill>
                  <a:schemeClr val="bg1">
                    <a:lumMod val="25000"/>
                  </a:schemeClr>
                </a:solidFill>
                <a:latin typeface="Helvetica" pitchFamily="34" charset="0"/>
                <a:cs typeface="Helvetica" pitchFamily="34" charset="0"/>
              </a:rPr>
              <a:t>b</a:t>
            </a:r>
            <a:r>
              <a:rPr lang="en-US" sz="1200" b="1" dirty="0" err="1" smtClean="0">
                <a:solidFill>
                  <a:schemeClr val="bg1">
                    <a:lumMod val="25000"/>
                  </a:schemeClr>
                </a:solidFill>
                <a:latin typeface="Helvetica" pitchFamily="34" charset="0"/>
                <a:cs typeface="Helvetica" pitchFamily="34" charset="0"/>
              </a:rPr>
              <a:t>ln</a:t>
            </a:r>
            <a:r>
              <a:rPr lang="en-US" sz="1200" b="1" dirty="0" smtClean="0">
                <a:solidFill>
                  <a:schemeClr val="bg1">
                    <a:lumMod val="25000"/>
                  </a:schemeClr>
                </a:solidFill>
                <a:latin typeface="Helvetica" pitchFamily="34" charset="0"/>
                <a:cs typeface="Helvetica" pitchFamily="34" charset="0"/>
              </a:rPr>
              <a:t>, rub</a:t>
            </a:r>
            <a:r>
              <a:rPr lang="ru-RU" sz="1200" b="1" dirty="0" smtClean="0">
                <a:solidFill>
                  <a:schemeClr val="bg1">
                    <a:lumMod val="25000"/>
                  </a:schemeClr>
                </a:solidFill>
                <a:latin typeface="Helvetica" pitchFamily="34" charset="0"/>
                <a:cs typeface="Helvetica" pitchFamily="34" charset="0"/>
              </a:rPr>
              <a:t>.</a:t>
            </a:r>
            <a:endParaRPr lang="ru-RU" sz="1200" b="1" dirty="0">
              <a:solidFill>
                <a:schemeClr val="bg1">
                  <a:lumMod val="25000"/>
                </a:schemeClr>
              </a:solidFill>
              <a:latin typeface="Helvetica" pitchFamily="34" charset="0"/>
              <a:cs typeface="Helvetica" pitchFamily="34" charset="0"/>
            </a:endParaRPr>
          </a:p>
        </p:txBody>
      </p:sp>
    </p:spTree>
    <p:extLst>
      <p:ext uri="{BB962C8B-B14F-4D97-AF65-F5344CB8AC3E}">
        <p14:creationId xmlns:p14="http://schemas.microsoft.com/office/powerpoint/2010/main" val="2969654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idx="4294967295"/>
          </p:nvPr>
        </p:nvSpPr>
        <p:spPr>
          <a:xfrm>
            <a:off x="2174724" y="397314"/>
            <a:ext cx="5840388" cy="796399"/>
          </a:xfrm>
          <a:prstGeom prst="rect">
            <a:avLst/>
          </a:prstGeom>
        </p:spPr>
        <p:txBody>
          <a:bodyPr/>
          <a:lstStyle/>
          <a:p>
            <a:r>
              <a:rPr lang="en-US" sz="2400" dirty="0" smtClean="0">
                <a:solidFill>
                  <a:schemeClr val="bg1">
                    <a:lumMod val="50000"/>
                  </a:schemeClr>
                </a:solidFill>
                <a:latin typeface="Helvetica" pitchFamily="34" charset="0"/>
                <a:cs typeface="Helvetica" pitchFamily="34" charset="0"/>
              </a:rPr>
              <a:t>Appendix 5. Key partners</a:t>
            </a:r>
            <a:endParaRPr lang="ru-RU" sz="2400" dirty="0">
              <a:solidFill>
                <a:schemeClr val="bg1">
                  <a:lumMod val="50000"/>
                </a:schemeClr>
              </a:solidFill>
              <a:latin typeface="Helvetica" pitchFamily="34" charset="0"/>
              <a:cs typeface="Helvetica" pitchFamily="34"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396038577"/>
              </p:ext>
            </p:extLst>
          </p:nvPr>
        </p:nvGraphicFramePr>
        <p:xfrm>
          <a:off x="4417450" y="1238940"/>
          <a:ext cx="4221479" cy="3155172"/>
        </p:xfrm>
        <a:graphic>
          <a:graphicData uri="http://schemas.openxmlformats.org/drawingml/2006/table">
            <a:tbl>
              <a:tblPr>
                <a:tableStyleId>{616DA210-FB5B-4158-B5E0-FEB733F419BA}</a:tableStyleId>
              </a:tblPr>
              <a:tblGrid>
                <a:gridCol w="2700526"/>
                <a:gridCol w="554175"/>
                <a:gridCol w="405049"/>
                <a:gridCol w="561729"/>
              </a:tblGrid>
              <a:tr h="249720">
                <a:tc>
                  <a:txBody>
                    <a:bodyPr/>
                    <a:lstStyle/>
                    <a:p>
                      <a:pPr algn="l" fontAlgn="ctr"/>
                      <a:endParaRPr lang="ru-RU" sz="1100" b="0" i="0" u="none" strike="noStrike" dirty="0">
                        <a:solidFill>
                          <a:schemeClr val="bg1">
                            <a:lumMod val="25000"/>
                          </a:schemeClr>
                        </a:solidFill>
                        <a:effectLst/>
                        <a:latin typeface="Helvetica" pitchFamily="34" charset="0"/>
                        <a:cs typeface="Helvetica"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fontAlgn="ctr"/>
                      <a:r>
                        <a:rPr lang="en-US" sz="1100" b="1" i="0" u="none" strike="noStrike" dirty="0" smtClean="0">
                          <a:solidFill>
                            <a:schemeClr val="bg1">
                              <a:lumMod val="25000"/>
                            </a:schemeClr>
                          </a:solidFill>
                          <a:effectLst/>
                          <a:latin typeface="Helvetica" pitchFamily="34" charset="0"/>
                          <a:cs typeface="Helvetica" pitchFamily="34" charset="0"/>
                        </a:rPr>
                        <a:t>Total</a:t>
                      </a:r>
                      <a:endParaRPr lang="ru-RU" sz="1100" b="1" i="0" u="none" strike="noStrike" dirty="0">
                        <a:solidFill>
                          <a:schemeClr val="bg1">
                            <a:lumMod val="25000"/>
                          </a:schemeClr>
                        </a:solidFill>
                        <a:effectLst/>
                        <a:latin typeface="Helvetica" pitchFamily="34" charset="0"/>
                        <a:cs typeface="Helvetica"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hMerge="1">
                  <a:txBody>
                    <a:bodyPr/>
                    <a:lstStyle/>
                    <a:p>
                      <a:pPr algn="l" fontAlgn="ctr"/>
                      <a:endParaRPr lang="ru-RU" sz="1100" b="0" i="0" u="none" strike="noStrike" dirty="0">
                        <a:solidFill>
                          <a:schemeClr val="bg1">
                            <a:lumMod val="25000"/>
                          </a:schemeClr>
                        </a:solidFill>
                        <a:effectLst/>
                        <a:latin typeface="Arial" pitchFamily="34" charset="0"/>
                        <a:cs typeface="Arial" pitchFamily="34" charset="0"/>
                      </a:endParaRPr>
                    </a:p>
                  </a:txBody>
                  <a:tcPr marL="0" marR="0" marT="0" marB="0" anchor="ctr">
                    <a:lnL w="12700" cap="flat" cmpd="sng" algn="ctr">
                      <a:solidFill>
                        <a:schemeClr val="bg2">
                          <a:lumMod val="50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72378">
                <a:tc>
                  <a:txBody>
                    <a:bodyPr/>
                    <a:lstStyle/>
                    <a:p>
                      <a:pPr algn="ctr" fontAlgn="ctr"/>
                      <a:r>
                        <a:rPr lang="en-US" sz="1100" b="1" i="0" u="none" strike="noStrike" dirty="0" smtClean="0">
                          <a:solidFill>
                            <a:schemeClr val="bg1">
                              <a:lumMod val="25000"/>
                            </a:schemeClr>
                          </a:solidFill>
                          <a:effectLst/>
                          <a:latin typeface="Helvetica" pitchFamily="34" charset="0"/>
                          <a:cs typeface="Helvetica" pitchFamily="34" charset="0"/>
                        </a:rPr>
                        <a:t>Main Indicators</a:t>
                      </a:r>
                      <a:endParaRPr lang="ru-RU" sz="1100" b="1" i="0" u="none" strike="noStrike" dirty="0">
                        <a:solidFill>
                          <a:schemeClr val="bg1">
                            <a:lumMod val="25000"/>
                          </a:schemeClr>
                        </a:solidFill>
                        <a:effectLst/>
                        <a:latin typeface="Helvetica" pitchFamily="34" charset="0"/>
                        <a:cs typeface="Helvetica"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1" i="0" u="none" strike="noStrike" dirty="0" smtClean="0">
                          <a:solidFill>
                            <a:schemeClr val="bg1">
                              <a:lumMod val="25000"/>
                            </a:schemeClr>
                          </a:solidFill>
                          <a:effectLst/>
                          <a:latin typeface="Helvetica" pitchFamily="34" charset="0"/>
                          <a:cs typeface="Helvetica" pitchFamily="34" charset="0"/>
                        </a:rPr>
                        <a:t>on</a:t>
                      </a:r>
                      <a:r>
                        <a:rPr lang="ru-RU" sz="1100" b="1" i="0" u="none" strike="noStrike" dirty="0" smtClean="0">
                          <a:solidFill>
                            <a:schemeClr val="bg1">
                              <a:lumMod val="25000"/>
                            </a:schemeClr>
                          </a:solidFill>
                          <a:effectLst/>
                          <a:latin typeface="Helvetica" pitchFamily="34" charset="0"/>
                          <a:cs typeface="Helvetica" pitchFamily="34" charset="0"/>
                        </a:rPr>
                        <a:t> 31.03</a:t>
                      </a:r>
                      <a:endParaRPr lang="ru-RU" sz="1100" b="1" i="0" u="none" strike="noStrike" dirty="0">
                        <a:solidFill>
                          <a:schemeClr val="bg1">
                            <a:lumMod val="25000"/>
                          </a:schemeClr>
                        </a:solidFill>
                        <a:effectLst/>
                        <a:latin typeface="Helvetica" pitchFamily="34" charset="0"/>
                        <a:cs typeface="Helvetica"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100" b="1" i="0" u="none" strike="noStrike" dirty="0" smtClean="0">
                          <a:solidFill>
                            <a:schemeClr val="bg1">
                              <a:lumMod val="25000"/>
                            </a:schemeClr>
                          </a:solidFill>
                          <a:effectLst/>
                          <a:latin typeface="Helvetica" pitchFamily="34" charset="0"/>
                          <a:cs typeface="Helvetica" pitchFamily="34" charset="0"/>
                        </a:rPr>
                        <a:t> ∆</a:t>
                      </a:r>
                      <a:endParaRPr lang="ru-RU" sz="1100" b="1" i="0" u="none" strike="noStrike" dirty="0">
                        <a:solidFill>
                          <a:schemeClr val="bg1">
                            <a:lumMod val="25000"/>
                          </a:schemeClr>
                        </a:solidFill>
                        <a:effectLst/>
                        <a:latin typeface="Helvetica" pitchFamily="34" charset="0"/>
                        <a:cs typeface="Helvetica"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1" i="0" u="none" strike="noStrike" baseline="0" dirty="0" smtClean="0">
                          <a:solidFill>
                            <a:schemeClr val="bg1">
                              <a:lumMod val="25000"/>
                            </a:schemeClr>
                          </a:solidFill>
                          <a:effectLst/>
                          <a:latin typeface="Helvetica" pitchFamily="34" charset="0"/>
                          <a:cs typeface="Helvetica" pitchFamily="34" charset="0"/>
                        </a:rPr>
                        <a:t>on</a:t>
                      </a:r>
                      <a:r>
                        <a:rPr lang="ru-RU" sz="1100" b="1" i="0" u="none" strike="noStrike" baseline="0" dirty="0" smtClean="0">
                          <a:solidFill>
                            <a:schemeClr val="bg1">
                              <a:lumMod val="25000"/>
                            </a:schemeClr>
                          </a:solidFill>
                          <a:effectLst/>
                          <a:latin typeface="Helvetica" pitchFamily="34" charset="0"/>
                          <a:cs typeface="Helvetica" pitchFamily="34" charset="0"/>
                        </a:rPr>
                        <a:t> 30.04</a:t>
                      </a:r>
                      <a:endParaRPr lang="ru-RU" sz="1100" b="1" i="0" u="none" strike="noStrike" dirty="0">
                        <a:solidFill>
                          <a:schemeClr val="bg1">
                            <a:lumMod val="25000"/>
                          </a:schemeClr>
                        </a:solidFill>
                        <a:effectLst/>
                        <a:latin typeface="Helvetica" pitchFamily="34" charset="0"/>
                        <a:cs typeface="Helvetica"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r>
              <a:tr h="356689">
                <a:tc>
                  <a:txBody>
                    <a:bodyPr/>
                    <a:lstStyle/>
                    <a:p>
                      <a:pPr marL="171450" indent="-171450" algn="l" fontAlgn="ctr">
                        <a:buClr>
                          <a:schemeClr val="bg1">
                            <a:lumMod val="25000"/>
                          </a:schemeClr>
                        </a:buClr>
                        <a:buSzPct val="81000"/>
                        <a:buFont typeface="Wingdings" pitchFamily="2" charset="2"/>
                        <a:buChar char="q"/>
                      </a:pPr>
                      <a:r>
                        <a:rPr lang="en-US" sz="1000" u="none" strike="noStrike" kern="1200" baseline="0" dirty="0" smtClean="0">
                          <a:solidFill>
                            <a:schemeClr val="bg1">
                              <a:lumMod val="25000"/>
                            </a:schemeClr>
                          </a:solidFill>
                          <a:effectLst/>
                          <a:latin typeface="Helvetica" pitchFamily="34" charset="0"/>
                          <a:ea typeface="+mn-ea"/>
                          <a:cs typeface="Helvetica" pitchFamily="34" charset="0"/>
                        </a:rPr>
                        <a:t> </a:t>
                      </a:r>
                      <a:r>
                        <a:rPr lang="en-US" sz="1000" kern="1200" dirty="0" smtClean="0">
                          <a:solidFill>
                            <a:schemeClr val="tx1"/>
                          </a:solidFill>
                          <a:latin typeface="+mn-lt"/>
                          <a:ea typeface="+mn-ea"/>
                          <a:cs typeface="+mn-cs"/>
                        </a:rPr>
                        <a:t>The number of companies - key partners of </a:t>
                      </a:r>
                      <a:r>
                        <a:rPr lang="en-US" sz="1000" kern="1200" dirty="0" err="1" smtClean="0">
                          <a:solidFill>
                            <a:schemeClr val="tx1"/>
                          </a:solidFill>
                          <a:latin typeface="+mn-lt"/>
                          <a:ea typeface="+mn-ea"/>
                          <a:cs typeface="+mn-cs"/>
                        </a:rPr>
                        <a:t>Skolkovo</a:t>
                      </a:r>
                      <a:r>
                        <a:rPr lang="en-US" sz="1000" kern="1200" dirty="0" smtClean="0">
                          <a:solidFill>
                            <a:schemeClr val="tx1"/>
                          </a:solidFill>
                          <a:latin typeface="+mn-lt"/>
                          <a:ea typeface="+mn-ea"/>
                          <a:cs typeface="+mn-cs"/>
                        </a:rPr>
                        <a:t> Fund</a:t>
                      </a:r>
                      <a:endParaRPr lang="ru-RU" sz="1000" b="0" i="0" u="none" strike="noStrike" dirty="0">
                        <a:solidFill>
                          <a:schemeClr val="bg1">
                            <a:lumMod val="25000"/>
                          </a:schemeClr>
                        </a:solidFill>
                        <a:effectLst/>
                        <a:latin typeface="Helvetica" pitchFamily="34" charset="0"/>
                        <a:cs typeface="Helvetica"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ru-RU" sz="1100" b="0" i="0" u="none" strike="noStrike" dirty="0" smtClean="0">
                          <a:solidFill>
                            <a:schemeClr val="bg1">
                              <a:lumMod val="25000"/>
                            </a:schemeClr>
                          </a:solidFill>
                          <a:effectLst/>
                          <a:latin typeface="Helvetica" pitchFamily="34" charset="0"/>
                          <a:cs typeface="Helvetica" pitchFamily="34" charset="0"/>
                        </a:rPr>
                        <a:t>31</a:t>
                      </a:r>
                      <a:endParaRPr lang="ru-RU" sz="1100" b="0" i="0" u="none" strike="noStrike" dirty="0">
                        <a:solidFill>
                          <a:schemeClr val="bg1">
                            <a:lumMod val="25000"/>
                          </a:schemeClr>
                        </a:solidFill>
                        <a:effectLst/>
                        <a:latin typeface="Helvetica" pitchFamily="34" charset="0"/>
                        <a:cs typeface="Helvetica" pitchFamily="34" charset="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ru-RU" sz="1100" b="0" i="0" u="none" strike="noStrike" dirty="0" smtClean="0">
                          <a:solidFill>
                            <a:schemeClr val="bg1">
                              <a:lumMod val="25000"/>
                            </a:schemeClr>
                          </a:solidFill>
                          <a:effectLst/>
                          <a:latin typeface="Helvetica" pitchFamily="34" charset="0"/>
                          <a:cs typeface="Helvetica" pitchFamily="34" charset="0"/>
                        </a:rPr>
                        <a:t>1</a:t>
                      </a:r>
                      <a:endParaRPr lang="ru-RU" sz="1100" b="0" i="0" u="none" strike="noStrike" dirty="0">
                        <a:solidFill>
                          <a:schemeClr val="bg1">
                            <a:lumMod val="25000"/>
                          </a:schemeClr>
                        </a:solidFill>
                        <a:effectLst/>
                        <a:latin typeface="Helvetica" pitchFamily="34" charset="0"/>
                        <a:cs typeface="Helvetica" pitchFamily="34" charset="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ru-RU" sz="1100" b="0" i="0" u="none" strike="noStrike" dirty="0" smtClean="0">
                          <a:solidFill>
                            <a:schemeClr val="bg1">
                              <a:lumMod val="25000"/>
                            </a:schemeClr>
                          </a:solidFill>
                          <a:effectLst/>
                          <a:latin typeface="Helvetica" pitchFamily="34" charset="0"/>
                          <a:cs typeface="Helvetica" pitchFamily="34" charset="0"/>
                        </a:rPr>
                        <a:t>32</a:t>
                      </a:r>
                      <a:endParaRPr lang="ru-RU" sz="1100" b="0" i="0" u="none" strike="noStrike" dirty="0">
                        <a:solidFill>
                          <a:schemeClr val="bg1">
                            <a:lumMod val="25000"/>
                          </a:schemeClr>
                        </a:solidFill>
                        <a:effectLst/>
                        <a:latin typeface="Helvetica" pitchFamily="34" charset="0"/>
                        <a:cs typeface="Helvetica" pitchFamily="34" charset="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08567">
                <a:tc>
                  <a:txBody>
                    <a:bodyPr/>
                    <a:lstStyle/>
                    <a:p>
                      <a:pPr marL="171450" indent="-171450" algn="l" fontAlgn="ctr">
                        <a:buClr>
                          <a:schemeClr val="bg1">
                            <a:lumMod val="25000"/>
                          </a:schemeClr>
                        </a:buClr>
                        <a:buSzPct val="81000"/>
                        <a:buFont typeface="Wingdings" pitchFamily="2" charset="2"/>
                        <a:buChar char="q"/>
                      </a:pPr>
                      <a:r>
                        <a:rPr lang="en-US" sz="1000" u="none" strike="noStrike" kern="1200" baseline="0" dirty="0" smtClean="0">
                          <a:solidFill>
                            <a:schemeClr val="bg1">
                              <a:lumMod val="25000"/>
                            </a:schemeClr>
                          </a:solidFill>
                          <a:effectLst/>
                          <a:latin typeface="Helvetica" pitchFamily="34" charset="0"/>
                          <a:ea typeface="+mn-ea"/>
                          <a:cs typeface="Helvetica" pitchFamily="34" charset="0"/>
                        </a:rPr>
                        <a:t> </a:t>
                      </a:r>
                      <a:r>
                        <a:rPr lang="en-US" sz="1000" kern="1200" dirty="0" smtClean="0">
                          <a:solidFill>
                            <a:schemeClr val="tx1"/>
                          </a:solidFill>
                          <a:latin typeface="+mn-lt"/>
                          <a:ea typeface="+mn-ea"/>
                          <a:cs typeface="+mn-cs"/>
                        </a:rPr>
                        <a:t>The number of corporate R &amp; D centers planned to be deployed in </a:t>
                      </a:r>
                      <a:r>
                        <a:rPr lang="en-US" sz="1000" kern="1200" dirty="0" err="1" smtClean="0">
                          <a:solidFill>
                            <a:schemeClr val="tx1"/>
                          </a:solidFill>
                          <a:latin typeface="+mn-lt"/>
                          <a:ea typeface="+mn-ea"/>
                          <a:cs typeface="+mn-cs"/>
                        </a:rPr>
                        <a:t>Skolkovo</a:t>
                      </a:r>
                      <a:endParaRPr lang="ru-RU" sz="1000" b="0" i="0" u="none" strike="noStrike" dirty="0">
                        <a:solidFill>
                          <a:schemeClr val="bg1">
                            <a:lumMod val="25000"/>
                          </a:schemeClr>
                        </a:solidFill>
                        <a:effectLst/>
                        <a:latin typeface="Helvetica" pitchFamily="34" charset="0"/>
                        <a:cs typeface="Helvetica"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ctr"/>
                      <a:r>
                        <a:rPr lang="ru-RU" sz="1100" b="0" i="0" u="none" strike="noStrike" dirty="0" smtClean="0">
                          <a:solidFill>
                            <a:schemeClr val="bg1">
                              <a:lumMod val="25000"/>
                            </a:schemeClr>
                          </a:solidFill>
                          <a:effectLst/>
                          <a:latin typeface="Helvetica" pitchFamily="34" charset="0"/>
                          <a:cs typeface="Helvetica" pitchFamily="34" charset="0"/>
                        </a:rPr>
                        <a:t>26</a:t>
                      </a:r>
                      <a:endParaRPr lang="ru-RU" sz="1100" b="0" i="0" u="none" strike="noStrike" dirty="0">
                        <a:solidFill>
                          <a:schemeClr val="bg1">
                            <a:lumMod val="25000"/>
                          </a:schemeClr>
                        </a:solidFill>
                        <a:effectLst/>
                        <a:latin typeface="Helvetica" pitchFamily="34" charset="0"/>
                        <a:cs typeface="Helvetica" pitchFamily="34" charset="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ctr"/>
                      <a:r>
                        <a:rPr lang="ru-RU" sz="1100" b="0" i="0" u="none" strike="noStrike" dirty="0" smtClean="0">
                          <a:solidFill>
                            <a:schemeClr val="bg1">
                              <a:lumMod val="25000"/>
                            </a:schemeClr>
                          </a:solidFill>
                          <a:effectLst/>
                          <a:latin typeface="Helvetica" pitchFamily="34" charset="0"/>
                          <a:cs typeface="Helvetica" pitchFamily="34" charset="0"/>
                        </a:rPr>
                        <a:t>1</a:t>
                      </a:r>
                      <a:endParaRPr lang="ru-RU" sz="1100" b="0" i="0" u="none" strike="noStrike" dirty="0">
                        <a:solidFill>
                          <a:schemeClr val="bg1">
                            <a:lumMod val="25000"/>
                          </a:schemeClr>
                        </a:solidFill>
                        <a:effectLst/>
                        <a:latin typeface="Helvetica" pitchFamily="34" charset="0"/>
                        <a:cs typeface="Helvetica" pitchFamily="34" charset="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ctr"/>
                      <a:r>
                        <a:rPr lang="ru-RU" sz="1100" b="0" i="0" u="none" strike="noStrike" dirty="0" smtClean="0">
                          <a:solidFill>
                            <a:schemeClr val="bg1">
                              <a:lumMod val="25000"/>
                            </a:schemeClr>
                          </a:solidFill>
                          <a:effectLst/>
                          <a:latin typeface="Helvetica" pitchFamily="34" charset="0"/>
                          <a:cs typeface="Helvetica" pitchFamily="34" charset="0"/>
                        </a:rPr>
                        <a:t>27</a:t>
                      </a:r>
                      <a:endParaRPr lang="ru-RU" sz="1100" b="0" i="0" u="none" strike="noStrike" dirty="0">
                        <a:solidFill>
                          <a:schemeClr val="bg1">
                            <a:lumMod val="25000"/>
                          </a:schemeClr>
                        </a:solidFill>
                        <a:effectLst/>
                        <a:latin typeface="Helvetica" pitchFamily="34" charset="0"/>
                        <a:cs typeface="Helvetica" pitchFamily="34" charset="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r>
              <a:tr h="356689">
                <a:tc>
                  <a:txBody>
                    <a:bodyPr/>
                    <a:lstStyle/>
                    <a:p>
                      <a:pPr marL="171450" indent="-171450" algn="l" fontAlgn="ctr">
                        <a:buClr>
                          <a:schemeClr val="bg1">
                            <a:lumMod val="25000"/>
                          </a:schemeClr>
                        </a:buClr>
                        <a:buSzPct val="81000"/>
                        <a:buFont typeface="Wingdings" pitchFamily="2" charset="2"/>
                        <a:buChar char="q"/>
                      </a:pPr>
                      <a:r>
                        <a:rPr lang="en-US" sz="1000" kern="1200" dirty="0" smtClean="0">
                          <a:solidFill>
                            <a:schemeClr val="tx1"/>
                          </a:solidFill>
                          <a:latin typeface="+mn-lt"/>
                          <a:ea typeface="+mn-ea"/>
                          <a:cs typeface="+mn-cs"/>
                        </a:rPr>
                        <a:t> Estimate of the number of employees in R &amp; D centers in 2015, pers.</a:t>
                      </a:r>
                      <a:endParaRPr lang="ru-RU" sz="1000" b="0" i="0" u="none" strike="noStrike" dirty="0">
                        <a:solidFill>
                          <a:schemeClr val="bg1">
                            <a:lumMod val="25000"/>
                          </a:schemeClr>
                        </a:solidFill>
                        <a:effectLst/>
                        <a:latin typeface="Helvetica" pitchFamily="34" charset="0"/>
                        <a:cs typeface="Helvetica"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fontAlgn="ctr"/>
                      <a:r>
                        <a:rPr lang="ru-RU" sz="1100" b="0" i="0" u="none" strike="noStrike" dirty="0" smtClean="0">
                          <a:solidFill>
                            <a:schemeClr val="bg1">
                              <a:lumMod val="25000"/>
                            </a:schemeClr>
                          </a:solidFill>
                          <a:effectLst/>
                          <a:latin typeface="Helvetica" pitchFamily="34" charset="0"/>
                          <a:cs typeface="Helvetica" pitchFamily="34" charset="0"/>
                        </a:rPr>
                        <a:t>3</a:t>
                      </a:r>
                      <a:r>
                        <a:rPr lang="ru-RU" sz="1100" b="0" i="0" u="none" strike="noStrike" baseline="0" dirty="0" smtClean="0">
                          <a:solidFill>
                            <a:schemeClr val="bg1">
                              <a:lumMod val="25000"/>
                            </a:schemeClr>
                          </a:solidFill>
                          <a:effectLst/>
                          <a:latin typeface="Helvetica" pitchFamily="34" charset="0"/>
                          <a:cs typeface="Helvetica" pitchFamily="34" charset="0"/>
                        </a:rPr>
                        <a:t> 139</a:t>
                      </a:r>
                      <a:endParaRPr lang="ru-RU" sz="1100" b="0" i="0" u="none" strike="noStrike" dirty="0">
                        <a:solidFill>
                          <a:schemeClr val="bg1">
                            <a:lumMod val="25000"/>
                          </a:schemeClr>
                        </a:solidFill>
                        <a:effectLst/>
                        <a:latin typeface="Helvetica" pitchFamily="34" charset="0"/>
                        <a:cs typeface="Helvetica" pitchFamily="34" charset="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fontAlgn="ctr"/>
                      <a:r>
                        <a:rPr lang="ru-RU" sz="1100" b="0" i="0" u="none" strike="noStrike" dirty="0" smtClean="0">
                          <a:solidFill>
                            <a:schemeClr val="bg1">
                              <a:lumMod val="25000"/>
                            </a:schemeClr>
                          </a:solidFill>
                          <a:effectLst/>
                          <a:latin typeface="Helvetica" pitchFamily="34" charset="0"/>
                          <a:cs typeface="Helvetica" pitchFamily="34" charset="0"/>
                        </a:rPr>
                        <a:t>55</a:t>
                      </a:r>
                      <a:endParaRPr lang="ru-RU" sz="1100" b="0" i="0" u="none" strike="noStrike" dirty="0">
                        <a:solidFill>
                          <a:schemeClr val="bg1">
                            <a:lumMod val="25000"/>
                          </a:schemeClr>
                        </a:solidFill>
                        <a:effectLst/>
                        <a:latin typeface="Helvetica" pitchFamily="34" charset="0"/>
                        <a:cs typeface="Helvetica" pitchFamily="34" charset="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fontAlgn="ctr"/>
                      <a:r>
                        <a:rPr lang="ru-RU" sz="1100" b="0" i="0" u="none" strike="noStrike" dirty="0" smtClean="0">
                          <a:solidFill>
                            <a:schemeClr val="bg1">
                              <a:lumMod val="25000"/>
                            </a:schemeClr>
                          </a:solidFill>
                          <a:effectLst/>
                          <a:latin typeface="Helvetica" pitchFamily="34" charset="0"/>
                          <a:cs typeface="Helvetica" pitchFamily="34" charset="0"/>
                        </a:rPr>
                        <a:t>3 194</a:t>
                      </a:r>
                      <a:endParaRPr lang="ru-RU" sz="1100" b="0" i="0" u="none" strike="noStrike" dirty="0">
                        <a:solidFill>
                          <a:schemeClr val="bg1">
                            <a:lumMod val="25000"/>
                          </a:schemeClr>
                        </a:solidFill>
                        <a:effectLst/>
                        <a:latin typeface="Helvetica" pitchFamily="34" charset="0"/>
                        <a:cs typeface="Helvetica" pitchFamily="34" charset="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441061">
                <a:tc>
                  <a:txBody>
                    <a:bodyPr/>
                    <a:lstStyle/>
                    <a:p>
                      <a:pPr marL="171450" indent="-171450" algn="l" fontAlgn="ctr">
                        <a:buClr>
                          <a:schemeClr val="bg1">
                            <a:lumMod val="25000"/>
                          </a:schemeClr>
                        </a:buClr>
                        <a:buSzPct val="81000"/>
                        <a:buFont typeface="Wingdings" pitchFamily="2" charset="2"/>
                        <a:buChar char="q"/>
                      </a:pPr>
                      <a:r>
                        <a:rPr lang="en-US" sz="1000" kern="1200" dirty="0" smtClean="0">
                          <a:solidFill>
                            <a:schemeClr val="tx1"/>
                          </a:solidFill>
                          <a:latin typeface="+mn-lt"/>
                          <a:ea typeface="+mn-ea"/>
                          <a:cs typeface="+mn-cs"/>
                        </a:rPr>
                        <a:t> Value of the total budget of R &amp; D centers by the end of 2015, </a:t>
                      </a:r>
                      <a:r>
                        <a:rPr lang="en-US" sz="1000" kern="1200" dirty="0" err="1" smtClean="0">
                          <a:solidFill>
                            <a:schemeClr val="tx1"/>
                          </a:solidFill>
                          <a:latin typeface="+mn-lt"/>
                          <a:ea typeface="+mn-ea"/>
                          <a:cs typeface="+mn-cs"/>
                        </a:rPr>
                        <a:t>bln</a:t>
                      </a:r>
                      <a:r>
                        <a:rPr lang="en-US" sz="1000" kern="1200" dirty="0" smtClean="0">
                          <a:solidFill>
                            <a:schemeClr val="tx1"/>
                          </a:solidFill>
                          <a:latin typeface="+mn-lt"/>
                          <a:ea typeface="+mn-ea"/>
                          <a:cs typeface="+mn-cs"/>
                        </a:rPr>
                        <a:t>.</a:t>
                      </a:r>
                      <a:endParaRPr lang="ru-RU" sz="1000" b="0" i="0" u="none" strike="noStrike" dirty="0">
                        <a:solidFill>
                          <a:schemeClr val="bg1">
                            <a:lumMod val="25000"/>
                          </a:schemeClr>
                        </a:solidFill>
                        <a:effectLst/>
                        <a:latin typeface="Helvetica" pitchFamily="34" charset="0"/>
                        <a:cs typeface="Helvetica"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fontAlgn="b"/>
                      <a:r>
                        <a:rPr lang="ru-RU" sz="1100" b="0" i="0" u="none" strike="noStrike" kern="1200" dirty="0" smtClean="0">
                          <a:solidFill>
                            <a:schemeClr val="bg1">
                              <a:lumMod val="25000"/>
                            </a:schemeClr>
                          </a:solidFill>
                          <a:effectLst/>
                          <a:latin typeface="Helvetica" pitchFamily="34" charset="0"/>
                          <a:ea typeface="+mn-ea"/>
                          <a:cs typeface="Helvetica" pitchFamily="34" charset="0"/>
                        </a:rPr>
                        <a:t>28,6</a:t>
                      </a:r>
                      <a:endParaRPr lang="ru-RU" sz="1100" b="0" i="0" u="none" strike="noStrike" kern="1200" dirty="0">
                        <a:solidFill>
                          <a:schemeClr val="bg1">
                            <a:lumMod val="25000"/>
                          </a:schemeClr>
                        </a:solidFill>
                        <a:effectLst/>
                        <a:latin typeface="Helvetica" pitchFamily="34" charset="0"/>
                        <a:ea typeface="+mn-ea"/>
                        <a:cs typeface="Helvetica" pitchFamily="34" charset="0"/>
                      </a:endParaRPr>
                    </a:p>
                  </a:txBody>
                  <a:tcPr marL="45720" marR="4572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fontAlgn="b"/>
                      <a:r>
                        <a:rPr lang="ru-RU" sz="1100" b="0" i="0" u="none" strike="noStrike" kern="1200" dirty="0" smtClean="0">
                          <a:solidFill>
                            <a:schemeClr val="bg1">
                              <a:lumMod val="25000"/>
                            </a:schemeClr>
                          </a:solidFill>
                          <a:effectLst/>
                          <a:latin typeface="Helvetica" pitchFamily="34" charset="0"/>
                          <a:ea typeface="+mn-ea"/>
                          <a:cs typeface="Helvetica" pitchFamily="34" charset="0"/>
                        </a:rPr>
                        <a:t>0,6</a:t>
                      </a:r>
                      <a:endParaRPr lang="ru-RU" sz="1100" b="0" i="0" u="none" strike="noStrike" kern="1200" dirty="0">
                        <a:solidFill>
                          <a:schemeClr val="bg1">
                            <a:lumMod val="25000"/>
                          </a:schemeClr>
                        </a:solidFill>
                        <a:effectLst/>
                        <a:latin typeface="Helvetica" pitchFamily="34" charset="0"/>
                        <a:ea typeface="+mn-ea"/>
                        <a:cs typeface="Helvetica" pitchFamily="34" charset="0"/>
                      </a:endParaRPr>
                    </a:p>
                  </a:txBody>
                  <a:tcPr marL="45720" marR="4572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fontAlgn="b"/>
                      <a:r>
                        <a:rPr lang="ru-RU" sz="1100" b="0" i="0" u="none" strike="noStrike" kern="1200" dirty="0" smtClean="0">
                          <a:solidFill>
                            <a:schemeClr val="bg1">
                              <a:lumMod val="25000"/>
                            </a:schemeClr>
                          </a:solidFill>
                          <a:effectLst/>
                          <a:latin typeface="Helvetica" pitchFamily="34" charset="0"/>
                          <a:ea typeface="+mn-ea"/>
                          <a:cs typeface="Helvetica" pitchFamily="34" charset="0"/>
                        </a:rPr>
                        <a:t>29,2</a:t>
                      </a:r>
                      <a:endParaRPr lang="ru-RU" sz="1100" b="0" i="0" u="none" strike="noStrike" kern="1200" dirty="0">
                        <a:solidFill>
                          <a:schemeClr val="bg1">
                            <a:lumMod val="25000"/>
                          </a:schemeClr>
                        </a:solidFill>
                        <a:effectLst/>
                        <a:latin typeface="Helvetica" pitchFamily="34" charset="0"/>
                        <a:ea typeface="+mn-ea"/>
                        <a:cs typeface="Helvetica" pitchFamily="34" charset="0"/>
                      </a:endParaRPr>
                    </a:p>
                  </a:txBody>
                  <a:tcPr marL="45720" marR="45720" anchor="b">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356689">
                <a:tc>
                  <a:txBody>
                    <a:bodyPr/>
                    <a:lstStyle/>
                    <a:p>
                      <a:pPr marL="171450" indent="-171450" algn="l" fontAlgn="ctr">
                        <a:buClr>
                          <a:schemeClr val="bg1">
                            <a:lumMod val="25000"/>
                          </a:schemeClr>
                        </a:buClr>
                        <a:buSzPct val="81000"/>
                        <a:buFont typeface="Wingdings" pitchFamily="2" charset="2"/>
                        <a:buChar char="q"/>
                      </a:pPr>
                      <a:r>
                        <a:rPr lang="en-US" sz="1000" kern="1200" dirty="0" smtClean="0">
                          <a:solidFill>
                            <a:schemeClr val="tx1"/>
                          </a:solidFill>
                          <a:latin typeface="+mn-lt"/>
                          <a:ea typeface="+mn-ea"/>
                          <a:cs typeface="+mn-cs"/>
                        </a:rPr>
                        <a:t> Analysis of the current number of employees in R &amp; D centers</a:t>
                      </a:r>
                      <a:endParaRPr lang="ru-RU" sz="1000" b="0" i="0" u="none" strike="noStrike" dirty="0">
                        <a:solidFill>
                          <a:schemeClr val="bg1">
                            <a:lumMod val="25000"/>
                          </a:schemeClr>
                        </a:solidFill>
                        <a:effectLst/>
                        <a:latin typeface="Helvetica" pitchFamily="34" charset="0"/>
                        <a:cs typeface="Helvetica"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fontAlgn="ctr"/>
                      <a:r>
                        <a:rPr lang="ru-RU" sz="1100" b="0" i="0" u="none" strike="noStrike" dirty="0" smtClean="0">
                          <a:solidFill>
                            <a:schemeClr val="bg1">
                              <a:lumMod val="25000"/>
                            </a:schemeClr>
                          </a:solidFill>
                          <a:effectLst/>
                          <a:latin typeface="Helvetica" pitchFamily="34" charset="0"/>
                          <a:cs typeface="Helvetica" pitchFamily="34" charset="0"/>
                        </a:rPr>
                        <a:t>1</a:t>
                      </a:r>
                      <a:r>
                        <a:rPr lang="ru-RU" sz="1100" b="0" i="0" u="none" strike="noStrike" baseline="0" dirty="0" smtClean="0">
                          <a:solidFill>
                            <a:schemeClr val="bg1">
                              <a:lumMod val="25000"/>
                            </a:schemeClr>
                          </a:solidFill>
                          <a:effectLst/>
                          <a:latin typeface="Helvetica" pitchFamily="34" charset="0"/>
                          <a:cs typeface="Helvetica" pitchFamily="34" charset="0"/>
                        </a:rPr>
                        <a:t> 095</a:t>
                      </a:r>
                      <a:endParaRPr lang="ru-RU" sz="1100" b="0" i="0" u="none" strike="noStrike" dirty="0">
                        <a:solidFill>
                          <a:schemeClr val="bg1">
                            <a:lumMod val="25000"/>
                          </a:schemeClr>
                        </a:solidFill>
                        <a:effectLst/>
                        <a:latin typeface="Helvetica" pitchFamily="34" charset="0"/>
                        <a:cs typeface="Helvetica" pitchFamily="34" charset="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fontAlgn="ctr"/>
                      <a:r>
                        <a:rPr lang="ru-RU" sz="1100" b="0" i="0" u="none" strike="noStrike" dirty="0" smtClean="0">
                          <a:solidFill>
                            <a:schemeClr val="bg1">
                              <a:lumMod val="25000"/>
                            </a:schemeClr>
                          </a:solidFill>
                          <a:effectLst/>
                          <a:latin typeface="Helvetica" pitchFamily="34" charset="0"/>
                          <a:cs typeface="Helvetica" pitchFamily="34" charset="0"/>
                        </a:rPr>
                        <a:t>8</a:t>
                      </a:r>
                      <a:endParaRPr lang="ru-RU" sz="1100" b="0" i="0" u="none" strike="noStrike" dirty="0">
                        <a:solidFill>
                          <a:schemeClr val="bg1">
                            <a:lumMod val="25000"/>
                          </a:schemeClr>
                        </a:solidFill>
                        <a:effectLst/>
                        <a:latin typeface="Helvetica" pitchFamily="34" charset="0"/>
                        <a:cs typeface="Helvetica" pitchFamily="34" charset="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fontAlgn="ctr"/>
                      <a:r>
                        <a:rPr lang="ru-RU" sz="1100" b="0" i="0" u="none" strike="noStrike" dirty="0" smtClean="0">
                          <a:solidFill>
                            <a:schemeClr val="bg1">
                              <a:lumMod val="25000"/>
                            </a:schemeClr>
                          </a:solidFill>
                          <a:effectLst/>
                          <a:latin typeface="Helvetica" pitchFamily="34" charset="0"/>
                          <a:cs typeface="Helvetica" pitchFamily="34" charset="0"/>
                        </a:rPr>
                        <a:t>1 103</a:t>
                      </a:r>
                      <a:endParaRPr lang="ru-RU" sz="1100" b="0" i="0" u="none" strike="noStrike" dirty="0">
                        <a:solidFill>
                          <a:schemeClr val="bg1">
                            <a:lumMod val="25000"/>
                          </a:schemeClr>
                        </a:solidFill>
                        <a:effectLst/>
                        <a:latin typeface="Helvetica" pitchFamily="34" charset="0"/>
                        <a:cs typeface="Helvetica" pitchFamily="34" charset="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713379">
                <a:tc>
                  <a:txBody>
                    <a:bodyPr/>
                    <a:lstStyle/>
                    <a:p>
                      <a:pPr marL="171450" indent="-171450" algn="l" fontAlgn="ctr">
                        <a:buClr>
                          <a:schemeClr val="bg1">
                            <a:lumMod val="25000"/>
                          </a:schemeClr>
                        </a:buClr>
                        <a:buSzPct val="81000"/>
                        <a:buFont typeface="Wingdings" pitchFamily="2" charset="2"/>
                        <a:buChar char="q"/>
                      </a:pPr>
                      <a:r>
                        <a:rPr lang="en-US" sz="1000" kern="1200" dirty="0" smtClean="0">
                          <a:solidFill>
                            <a:schemeClr val="tx1"/>
                          </a:solidFill>
                          <a:latin typeface="+mn-lt"/>
                          <a:ea typeface="+mn-ea"/>
                          <a:cs typeface="+mn-cs"/>
                        </a:rPr>
                        <a:t> The number of corporate venture capital funds financing </a:t>
                      </a:r>
                      <a:r>
                        <a:rPr lang="en-US" sz="1000" kern="1200" dirty="0" err="1" smtClean="0">
                          <a:solidFill>
                            <a:schemeClr val="tx1"/>
                          </a:solidFill>
                          <a:latin typeface="+mn-lt"/>
                          <a:ea typeface="+mn-ea"/>
                          <a:cs typeface="+mn-cs"/>
                        </a:rPr>
                        <a:t>Skolkovo's</a:t>
                      </a:r>
                      <a:r>
                        <a:rPr lang="en-US" sz="1000" kern="1200" dirty="0" smtClean="0">
                          <a:solidFill>
                            <a:schemeClr val="tx1"/>
                          </a:solidFill>
                          <a:latin typeface="+mn-lt"/>
                          <a:ea typeface="+mn-ea"/>
                          <a:cs typeface="+mn-cs"/>
                        </a:rPr>
                        <a:t> participants (NAVI and Columbus Nova (GC "</a:t>
                      </a:r>
                      <a:r>
                        <a:rPr lang="en-US" sz="1000" kern="1200" dirty="0" err="1" smtClean="0">
                          <a:solidFill>
                            <a:schemeClr val="tx1"/>
                          </a:solidFill>
                          <a:latin typeface="+mn-lt"/>
                          <a:ea typeface="+mn-ea"/>
                          <a:cs typeface="+mn-cs"/>
                        </a:rPr>
                        <a:t>Renova</a:t>
                      </a:r>
                      <a:r>
                        <a:rPr lang="en-US" sz="1000" kern="1200" dirty="0" smtClean="0">
                          <a:solidFill>
                            <a:schemeClr val="tx1"/>
                          </a:solidFill>
                          <a:latin typeface="+mn-lt"/>
                          <a:ea typeface="+mn-ea"/>
                          <a:cs typeface="+mn-cs"/>
                        </a:rPr>
                        <a:t>»), Intel Capital (Intel))</a:t>
                      </a:r>
                      <a:endParaRPr lang="pt-BR" sz="1000" u="none" strike="noStrike" dirty="0" smtClean="0">
                        <a:solidFill>
                          <a:schemeClr val="bg1">
                            <a:lumMod val="25000"/>
                          </a:schemeClr>
                        </a:solidFill>
                        <a:effectLst/>
                        <a:latin typeface="Helvetica" pitchFamily="34" charset="0"/>
                        <a:cs typeface="Helvetica"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fontAlgn="ctr"/>
                      <a:r>
                        <a:rPr lang="ru-RU" sz="1100" b="0" i="0" u="none" strike="noStrike" dirty="0" smtClean="0">
                          <a:solidFill>
                            <a:schemeClr val="bg1">
                              <a:lumMod val="25000"/>
                            </a:schemeClr>
                          </a:solidFill>
                          <a:effectLst/>
                          <a:latin typeface="Helvetica" pitchFamily="34" charset="0"/>
                          <a:cs typeface="Helvetica" pitchFamily="34" charset="0"/>
                        </a:rPr>
                        <a:t>3</a:t>
                      </a:r>
                      <a:endParaRPr lang="ru-RU" sz="1100" b="0" i="0" u="none" strike="noStrike" dirty="0">
                        <a:solidFill>
                          <a:schemeClr val="bg1">
                            <a:lumMod val="25000"/>
                          </a:schemeClr>
                        </a:solidFill>
                        <a:effectLst/>
                        <a:latin typeface="Helvetica" pitchFamily="34" charset="0"/>
                        <a:cs typeface="Helvetica" pitchFamily="34" charset="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fontAlgn="ctr"/>
                      <a:r>
                        <a:rPr lang="ru-RU" sz="1100" b="0" i="0" u="none" strike="noStrike" dirty="0" smtClean="0">
                          <a:solidFill>
                            <a:schemeClr val="bg1">
                              <a:lumMod val="25000"/>
                            </a:schemeClr>
                          </a:solidFill>
                          <a:effectLst/>
                          <a:latin typeface="Helvetica" pitchFamily="34" charset="0"/>
                          <a:cs typeface="Helvetica" pitchFamily="34" charset="0"/>
                        </a:rPr>
                        <a:t>-</a:t>
                      </a:r>
                      <a:endParaRPr lang="ru-RU" sz="1100" b="0" i="0" u="none" strike="noStrike" dirty="0">
                        <a:solidFill>
                          <a:schemeClr val="bg1">
                            <a:lumMod val="25000"/>
                          </a:schemeClr>
                        </a:solidFill>
                        <a:effectLst/>
                        <a:latin typeface="Helvetica" pitchFamily="34" charset="0"/>
                        <a:cs typeface="Helvetica" pitchFamily="34" charset="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fontAlgn="ctr"/>
                      <a:r>
                        <a:rPr lang="ru-RU" sz="1100" b="0" i="0" u="none" strike="noStrike" dirty="0" smtClean="0">
                          <a:solidFill>
                            <a:schemeClr val="bg1">
                              <a:lumMod val="25000"/>
                            </a:schemeClr>
                          </a:solidFill>
                          <a:effectLst/>
                          <a:latin typeface="Helvetica" pitchFamily="34" charset="0"/>
                          <a:cs typeface="Helvetica" pitchFamily="34" charset="0"/>
                        </a:rPr>
                        <a:t>3</a:t>
                      </a:r>
                      <a:endParaRPr lang="ru-RU" sz="1100" b="0" i="0" u="none" strike="noStrike" dirty="0">
                        <a:solidFill>
                          <a:schemeClr val="bg1">
                            <a:lumMod val="25000"/>
                          </a:schemeClr>
                        </a:solidFill>
                        <a:effectLst/>
                        <a:latin typeface="Helvetica" pitchFamily="34" charset="0"/>
                        <a:cs typeface="Helvetica" pitchFamily="34" charset="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bl>
          </a:graphicData>
        </a:graphic>
      </p:graphicFrame>
      <p:graphicFrame>
        <p:nvGraphicFramePr>
          <p:cNvPr id="9" name="Таблица 8"/>
          <p:cNvGraphicFramePr>
            <a:graphicFrameLocks noGrp="1"/>
          </p:cNvGraphicFramePr>
          <p:nvPr>
            <p:extLst>
              <p:ext uri="{D42A27DB-BD31-4B8C-83A1-F6EECF244321}">
                <p14:modId xmlns:p14="http://schemas.microsoft.com/office/powerpoint/2010/main" val="3333785917"/>
              </p:ext>
            </p:extLst>
          </p:nvPr>
        </p:nvGraphicFramePr>
        <p:xfrm>
          <a:off x="839261" y="1434352"/>
          <a:ext cx="3141068" cy="3703320"/>
        </p:xfrm>
        <a:graphic>
          <a:graphicData uri="http://schemas.openxmlformats.org/drawingml/2006/table">
            <a:tbl>
              <a:tblPr firstRow="1" bandRow="1">
                <a:tableStyleId>{9D7B26C5-4107-4FEC-AEDC-1716B250A1EF}</a:tableStyleId>
              </a:tblPr>
              <a:tblGrid>
                <a:gridCol w="1759118"/>
                <a:gridCol w="1381950"/>
              </a:tblGrid>
              <a:tr h="236555">
                <a:tc gridSpan="2">
                  <a:txBody>
                    <a:bodyPr/>
                    <a:lstStyle/>
                    <a:p>
                      <a:pPr algn="ctr"/>
                      <a:r>
                        <a:rPr lang="en-US" sz="1100" b="1" u="none" strike="noStrike" kern="1200" dirty="0" smtClean="0">
                          <a:solidFill>
                            <a:schemeClr val="bg1">
                              <a:lumMod val="25000"/>
                            </a:schemeClr>
                          </a:solidFill>
                          <a:effectLst/>
                          <a:latin typeface="Helvetica" pitchFamily="34" charset="0"/>
                          <a:cs typeface="Helvetica" pitchFamily="34" charset="0"/>
                        </a:rPr>
                        <a:t>List of the Fund’s Key Partners</a:t>
                      </a:r>
                      <a:endParaRPr lang="ru-RU" sz="1100" b="1" u="none" strike="noStrike" kern="1200" dirty="0" smtClean="0">
                        <a:solidFill>
                          <a:schemeClr val="bg1">
                            <a:lumMod val="25000"/>
                          </a:schemeClr>
                        </a:solidFill>
                        <a:effectLst/>
                        <a:latin typeface="Helvetica" pitchFamily="34" charset="0"/>
                        <a:ea typeface="+mn-ea"/>
                        <a:cs typeface="Helvetica" pitchFamily="34" charset="0"/>
                      </a:endParaRPr>
                    </a:p>
                  </a:txBody>
                  <a:tcPr marL="84406" marR="84406" anchor="ctr">
                    <a:lnL>
                      <a:noFill/>
                    </a:lnL>
                    <a:lnR>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ru-RU" dirty="0"/>
                    </a:p>
                  </a:txBody>
                  <a:tcPr/>
                </a:tc>
              </a:tr>
              <a:tr h="233838">
                <a:tc>
                  <a:txBody>
                    <a:bodyPr/>
                    <a:lstStyle/>
                    <a:p>
                      <a:pPr algn="ctr"/>
                      <a:r>
                        <a:rPr lang="en-US" sz="1100" b="1" u="none" strike="noStrike" kern="1200" dirty="0" smtClean="0">
                          <a:solidFill>
                            <a:schemeClr val="bg1">
                              <a:lumMod val="25000"/>
                            </a:schemeClr>
                          </a:solidFill>
                          <a:effectLst/>
                          <a:latin typeface="Helvetica" pitchFamily="34" charset="0"/>
                          <a:ea typeface="+mn-ea"/>
                          <a:cs typeface="Helvetica" pitchFamily="34" charset="0"/>
                        </a:rPr>
                        <a:t>International</a:t>
                      </a:r>
                      <a:r>
                        <a:rPr lang="ru-RU" sz="1100" b="1" u="none" strike="noStrike" kern="1200" dirty="0" smtClean="0">
                          <a:solidFill>
                            <a:schemeClr val="bg1">
                              <a:lumMod val="25000"/>
                            </a:schemeClr>
                          </a:solidFill>
                          <a:effectLst/>
                          <a:latin typeface="Helvetica" pitchFamily="34" charset="0"/>
                          <a:ea typeface="+mn-ea"/>
                          <a:cs typeface="Helvetica" pitchFamily="34" charset="0"/>
                        </a:rPr>
                        <a:t> (19)</a:t>
                      </a:r>
                    </a:p>
                  </a:txBody>
                  <a:tcPr marL="84406" marR="84406" anchor="ctr">
                    <a:lnL>
                      <a:noFill/>
                    </a:lnL>
                    <a:lnR>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r>
                        <a:rPr lang="en-US" sz="1100" b="1" u="none" strike="noStrike" kern="1200" dirty="0" smtClean="0">
                          <a:solidFill>
                            <a:schemeClr val="bg1">
                              <a:lumMod val="25000"/>
                            </a:schemeClr>
                          </a:solidFill>
                          <a:effectLst/>
                          <a:latin typeface="Helvetica" pitchFamily="34" charset="0"/>
                          <a:ea typeface="+mn-ea"/>
                          <a:cs typeface="Helvetica" pitchFamily="34" charset="0"/>
                        </a:rPr>
                        <a:t>Russian</a:t>
                      </a:r>
                      <a:r>
                        <a:rPr lang="ru-RU" sz="1100" b="1" u="none" strike="noStrike" kern="1200" dirty="0" smtClean="0">
                          <a:solidFill>
                            <a:schemeClr val="bg1">
                              <a:lumMod val="25000"/>
                            </a:schemeClr>
                          </a:solidFill>
                          <a:effectLst/>
                          <a:latin typeface="Helvetica" pitchFamily="34" charset="0"/>
                          <a:ea typeface="+mn-ea"/>
                          <a:cs typeface="Helvetica" pitchFamily="34" charset="0"/>
                        </a:rPr>
                        <a:t> (13)</a:t>
                      </a:r>
                      <a:endParaRPr lang="ru-RU" sz="1100" b="1" u="none" strike="noStrike" kern="1200" dirty="0">
                        <a:solidFill>
                          <a:schemeClr val="bg1">
                            <a:lumMod val="25000"/>
                          </a:schemeClr>
                        </a:solidFill>
                        <a:effectLst/>
                        <a:latin typeface="Helvetica" pitchFamily="34" charset="0"/>
                        <a:ea typeface="+mn-ea"/>
                        <a:cs typeface="Helvetica" pitchFamily="34" charset="0"/>
                      </a:endParaRPr>
                    </a:p>
                  </a:txBody>
                  <a:tcPr marL="84406" marR="84406" anchor="ctr">
                    <a:lnL>
                      <a:noFill/>
                    </a:lnL>
                    <a:lnR>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r>
              <a:tr h="151307">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ru-RU" sz="1100" u="none" strike="noStrike" kern="1200" dirty="0" err="1" smtClean="0">
                          <a:solidFill>
                            <a:schemeClr val="bg1">
                              <a:lumMod val="25000"/>
                            </a:schemeClr>
                          </a:solidFill>
                          <a:effectLst/>
                          <a:latin typeface="Helvetica" pitchFamily="34" charset="0"/>
                          <a:ea typeface="+mn-ea"/>
                          <a:cs typeface="Helvetica" pitchFamily="34" charset="0"/>
                        </a:rPr>
                        <a:t>Nokia</a:t>
                      </a:r>
                      <a:r>
                        <a:rPr lang="ru-RU" sz="1100" u="none" strike="noStrike" kern="1200" dirty="0" smtClean="0">
                          <a:solidFill>
                            <a:schemeClr val="bg1">
                              <a:lumMod val="25000"/>
                            </a:schemeClr>
                          </a:solidFill>
                          <a:effectLst/>
                          <a:latin typeface="Helvetica" pitchFamily="34" charset="0"/>
                          <a:ea typeface="+mn-ea"/>
                          <a:cs typeface="Helvetica" pitchFamily="34" charset="0"/>
                        </a:rPr>
                        <a:t> </a:t>
                      </a:r>
                      <a:r>
                        <a:rPr lang="ru-RU" sz="1100" u="none" strike="noStrike" kern="1200" dirty="0" err="1" smtClean="0">
                          <a:solidFill>
                            <a:schemeClr val="bg1">
                              <a:lumMod val="25000"/>
                            </a:schemeClr>
                          </a:solidFill>
                          <a:effectLst/>
                          <a:latin typeface="Helvetica" pitchFamily="34" charset="0"/>
                          <a:ea typeface="+mn-ea"/>
                          <a:cs typeface="Helvetica" pitchFamily="34" charset="0"/>
                        </a:rPr>
                        <a:t>Corporation</a:t>
                      </a:r>
                      <a:endParaRPr lang="ru-RU" sz="1100" u="none" strike="noStrike" kern="1200" dirty="0">
                        <a:solidFill>
                          <a:schemeClr val="bg1">
                            <a:lumMod val="25000"/>
                          </a:schemeClr>
                        </a:solidFill>
                        <a:effectLst/>
                        <a:latin typeface="Helvetica" pitchFamily="34" charset="0"/>
                        <a:ea typeface="+mn-ea"/>
                        <a:cs typeface="Helvetica"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chemeClr val="bg2"/>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err="1" smtClean="0">
                          <a:solidFill>
                            <a:schemeClr val="bg1">
                              <a:lumMod val="25000"/>
                            </a:schemeClr>
                          </a:solidFill>
                          <a:effectLst/>
                          <a:latin typeface="Helvetica" pitchFamily="34" charset="0"/>
                          <a:ea typeface="+mn-ea"/>
                          <a:cs typeface="Helvetica" pitchFamily="34" charset="0"/>
                        </a:rPr>
                        <a:t>Kamaz</a:t>
                      </a:r>
                      <a:endParaRPr lang="ru-RU" sz="1100" u="none" strike="noStrike" kern="1200" dirty="0">
                        <a:solidFill>
                          <a:schemeClr val="bg1">
                            <a:lumMod val="25000"/>
                          </a:schemeClr>
                        </a:solidFill>
                        <a:effectLst/>
                        <a:latin typeface="Helvetica" pitchFamily="34" charset="0"/>
                        <a:ea typeface="+mn-ea"/>
                        <a:cs typeface="Helvetica"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chemeClr val="bg2"/>
                    </a:solidFill>
                  </a:tcPr>
                </a:tc>
              </a:tr>
              <a:tr h="151307">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ru-RU" sz="1100" u="none" strike="noStrike" kern="1200" dirty="0" err="1" smtClean="0">
                          <a:solidFill>
                            <a:schemeClr val="bg1">
                              <a:lumMod val="25000"/>
                            </a:schemeClr>
                          </a:solidFill>
                          <a:effectLst/>
                          <a:latin typeface="Helvetica" pitchFamily="34" charset="0"/>
                          <a:ea typeface="+mn-ea"/>
                          <a:cs typeface="Helvetica" pitchFamily="34" charset="0"/>
                        </a:rPr>
                        <a:t>Siemens</a:t>
                      </a:r>
                      <a:r>
                        <a:rPr lang="ru-RU" sz="1100" u="none" strike="noStrike" kern="1200" dirty="0" smtClean="0">
                          <a:solidFill>
                            <a:schemeClr val="bg1">
                              <a:lumMod val="25000"/>
                            </a:schemeClr>
                          </a:solidFill>
                          <a:effectLst/>
                          <a:latin typeface="Helvetica" pitchFamily="34" charset="0"/>
                          <a:ea typeface="+mn-ea"/>
                          <a:cs typeface="Helvetica" pitchFamily="34" charset="0"/>
                        </a:rPr>
                        <a:t> </a:t>
                      </a:r>
                    </a:p>
                  </a:txBody>
                  <a:tcPr marL="0" marR="0" marT="0" marB="0" anchor="b">
                    <a:lnL>
                      <a:noFill/>
                    </a:lnL>
                    <a:lnR>
                      <a:noFill/>
                    </a:lnR>
                    <a:lnT>
                      <a:noFill/>
                    </a:lnT>
                    <a:lnB>
                      <a:noFill/>
                    </a:lnB>
                    <a:lnTlToBr w="12700" cmpd="sng">
                      <a:noFill/>
                      <a:prstDash val="solid"/>
                    </a:lnTlToBr>
                    <a:lnBlToTr w="12700" cmpd="sng">
                      <a:noFill/>
                      <a:prstDash val="solid"/>
                    </a:lnBlToTr>
                    <a:solidFill>
                      <a:schemeClr val="bg2"/>
                    </a:solid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ru-RU" sz="1100" u="none" strike="noStrike" kern="1200" dirty="0" smtClean="0">
                          <a:solidFill>
                            <a:schemeClr val="bg1">
                              <a:lumMod val="25000"/>
                            </a:schemeClr>
                          </a:solidFill>
                          <a:effectLst/>
                          <a:latin typeface="Helvetica" pitchFamily="34" charset="0"/>
                          <a:ea typeface="+mn-ea"/>
                          <a:cs typeface="Helvetica" pitchFamily="34" charset="0"/>
                        </a:rPr>
                        <a:t>RU-COM</a:t>
                      </a:r>
                      <a:endParaRPr lang="en-US" sz="1100" u="none" strike="noStrike" kern="1200" noProof="0" dirty="0" smtClean="0">
                        <a:solidFill>
                          <a:schemeClr val="bg1">
                            <a:lumMod val="25000"/>
                          </a:schemeClr>
                        </a:solidFill>
                        <a:effectLst/>
                        <a:latin typeface="Helvetica" pitchFamily="34" charset="0"/>
                        <a:ea typeface="+mn-ea"/>
                        <a:cs typeface="Helvetica"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chemeClr val="bg2"/>
                    </a:solidFill>
                  </a:tcPr>
                </a:tc>
              </a:tr>
              <a:tr h="151307">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ru-RU" sz="1100" u="none" strike="noStrike" kern="1200" dirty="0" err="1" smtClean="0">
                          <a:solidFill>
                            <a:schemeClr val="bg1">
                              <a:lumMod val="25000"/>
                            </a:schemeClr>
                          </a:solidFill>
                          <a:effectLst/>
                          <a:latin typeface="Helvetica" pitchFamily="34" charset="0"/>
                          <a:ea typeface="+mn-ea"/>
                          <a:cs typeface="Helvetica" pitchFamily="34" charset="0"/>
                        </a:rPr>
                        <a:t>Microsoft</a:t>
                      </a:r>
                      <a:endParaRPr lang="ru-RU" sz="1100" u="none" strike="noStrike" kern="1200" dirty="0" smtClean="0">
                        <a:solidFill>
                          <a:schemeClr val="bg1">
                            <a:lumMod val="25000"/>
                          </a:schemeClr>
                        </a:solidFill>
                        <a:effectLst/>
                        <a:latin typeface="Helvetica" pitchFamily="34" charset="0"/>
                        <a:ea typeface="+mn-ea"/>
                        <a:cs typeface="Helvetica"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chemeClr val="bg2"/>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smtClean="0">
                          <a:solidFill>
                            <a:schemeClr val="bg1">
                              <a:lumMod val="25000"/>
                            </a:schemeClr>
                          </a:solidFill>
                          <a:effectLst/>
                          <a:latin typeface="Helvetica" pitchFamily="34" charset="0"/>
                          <a:ea typeface="+mn-ea"/>
                          <a:cs typeface="Helvetica" pitchFamily="34" charset="0"/>
                        </a:rPr>
                        <a:t>USC</a:t>
                      </a:r>
                    </a:p>
                  </a:txBody>
                  <a:tcPr marL="0" marR="0" marT="0" marB="0" anchor="b">
                    <a:lnL>
                      <a:noFill/>
                    </a:lnL>
                    <a:lnR>
                      <a:noFill/>
                    </a:lnR>
                    <a:lnT>
                      <a:noFill/>
                    </a:lnT>
                    <a:lnB>
                      <a:noFill/>
                    </a:lnB>
                    <a:lnTlToBr w="12700" cmpd="sng">
                      <a:noFill/>
                      <a:prstDash val="solid"/>
                    </a:lnTlToBr>
                    <a:lnBlToTr w="12700" cmpd="sng">
                      <a:noFill/>
                      <a:prstDash val="solid"/>
                    </a:lnBlToTr>
                    <a:solidFill>
                      <a:schemeClr val="bg2"/>
                    </a:solidFill>
                  </a:tcPr>
                </a:tc>
              </a:tr>
              <a:tr h="151307">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ru-RU" sz="1100" u="none" strike="noStrike" kern="1200" dirty="0" smtClean="0">
                          <a:solidFill>
                            <a:schemeClr val="bg1">
                              <a:lumMod val="25000"/>
                            </a:schemeClr>
                          </a:solidFill>
                          <a:effectLst/>
                          <a:latin typeface="Helvetica" pitchFamily="34" charset="0"/>
                          <a:ea typeface="+mn-ea"/>
                          <a:cs typeface="Helvetica" pitchFamily="34" charset="0"/>
                        </a:rPr>
                        <a:t>EADS </a:t>
                      </a:r>
                    </a:p>
                  </a:txBody>
                  <a:tcPr marL="0" marR="0" marT="0" marB="0" anchor="b">
                    <a:lnL>
                      <a:noFill/>
                    </a:lnL>
                    <a:lnR>
                      <a:noFill/>
                    </a:lnR>
                    <a:lnT>
                      <a:noFill/>
                    </a:lnT>
                    <a:lnB>
                      <a:noFill/>
                    </a:lnB>
                    <a:lnTlToBr w="12700" cmpd="sng">
                      <a:noFill/>
                      <a:prstDash val="solid"/>
                    </a:lnTlToBr>
                    <a:lnBlToTr w="12700" cmpd="sng">
                      <a:noFill/>
                      <a:prstDash val="solid"/>
                    </a:lnBlToTr>
                    <a:solidFill>
                      <a:schemeClr val="bg2"/>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smtClean="0">
                          <a:solidFill>
                            <a:schemeClr val="bg1">
                              <a:lumMod val="25000"/>
                            </a:schemeClr>
                          </a:solidFill>
                          <a:effectLst/>
                          <a:latin typeface="Helvetica" pitchFamily="34" charset="0"/>
                          <a:ea typeface="+mn-ea"/>
                          <a:cs typeface="Helvetica" pitchFamily="34" charset="0"/>
                        </a:rPr>
                        <a:t>HC </a:t>
                      </a:r>
                      <a:r>
                        <a:rPr lang="en-US" sz="1100" u="none" strike="noStrike" kern="1200" dirty="0" err="1" smtClean="0">
                          <a:solidFill>
                            <a:schemeClr val="bg1">
                              <a:lumMod val="25000"/>
                            </a:schemeClr>
                          </a:solidFill>
                          <a:effectLst/>
                          <a:latin typeface="Helvetica" pitchFamily="34" charset="0"/>
                          <a:ea typeface="+mn-ea"/>
                          <a:cs typeface="Helvetica" pitchFamily="34" charset="0"/>
                        </a:rPr>
                        <a:t>Composit</a:t>
                      </a:r>
                      <a:endParaRPr lang="en-US" sz="1100" u="none" strike="noStrike" kern="1200" dirty="0" smtClean="0">
                        <a:solidFill>
                          <a:schemeClr val="bg1">
                            <a:lumMod val="25000"/>
                          </a:schemeClr>
                        </a:solidFill>
                        <a:effectLst/>
                        <a:latin typeface="Helvetica" pitchFamily="34" charset="0"/>
                        <a:ea typeface="+mn-ea"/>
                        <a:cs typeface="Helvetica"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chemeClr val="bg2"/>
                    </a:solidFill>
                  </a:tcPr>
                </a:tc>
              </a:tr>
              <a:tr h="151307">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ru-RU" sz="1100" u="none" strike="noStrike" kern="1200" dirty="0" err="1" smtClean="0">
                          <a:solidFill>
                            <a:schemeClr val="bg1">
                              <a:lumMod val="25000"/>
                            </a:schemeClr>
                          </a:solidFill>
                          <a:effectLst/>
                          <a:latin typeface="Helvetica" pitchFamily="34" charset="0"/>
                          <a:ea typeface="+mn-ea"/>
                          <a:cs typeface="Helvetica" pitchFamily="34" charset="0"/>
                        </a:rPr>
                        <a:t>Ericsson</a:t>
                      </a:r>
                      <a:endParaRPr lang="en-US" sz="1100" u="none" strike="noStrike" kern="1200" dirty="0" smtClean="0">
                        <a:solidFill>
                          <a:schemeClr val="bg1">
                            <a:lumMod val="25000"/>
                          </a:schemeClr>
                        </a:solidFill>
                        <a:effectLst/>
                        <a:latin typeface="Helvetica" pitchFamily="34" charset="0"/>
                        <a:ea typeface="+mn-ea"/>
                        <a:cs typeface="Helvetica"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chemeClr val="bg2"/>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smtClean="0">
                          <a:solidFill>
                            <a:schemeClr val="bg1">
                              <a:lumMod val="25000"/>
                            </a:schemeClr>
                          </a:solidFill>
                          <a:effectLst/>
                          <a:latin typeface="Helvetica" pitchFamily="34" charset="0"/>
                          <a:ea typeface="+mn-ea"/>
                          <a:cs typeface="Helvetica" pitchFamily="34" charset="0"/>
                        </a:rPr>
                        <a:t>ISS </a:t>
                      </a:r>
                      <a:r>
                        <a:rPr lang="en-US" sz="1100" u="none" strike="noStrike" kern="1200" dirty="0" err="1" smtClean="0">
                          <a:solidFill>
                            <a:schemeClr val="bg1">
                              <a:lumMod val="25000"/>
                            </a:schemeClr>
                          </a:solidFill>
                          <a:effectLst/>
                          <a:latin typeface="Helvetica" pitchFamily="34" charset="0"/>
                          <a:ea typeface="+mn-ea"/>
                          <a:cs typeface="Helvetica" pitchFamily="34" charset="0"/>
                        </a:rPr>
                        <a:t>Reshetneva</a:t>
                      </a:r>
                      <a:endParaRPr lang="ru-RU" sz="1100" u="none" strike="noStrike" kern="1200" dirty="0" smtClean="0">
                        <a:solidFill>
                          <a:schemeClr val="bg1">
                            <a:lumMod val="25000"/>
                          </a:schemeClr>
                        </a:solidFill>
                        <a:effectLst/>
                        <a:latin typeface="Helvetica" pitchFamily="34" charset="0"/>
                        <a:ea typeface="+mn-ea"/>
                        <a:cs typeface="Helvetica"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chemeClr val="bg2"/>
                    </a:solidFill>
                  </a:tcPr>
                </a:tc>
              </a:tr>
              <a:tr h="151307">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ru-RU" sz="1100" u="none" strike="noStrike" kern="1200" dirty="0" err="1" smtClean="0">
                          <a:solidFill>
                            <a:schemeClr val="bg1">
                              <a:lumMod val="25000"/>
                            </a:schemeClr>
                          </a:solidFill>
                          <a:effectLst/>
                          <a:latin typeface="Helvetica" pitchFamily="34" charset="0"/>
                          <a:ea typeface="+mn-ea"/>
                          <a:cs typeface="Helvetica" pitchFamily="34" charset="0"/>
                        </a:rPr>
                        <a:t>General</a:t>
                      </a:r>
                      <a:r>
                        <a:rPr lang="ru-RU" sz="1100" u="none" strike="noStrike" kern="1200" dirty="0" smtClean="0">
                          <a:solidFill>
                            <a:schemeClr val="bg1">
                              <a:lumMod val="25000"/>
                            </a:schemeClr>
                          </a:solidFill>
                          <a:effectLst/>
                          <a:latin typeface="Helvetica" pitchFamily="34" charset="0"/>
                          <a:ea typeface="+mn-ea"/>
                          <a:cs typeface="Helvetica" pitchFamily="34" charset="0"/>
                        </a:rPr>
                        <a:t> </a:t>
                      </a:r>
                      <a:r>
                        <a:rPr lang="ru-RU" sz="1100" u="none" strike="noStrike" kern="1200" dirty="0" err="1" smtClean="0">
                          <a:solidFill>
                            <a:schemeClr val="bg1">
                              <a:lumMod val="25000"/>
                            </a:schemeClr>
                          </a:solidFill>
                          <a:effectLst/>
                          <a:latin typeface="Helvetica" pitchFamily="34" charset="0"/>
                          <a:ea typeface="+mn-ea"/>
                          <a:cs typeface="Helvetica" pitchFamily="34" charset="0"/>
                        </a:rPr>
                        <a:t>Electric</a:t>
                      </a:r>
                      <a:endParaRPr lang="en-US" sz="1100" u="none" strike="noStrike" kern="1200" dirty="0">
                        <a:solidFill>
                          <a:schemeClr val="bg1">
                            <a:lumMod val="25000"/>
                          </a:schemeClr>
                        </a:solidFill>
                        <a:effectLst/>
                        <a:latin typeface="Helvetica" pitchFamily="34" charset="0"/>
                        <a:ea typeface="+mn-ea"/>
                        <a:cs typeface="Helvetica"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chemeClr val="bg2"/>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smtClean="0">
                          <a:solidFill>
                            <a:schemeClr val="bg1">
                              <a:lumMod val="25000"/>
                            </a:schemeClr>
                          </a:solidFill>
                          <a:effectLst/>
                          <a:latin typeface="Helvetica" pitchFamily="34" charset="0"/>
                          <a:ea typeface="+mn-ea"/>
                          <a:cs typeface="Helvetica" pitchFamily="34" charset="0"/>
                        </a:rPr>
                        <a:t>AFK </a:t>
                      </a:r>
                      <a:r>
                        <a:rPr lang="en-US" sz="1100" u="none" strike="noStrike" kern="1200" dirty="0" err="1" smtClean="0">
                          <a:solidFill>
                            <a:schemeClr val="bg1">
                              <a:lumMod val="25000"/>
                            </a:schemeClr>
                          </a:solidFill>
                          <a:effectLst/>
                          <a:latin typeface="Helvetica" pitchFamily="34" charset="0"/>
                          <a:ea typeface="+mn-ea"/>
                          <a:cs typeface="Helvetica" pitchFamily="34" charset="0"/>
                        </a:rPr>
                        <a:t>Sistema</a:t>
                      </a:r>
                      <a:endParaRPr lang="ru-RU" sz="1100" u="none" strike="noStrike" kern="1200" dirty="0" smtClean="0">
                        <a:solidFill>
                          <a:schemeClr val="bg1">
                            <a:lumMod val="25000"/>
                          </a:schemeClr>
                        </a:solidFill>
                        <a:effectLst/>
                        <a:latin typeface="Helvetica" pitchFamily="34" charset="0"/>
                        <a:ea typeface="+mn-ea"/>
                        <a:cs typeface="Helvetica"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chemeClr val="bg2"/>
                    </a:solidFill>
                  </a:tcPr>
                </a:tc>
              </a:tr>
              <a:tr h="151307">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ru-RU" sz="1100" u="none" strike="noStrike" kern="1200" dirty="0" err="1" smtClean="0">
                          <a:solidFill>
                            <a:schemeClr val="bg1">
                              <a:lumMod val="25000"/>
                            </a:schemeClr>
                          </a:solidFill>
                          <a:effectLst/>
                          <a:latin typeface="Helvetica" pitchFamily="34" charset="0"/>
                          <a:ea typeface="+mn-ea"/>
                          <a:cs typeface="Helvetica" pitchFamily="34" charset="0"/>
                        </a:rPr>
                        <a:t>Nokia</a:t>
                      </a:r>
                      <a:r>
                        <a:rPr lang="ru-RU" sz="1100" u="none" strike="noStrike" kern="1200" dirty="0" smtClean="0">
                          <a:solidFill>
                            <a:schemeClr val="bg1">
                              <a:lumMod val="25000"/>
                            </a:schemeClr>
                          </a:solidFill>
                          <a:effectLst/>
                          <a:latin typeface="Helvetica" pitchFamily="34" charset="0"/>
                          <a:ea typeface="+mn-ea"/>
                          <a:cs typeface="Helvetica" pitchFamily="34" charset="0"/>
                        </a:rPr>
                        <a:t> </a:t>
                      </a:r>
                      <a:r>
                        <a:rPr lang="ru-RU" sz="1100" u="none" strike="noStrike" kern="1200" dirty="0" err="1" smtClean="0">
                          <a:solidFill>
                            <a:schemeClr val="bg1">
                              <a:lumMod val="25000"/>
                            </a:schemeClr>
                          </a:solidFill>
                          <a:effectLst/>
                          <a:latin typeface="Helvetica" pitchFamily="34" charset="0"/>
                          <a:ea typeface="+mn-ea"/>
                          <a:cs typeface="Helvetica" pitchFamily="34" charset="0"/>
                        </a:rPr>
                        <a:t>Siemens</a:t>
                      </a:r>
                      <a:r>
                        <a:rPr lang="ru-RU" sz="1100" u="none" strike="noStrike" kern="1200" dirty="0" smtClean="0">
                          <a:solidFill>
                            <a:schemeClr val="bg1">
                              <a:lumMod val="25000"/>
                            </a:schemeClr>
                          </a:solidFill>
                          <a:effectLst/>
                          <a:latin typeface="Helvetica" pitchFamily="34" charset="0"/>
                          <a:ea typeface="+mn-ea"/>
                          <a:cs typeface="Helvetica" pitchFamily="34" charset="0"/>
                        </a:rPr>
                        <a:t> </a:t>
                      </a:r>
                      <a:r>
                        <a:rPr lang="ru-RU" sz="1100" u="none" strike="noStrike" kern="1200" dirty="0" err="1" smtClean="0">
                          <a:solidFill>
                            <a:schemeClr val="bg1">
                              <a:lumMod val="25000"/>
                            </a:schemeClr>
                          </a:solidFill>
                          <a:effectLst/>
                          <a:latin typeface="Helvetica" pitchFamily="34" charset="0"/>
                          <a:ea typeface="+mn-ea"/>
                          <a:cs typeface="Helvetica" pitchFamily="34" charset="0"/>
                        </a:rPr>
                        <a:t>Networks</a:t>
                      </a:r>
                      <a:endParaRPr lang="en-US" sz="1100" u="none" strike="noStrike" kern="1200" dirty="0">
                        <a:solidFill>
                          <a:schemeClr val="bg1">
                            <a:lumMod val="25000"/>
                          </a:schemeClr>
                        </a:solidFill>
                        <a:effectLst/>
                        <a:latin typeface="Helvetica" pitchFamily="34" charset="0"/>
                        <a:ea typeface="+mn-ea"/>
                        <a:cs typeface="Helvetica"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chemeClr val="bg2"/>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smtClean="0">
                          <a:solidFill>
                            <a:schemeClr val="bg1">
                              <a:lumMod val="25000"/>
                            </a:schemeClr>
                          </a:solidFill>
                          <a:effectLst/>
                          <a:latin typeface="Helvetica" pitchFamily="34" charset="0"/>
                          <a:ea typeface="+mn-ea"/>
                          <a:cs typeface="Helvetica" pitchFamily="34" charset="0"/>
                        </a:rPr>
                        <a:t>GC </a:t>
                      </a:r>
                      <a:r>
                        <a:rPr lang="en-US" sz="1100" u="none" strike="noStrike" kern="1200" dirty="0" err="1" smtClean="0">
                          <a:solidFill>
                            <a:schemeClr val="bg1">
                              <a:lumMod val="25000"/>
                            </a:schemeClr>
                          </a:solidFill>
                          <a:effectLst/>
                          <a:latin typeface="Helvetica" pitchFamily="34" charset="0"/>
                          <a:ea typeface="+mn-ea"/>
                          <a:cs typeface="Helvetica" pitchFamily="34" charset="0"/>
                        </a:rPr>
                        <a:t>Renova</a:t>
                      </a:r>
                      <a:endParaRPr lang="ru-RU" sz="1100" u="none" strike="noStrike" kern="1200" dirty="0" smtClean="0">
                        <a:solidFill>
                          <a:schemeClr val="bg1">
                            <a:lumMod val="25000"/>
                          </a:schemeClr>
                        </a:solidFill>
                        <a:effectLst/>
                        <a:latin typeface="Helvetica" pitchFamily="34" charset="0"/>
                        <a:ea typeface="+mn-ea"/>
                        <a:cs typeface="Helvetica"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chemeClr val="bg2"/>
                    </a:solidFill>
                  </a:tcPr>
                </a:tc>
              </a:tr>
              <a:tr h="151307">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ru-RU" sz="1100" u="none" strike="noStrike" kern="1200" dirty="0" err="1" smtClean="0">
                          <a:solidFill>
                            <a:schemeClr val="bg1">
                              <a:lumMod val="25000"/>
                            </a:schemeClr>
                          </a:solidFill>
                          <a:effectLst/>
                          <a:latin typeface="Helvetica" pitchFamily="34" charset="0"/>
                          <a:ea typeface="+mn-ea"/>
                          <a:cs typeface="Helvetica" pitchFamily="34" charset="0"/>
                        </a:rPr>
                        <a:t>Cisco</a:t>
                      </a:r>
                      <a:endParaRPr lang="en-US" sz="1100" u="none" strike="noStrike" kern="1200" dirty="0">
                        <a:solidFill>
                          <a:schemeClr val="bg1">
                            <a:lumMod val="25000"/>
                          </a:schemeClr>
                        </a:solidFill>
                        <a:effectLst/>
                        <a:latin typeface="Helvetica" pitchFamily="34" charset="0"/>
                        <a:ea typeface="+mn-ea"/>
                        <a:cs typeface="Helvetica"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chemeClr val="bg2"/>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ru-RU" sz="1100" u="none" strike="noStrike" kern="1200" dirty="0" err="1" smtClean="0">
                          <a:solidFill>
                            <a:schemeClr val="bg1">
                              <a:lumMod val="25000"/>
                            </a:schemeClr>
                          </a:solidFill>
                          <a:effectLst/>
                          <a:latin typeface="Helvetica" pitchFamily="34" charset="0"/>
                          <a:ea typeface="+mn-ea"/>
                          <a:cs typeface="Helvetica" pitchFamily="34" charset="0"/>
                        </a:rPr>
                        <a:t>Tatnef</a:t>
                      </a:r>
                      <a:r>
                        <a:rPr lang="en-US" sz="1100" u="none" strike="noStrike" kern="1200" dirty="0" smtClean="0">
                          <a:solidFill>
                            <a:schemeClr val="bg1">
                              <a:lumMod val="25000"/>
                            </a:schemeClr>
                          </a:solidFill>
                          <a:effectLst/>
                          <a:latin typeface="Helvetica" pitchFamily="34" charset="0"/>
                          <a:ea typeface="+mn-ea"/>
                          <a:cs typeface="Helvetica" pitchFamily="34" charset="0"/>
                        </a:rPr>
                        <a:t>t</a:t>
                      </a:r>
                      <a:r>
                        <a:rPr lang="ru-RU" sz="1100" u="none" strike="noStrike" kern="1200" dirty="0" smtClean="0">
                          <a:solidFill>
                            <a:schemeClr val="bg1">
                              <a:lumMod val="25000"/>
                            </a:schemeClr>
                          </a:solidFill>
                          <a:effectLst/>
                          <a:latin typeface="Helvetica" pitchFamily="34" charset="0"/>
                          <a:ea typeface="+mn-ea"/>
                          <a:cs typeface="Helvetica" pitchFamily="34" charset="0"/>
                        </a:rPr>
                        <a:t> </a:t>
                      </a:r>
                    </a:p>
                  </a:txBody>
                  <a:tcPr marL="0" marR="0" marT="0" marB="0" anchor="b">
                    <a:lnL>
                      <a:noFill/>
                    </a:lnL>
                    <a:lnR>
                      <a:noFill/>
                    </a:lnR>
                    <a:lnT>
                      <a:noFill/>
                    </a:lnT>
                    <a:lnB>
                      <a:noFill/>
                    </a:lnB>
                    <a:lnTlToBr w="12700" cmpd="sng">
                      <a:noFill/>
                      <a:prstDash val="solid"/>
                    </a:lnTlToBr>
                    <a:lnBlToTr w="12700" cmpd="sng">
                      <a:noFill/>
                      <a:prstDash val="solid"/>
                    </a:lnBlToTr>
                    <a:solidFill>
                      <a:schemeClr val="bg2"/>
                    </a:solidFill>
                  </a:tcPr>
                </a:tc>
              </a:tr>
              <a:tr h="151307">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ru-RU" sz="1100" u="none" strike="noStrike" kern="1200" dirty="0" smtClean="0">
                          <a:solidFill>
                            <a:schemeClr val="bg1">
                              <a:lumMod val="25000"/>
                            </a:schemeClr>
                          </a:solidFill>
                          <a:effectLst/>
                          <a:latin typeface="Helvetica" pitchFamily="34" charset="0"/>
                          <a:ea typeface="+mn-ea"/>
                          <a:cs typeface="Helvetica" pitchFamily="34" charset="0"/>
                        </a:rPr>
                        <a:t>EMC</a:t>
                      </a:r>
                      <a:endParaRPr lang="en-US" sz="1100" u="none" strike="noStrike" kern="1200" dirty="0">
                        <a:solidFill>
                          <a:schemeClr val="bg1">
                            <a:lumMod val="25000"/>
                          </a:schemeClr>
                        </a:solidFill>
                        <a:effectLst/>
                        <a:latin typeface="Helvetica" pitchFamily="34" charset="0"/>
                        <a:ea typeface="+mn-ea"/>
                        <a:cs typeface="Helvetica"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chemeClr val="bg2"/>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smtClean="0">
                          <a:solidFill>
                            <a:schemeClr val="bg1">
                              <a:lumMod val="25000"/>
                            </a:schemeClr>
                          </a:solidFill>
                          <a:effectLst/>
                          <a:latin typeface="Helvetica" pitchFamily="34" charset="0"/>
                          <a:ea typeface="+mn-ea"/>
                          <a:cs typeface="Helvetica" pitchFamily="34" charset="0"/>
                        </a:rPr>
                        <a:t>TNK-BP</a:t>
                      </a:r>
                      <a:endParaRPr lang="ru-RU" sz="1100" u="none" strike="noStrike" kern="1200" dirty="0" smtClean="0">
                        <a:solidFill>
                          <a:schemeClr val="bg1">
                            <a:lumMod val="25000"/>
                          </a:schemeClr>
                        </a:solidFill>
                        <a:effectLst/>
                        <a:latin typeface="Helvetica" pitchFamily="34" charset="0"/>
                        <a:ea typeface="+mn-ea"/>
                        <a:cs typeface="Helvetica"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chemeClr val="bg2"/>
                    </a:solidFill>
                  </a:tcPr>
                </a:tc>
              </a:tr>
              <a:tr h="151307">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ru-RU" sz="1100" u="none" strike="noStrike" kern="1200" dirty="0" err="1" smtClean="0">
                          <a:solidFill>
                            <a:schemeClr val="bg1">
                              <a:lumMod val="25000"/>
                            </a:schemeClr>
                          </a:solidFill>
                          <a:effectLst/>
                          <a:latin typeface="Helvetica" pitchFamily="34" charset="0"/>
                          <a:ea typeface="+mn-ea"/>
                          <a:cs typeface="Helvetica" pitchFamily="34" charset="0"/>
                        </a:rPr>
                        <a:t>Schneider</a:t>
                      </a:r>
                      <a:r>
                        <a:rPr lang="ru-RU" sz="1100" u="none" strike="noStrike" kern="1200" dirty="0" smtClean="0">
                          <a:solidFill>
                            <a:schemeClr val="bg1">
                              <a:lumMod val="25000"/>
                            </a:schemeClr>
                          </a:solidFill>
                          <a:effectLst/>
                          <a:latin typeface="Helvetica" pitchFamily="34" charset="0"/>
                          <a:ea typeface="+mn-ea"/>
                          <a:cs typeface="Helvetica" pitchFamily="34" charset="0"/>
                        </a:rPr>
                        <a:t> </a:t>
                      </a:r>
                      <a:r>
                        <a:rPr lang="ru-RU" sz="1100" u="none" strike="noStrike" kern="1200" dirty="0" err="1" smtClean="0">
                          <a:solidFill>
                            <a:schemeClr val="bg1">
                              <a:lumMod val="25000"/>
                            </a:schemeClr>
                          </a:solidFill>
                          <a:effectLst/>
                          <a:latin typeface="Helvetica" pitchFamily="34" charset="0"/>
                          <a:ea typeface="+mn-ea"/>
                          <a:cs typeface="Helvetica" pitchFamily="34" charset="0"/>
                        </a:rPr>
                        <a:t>Electric</a:t>
                      </a:r>
                      <a:endParaRPr lang="en-US" sz="1100" u="none" strike="noStrike" kern="1200" dirty="0">
                        <a:solidFill>
                          <a:schemeClr val="bg1">
                            <a:lumMod val="25000"/>
                          </a:schemeClr>
                        </a:solidFill>
                        <a:effectLst/>
                        <a:latin typeface="Helvetica" pitchFamily="34" charset="0"/>
                        <a:ea typeface="+mn-ea"/>
                        <a:cs typeface="Helvetica"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chemeClr val="bg2"/>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ru-RU" sz="1100" u="none" strike="noStrike" kern="1200" dirty="0" smtClean="0">
                          <a:solidFill>
                            <a:schemeClr val="bg1">
                              <a:lumMod val="25000"/>
                            </a:schemeClr>
                          </a:solidFill>
                          <a:effectLst/>
                          <a:latin typeface="Helvetica" pitchFamily="34" charset="0"/>
                          <a:ea typeface="+mn-ea"/>
                          <a:cs typeface="Helvetica" pitchFamily="34" charset="0"/>
                        </a:rPr>
                        <a:t> </a:t>
                      </a:r>
                      <a:r>
                        <a:rPr lang="en-US" sz="1100" u="none" strike="noStrike" kern="1200" dirty="0" smtClean="0">
                          <a:solidFill>
                            <a:schemeClr val="bg1">
                              <a:lumMod val="25000"/>
                            </a:schemeClr>
                          </a:solidFill>
                          <a:effectLst/>
                          <a:latin typeface="Helvetica" pitchFamily="34" charset="0"/>
                          <a:ea typeface="+mn-ea"/>
                          <a:cs typeface="Helvetica" pitchFamily="34" charset="0"/>
                        </a:rPr>
                        <a:t>GC </a:t>
                      </a:r>
                      <a:r>
                        <a:rPr lang="en-US" sz="1100" u="none" strike="noStrike" kern="1200" dirty="0" err="1" smtClean="0">
                          <a:solidFill>
                            <a:schemeClr val="bg1">
                              <a:lumMod val="25000"/>
                            </a:schemeClr>
                          </a:solidFill>
                          <a:effectLst/>
                          <a:latin typeface="Helvetica" pitchFamily="34" charset="0"/>
                          <a:ea typeface="+mn-ea"/>
                          <a:cs typeface="Helvetica" pitchFamily="34" charset="0"/>
                        </a:rPr>
                        <a:t>Rosatom</a:t>
                      </a:r>
                      <a:endParaRPr lang="ru-RU" sz="1100" u="none" strike="noStrike" kern="1200" dirty="0" smtClean="0">
                        <a:solidFill>
                          <a:schemeClr val="bg1">
                            <a:lumMod val="25000"/>
                          </a:schemeClr>
                        </a:solidFill>
                        <a:effectLst/>
                        <a:latin typeface="Helvetica" pitchFamily="34" charset="0"/>
                        <a:ea typeface="+mn-ea"/>
                        <a:cs typeface="Helvetica"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chemeClr val="bg2"/>
                    </a:solidFill>
                  </a:tcPr>
                </a:tc>
              </a:tr>
              <a:tr h="151307">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ru-RU" sz="1100" u="none" strike="noStrike" kern="1200" dirty="0" err="1" smtClean="0">
                          <a:solidFill>
                            <a:schemeClr val="bg1">
                              <a:lumMod val="25000"/>
                            </a:schemeClr>
                          </a:solidFill>
                          <a:effectLst/>
                          <a:latin typeface="Helvetica" pitchFamily="34" charset="0"/>
                          <a:ea typeface="+mn-ea"/>
                          <a:cs typeface="Helvetica" pitchFamily="34" charset="0"/>
                        </a:rPr>
                        <a:t>Honeywell</a:t>
                      </a:r>
                      <a:endParaRPr lang="en-US" sz="1100" u="none" strike="noStrike" kern="1200" dirty="0">
                        <a:solidFill>
                          <a:schemeClr val="bg1">
                            <a:lumMod val="25000"/>
                          </a:schemeClr>
                        </a:solidFill>
                        <a:effectLst/>
                        <a:latin typeface="Helvetica" pitchFamily="34" charset="0"/>
                        <a:ea typeface="+mn-ea"/>
                        <a:cs typeface="Helvetica"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chemeClr val="bg2"/>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smtClean="0">
                          <a:solidFill>
                            <a:schemeClr val="bg1">
                              <a:lumMod val="25000"/>
                            </a:schemeClr>
                          </a:solidFill>
                          <a:effectLst/>
                          <a:latin typeface="Helvetica" pitchFamily="34" charset="0"/>
                          <a:ea typeface="+mn-ea"/>
                          <a:cs typeface="Helvetica" pitchFamily="34" charset="0"/>
                        </a:rPr>
                        <a:t>OAO </a:t>
                      </a:r>
                      <a:r>
                        <a:rPr lang="en-US" sz="1100" u="none" strike="noStrike" kern="1200" dirty="0" err="1" smtClean="0">
                          <a:solidFill>
                            <a:schemeClr val="bg1">
                              <a:lumMod val="25000"/>
                            </a:schemeClr>
                          </a:solidFill>
                          <a:effectLst/>
                          <a:latin typeface="Helvetica" pitchFamily="34" charset="0"/>
                          <a:ea typeface="+mn-ea"/>
                          <a:cs typeface="Helvetica" pitchFamily="34" charset="0"/>
                        </a:rPr>
                        <a:t>Lukoil</a:t>
                      </a:r>
                      <a:endParaRPr lang="ru-RU" sz="1100" u="none" strike="noStrike" kern="1200" dirty="0" smtClean="0">
                        <a:solidFill>
                          <a:schemeClr val="bg1">
                            <a:lumMod val="25000"/>
                          </a:schemeClr>
                        </a:solidFill>
                        <a:effectLst/>
                        <a:latin typeface="Helvetica" pitchFamily="34" charset="0"/>
                        <a:ea typeface="+mn-ea"/>
                        <a:cs typeface="Helvetica"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chemeClr val="bg2"/>
                    </a:solidFill>
                  </a:tcPr>
                </a:tc>
              </a:tr>
              <a:tr h="151307">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ru-RU" sz="1100" u="none" strike="noStrike" kern="1200" dirty="0" err="1" smtClean="0">
                          <a:solidFill>
                            <a:schemeClr val="bg1">
                              <a:lumMod val="25000"/>
                            </a:schemeClr>
                          </a:solidFill>
                          <a:effectLst/>
                          <a:latin typeface="Helvetica" pitchFamily="34" charset="0"/>
                          <a:ea typeface="+mn-ea"/>
                          <a:cs typeface="Helvetica" pitchFamily="34" charset="0"/>
                        </a:rPr>
                        <a:t>Alstom</a:t>
                      </a:r>
                      <a:endParaRPr lang="en-US" sz="1100" u="none" strike="noStrike" kern="1200" dirty="0">
                        <a:solidFill>
                          <a:schemeClr val="bg1">
                            <a:lumMod val="25000"/>
                          </a:schemeClr>
                        </a:solidFill>
                        <a:effectLst/>
                        <a:latin typeface="Helvetica" pitchFamily="34" charset="0"/>
                        <a:ea typeface="+mn-ea"/>
                        <a:cs typeface="Helvetica"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chemeClr val="bg2"/>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err="1" smtClean="0">
                          <a:solidFill>
                            <a:schemeClr val="bg1">
                              <a:lumMod val="25000"/>
                            </a:schemeClr>
                          </a:solidFill>
                          <a:effectLst/>
                          <a:latin typeface="Helvetica" pitchFamily="34" charset="0"/>
                          <a:ea typeface="+mn-ea"/>
                          <a:cs typeface="Helvetica" pitchFamily="34" charset="0"/>
                        </a:rPr>
                        <a:t>Transmashholding</a:t>
                      </a:r>
                      <a:endParaRPr lang="ru-RU" sz="1100" u="none" strike="noStrike" kern="1200" dirty="0" smtClean="0">
                        <a:solidFill>
                          <a:schemeClr val="bg1">
                            <a:lumMod val="25000"/>
                          </a:schemeClr>
                        </a:solidFill>
                        <a:effectLst/>
                        <a:latin typeface="Helvetica" pitchFamily="34" charset="0"/>
                        <a:ea typeface="+mn-ea"/>
                        <a:cs typeface="Helvetica"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chemeClr val="bg2"/>
                    </a:solidFill>
                  </a:tcPr>
                </a:tc>
              </a:tr>
              <a:tr h="151307">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ru-RU" sz="1100" u="none" strike="noStrike" kern="1200" dirty="0" err="1" smtClean="0">
                          <a:solidFill>
                            <a:schemeClr val="bg1">
                              <a:lumMod val="25000"/>
                            </a:schemeClr>
                          </a:solidFill>
                          <a:effectLst/>
                          <a:latin typeface="Helvetica" pitchFamily="34" charset="0"/>
                          <a:ea typeface="+mn-ea"/>
                          <a:cs typeface="Helvetica" pitchFamily="34" charset="0"/>
                        </a:rPr>
                        <a:t>Intel</a:t>
                      </a:r>
                      <a:endParaRPr lang="en-US" sz="1100" u="none" strike="noStrike" kern="1200" dirty="0">
                        <a:solidFill>
                          <a:schemeClr val="bg1">
                            <a:lumMod val="25000"/>
                          </a:schemeClr>
                        </a:solidFill>
                        <a:effectLst/>
                        <a:latin typeface="Helvetica" pitchFamily="34" charset="0"/>
                        <a:ea typeface="+mn-ea"/>
                        <a:cs typeface="Helvetica"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chemeClr val="bg2"/>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smtClean="0">
                          <a:solidFill>
                            <a:schemeClr val="bg1">
                              <a:lumMod val="25000"/>
                            </a:schemeClr>
                          </a:solidFill>
                          <a:effectLst/>
                          <a:latin typeface="Helvetica" pitchFamily="34" charset="0"/>
                          <a:ea typeface="+mn-ea"/>
                          <a:cs typeface="Helvetica" pitchFamily="34" charset="0"/>
                        </a:rPr>
                        <a:t>TMK</a:t>
                      </a:r>
                      <a:endParaRPr lang="ru-RU" sz="1100" u="none" strike="noStrike" kern="1200" dirty="0" smtClean="0">
                        <a:solidFill>
                          <a:schemeClr val="bg1">
                            <a:lumMod val="25000"/>
                          </a:schemeClr>
                        </a:solidFill>
                        <a:effectLst/>
                        <a:latin typeface="Helvetica" pitchFamily="34" charset="0"/>
                        <a:ea typeface="+mn-ea"/>
                        <a:cs typeface="Helvetica"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chemeClr val="bg2"/>
                    </a:solidFill>
                  </a:tcPr>
                </a:tc>
              </a:tr>
              <a:tr h="151307">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ru-RU" sz="1100" u="none" strike="noStrike" kern="1200" dirty="0" smtClean="0">
                          <a:solidFill>
                            <a:schemeClr val="bg1">
                              <a:lumMod val="25000"/>
                            </a:schemeClr>
                          </a:solidFill>
                          <a:effectLst/>
                          <a:latin typeface="Helvetica" pitchFamily="34" charset="0"/>
                          <a:ea typeface="+mn-ea"/>
                          <a:cs typeface="Helvetica" pitchFamily="34" charset="0"/>
                        </a:rPr>
                        <a:t>IBM</a:t>
                      </a:r>
                      <a:endParaRPr lang="en-US" sz="1100" u="none" strike="noStrike" kern="1200" dirty="0">
                        <a:solidFill>
                          <a:schemeClr val="bg1">
                            <a:lumMod val="25000"/>
                          </a:schemeClr>
                        </a:solidFill>
                        <a:effectLst/>
                        <a:latin typeface="Helvetica" pitchFamily="34" charset="0"/>
                        <a:ea typeface="+mn-ea"/>
                        <a:cs typeface="Helvetica"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chemeClr val="bg2"/>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endParaRPr lang="ru-RU" sz="1100" u="none" strike="noStrike" kern="1200" dirty="0" smtClean="0">
                        <a:solidFill>
                          <a:schemeClr val="bg1">
                            <a:lumMod val="25000"/>
                          </a:schemeClr>
                        </a:solidFill>
                        <a:effectLst/>
                        <a:latin typeface="Helvetica" pitchFamily="34" charset="0"/>
                        <a:ea typeface="+mn-ea"/>
                        <a:cs typeface="Helvetica"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chemeClr val="bg2"/>
                    </a:solidFill>
                  </a:tcPr>
                </a:tc>
              </a:tr>
              <a:tr h="151307">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ru-RU" sz="1100" u="none" strike="noStrike" kern="1200" dirty="0" smtClean="0">
                          <a:solidFill>
                            <a:schemeClr val="bg1">
                              <a:lumMod val="25000"/>
                            </a:schemeClr>
                          </a:solidFill>
                          <a:effectLst/>
                          <a:latin typeface="Helvetica" pitchFamily="34" charset="0"/>
                          <a:ea typeface="+mn-ea"/>
                          <a:cs typeface="Helvetica" pitchFamily="34" charset="0"/>
                        </a:rPr>
                        <a:t>SAP</a:t>
                      </a:r>
                      <a:endParaRPr lang="en-US" sz="1100" u="none" strike="noStrike" kern="1200" dirty="0">
                        <a:solidFill>
                          <a:schemeClr val="bg1">
                            <a:lumMod val="25000"/>
                          </a:schemeClr>
                        </a:solidFill>
                        <a:effectLst/>
                        <a:latin typeface="Helvetica" pitchFamily="34" charset="0"/>
                        <a:ea typeface="+mn-ea"/>
                        <a:cs typeface="Helvetica"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chemeClr val="bg2"/>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endParaRPr lang="ru-RU" sz="1100" u="none" strike="noStrike" kern="1200" dirty="0">
                        <a:solidFill>
                          <a:schemeClr val="bg1">
                            <a:lumMod val="25000"/>
                          </a:schemeClr>
                        </a:solidFill>
                        <a:effectLst/>
                        <a:latin typeface="Helvetica" pitchFamily="34" charset="0"/>
                        <a:ea typeface="+mn-ea"/>
                        <a:cs typeface="Helvetica"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chemeClr val="bg2"/>
                    </a:solidFill>
                  </a:tcPr>
                </a:tc>
              </a:tr>
              <a:tr h="151307">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ru-RU" sz="1100" u="none" strike="noStrike" kern="1200" dirty="0" err="1" smtClean="0">
                          <a:solidFill>
                            <a:schemeClr val="bg1">
                              <a:lumMod val="25000"/>
                            </a:schemeClr>
                          </a:solidFill>
                          <a:effectLst/>
                          <a:latin typeface="Helvetica" pitchFamily="34" charset="0"/>
                          <a:ea typeface="+mn-ea"/>
                          <a:cs typeface="Helvetica" pitchFamily="34" charset="0"/>
                        </a:rPr>
                        <a:t>Boeing</a:t>
                      </a:r>
                      <a:endParaRPr lang="en-US" sz="1100" u="none" strike="noStrike" kern="1200" dirty="0">
                        <a:solidFill>
                          <a:schemeClr val="bg1">
                            <a:lumMod val="25000"/>
                          </a:schemeClr>
                        </a:solidFill>
                        <a:effectLst/>
                        <a:latin typeface="Helvetica" pitchFamily="34" charset="0"/>
                        <a:ea typeface="+mn-ea"/>
                        <a:cs typeface="Helvetica"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chemeClr val="bg2"/>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endParaRPr lang="ru-RU" sz="1100" u="none" strike="noStrike" kern="1200" dirty="0">
                        <a:solidFill>
                          <a:schemeClr val="bg1">
                            <a:lumMod val="25000"/>
                          </a:schemeClr>
                        </a:solidFill>
                        <a:effectLst/>
                        <a:latin typeface="Helvetica" pitchFamily="34" charset="0"/>
                        <a:ea typeface="+mn-ea"/>
                        <a:cs typeface="Helvetica"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chemeClr val="bg2"/>
                    </a:solidFill>
                  </a:tcPr>
                </a:tc>
              </a:tr>
              <a:tr h="151307">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ru-RU" sz="1100" u="none" strike="noStrike" kern="1200" dirty="0" smtClean="0">
                          <a:solidFill>
                            <a:schemeClr val="bg1">
                              <a:lumMod val="25000"/>
                            </a:schemeClr>
                          </a:solidFill>
                          <a:effectLst/>
                          <a:latin typeface="Helvetica" pitchFamily="34" charset="0"/>
                          <a:ea typeface="+mn-ea"/>
                          <a:cs typeface="Helvetica" pitchFamily="34" charset="0"/>
                        </a:rPr>
                        <a:t>TATA</a:t>
                      </a:r>
                    </a:p>
                  </a:txBody>
                  <a:tcPr marL="0" marR="0" marT="0" marB="0" anchor="b">
                    <a:lnL>
                      <a:noFill/>
                    </a:lnL>
                    <a:lnR>
                      <a:noFill/>
                    </a:lnR>
                    <a:lnT>
                      <a:noFill/>
                    </a:lnT>
                    <a:lnB>
                      <a:noFill/>
                    </a:lnB>
                    <a:lnTlToBr w="12700" cmpd="sng">
                      <a:noFill/>
                      <a:prstDash val="solid"/>
                    </a:lnTlToBr>
                    <a:lnBlToTr w="12700" cmpd="sng">
                      <a:noFill/>
                      <a:prstDash val="solid"/>
                    </a:lnBlToTr>
                    <a:solidFill>
                      <a:schemeClr val="bg2"/>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endParaRPr lang="ru-RU" sz="1100" u="none" strike="noStrike" kern="1200" dirty="0" smtClean="0">
                        <a:solidFill>
                          <a:schemeClr val="bg1">
                            <a:lumMod val="25000"/>
                          </a:schemeClr>
                        </a:solidFill>
                        <a:effectLst/>
                        <a:latin typeface="Helvetica" pitchFamily="34" charset="0"/>
                        <a:ea typeface="+mn-ea"/>
                        <a:cs typeface="Helvetica"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chemeClr val="bg2"/>
                    </a:solidFill>
                  </a:tcPr>
                </a:tc>
              </a:tr>
              <a:tr h="151307">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ru-RU" sz="1100" u="none" strike="noStrike" kern="1200" dirty="0" err="1" smtClean="0">
                          <a:solidFill>
                            <a:schemeClr val="bg1">
                              <a:lumMod val="25000"/>
                            </a:schemeClr>
                          </a:solidFill>
                          <a:effectLst/>
                          <a:latin typeface="Helvetica" pitchFamily="34" charset="0"/>
                          <a:ea typeface="+mn-ea"/>
                          <a:cs typeface="Helvetica" pitchFamily="34" charset="0"/>
                        </a:rPr>
                        <a:t>Johnson&amp;Johnson</a:t>
                      </a:r>
                      <a:endParaRPr lang="ru-RU" sz="1100" u="none" strike="noStrike" kern="1200" dirty="0" smtClean="0">
                        <a:solidFill>
                          <a:schemeClr val="bg1">
                            <a:lumMod val="25000"/>
                          </a:schemeClr>
                        </a:solidFill>
                        <a:effectLst/>
                        <a:latin typeface="Helvetica" pitchFamily="34" charset="0"/>
                        <a:ea typeface="+mn-ea"/>
                        <a:cs typeface="Helvetica"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chemeClr val="bg2"/>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endParaRPr lang="ru-RU" sz="1100" u="none" strike="noStrike" kern="1200" dirty="0" smtClean="0">
                        <a:solidFill>
                          <a:schemeClr val="bg1">
                            <a:lumMod val="25000"/>
                          </a:schemeClr>
                        </a:solidFill>
                        <a:effectLst/>
                        <a:latin typeface="Helvetica" pitchFamily="34" charset="0"/>
                        <a:ea typeface="+mn-ea"/>
                        <a:cs typeface="Helvetica"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chemeClr val="bg2"/>
                    </a:solidFill>
                  </a:tcPr>
                </a:tc>
              </a:tr>
              <a:tr h="151307">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ru-RU" sz="1100" u="none" strike="noStrike" kern="1200" dirty="0" err="1" smtClean="0">
                          <a:solidFill>
                            <a:schemeClr val="bg1">
                              <a:lumMod val="25000"/>
                            </a:schemeClr>
                          </a:solidFill>
                          <a:effectLst/>
                          <a:latin typeface="Helvetica" pitchFamily="34" charset="0"/>
                          <a:ea typeface="+mn-ea"/>
                          <a:cs typeface="Helvetica" pitchFamily="34" charset="0"/>
                        </a:rPr>
                        <a:t>Samsung</a:t>
                      </a:r>
                      <a:endParaRPr lang="ru-RU" sz="1100" u="none" strike="noStrike" kern="1200" dirty="0" smtClean="0">
                        <a:solidFill>
                          <a:schemeClr val="bg1">
                            <a:lumMod val="25000"/>
                          </a:schemeClr>
                        </a:solidFill>
                        <a:effectLst/>
                        <a:latin typeface="Helvetica" pitchFamily="34" charset="0"/>
                        <a:ea typeface="+mn-ea"/>
                        <a:cs typeface="Helvetica"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chemeClr val="bg2"/>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endParaRPr lang="ru-RU" sz="1100" u="none" strike="noStrike" kern="1200" dirty="0" smtClean="0">
                        <a:solidFill>
                          <a:schemeClr val="bg1">
                            <a:lumMod val="25000"/>
                          </a:schemeClr>
                        </a:solidFill>
                        <a:effectLst/>
                        <a:latin typeface="Helvetica" pitchFamily="34" charset="0"/>
                        <a:ea typeface="+mn-ea"/>
                        <a:cs typeface="Helvetica"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solidFill>
                      <a:schemeClr val="bg2"/>
                    </a:solidFill>
                  </a:tcPr>
                </a:tc>
              </a:tr>
            </a:tbl>
          </a:graphicData>
        </a:graphic>
      </p:graphicFrame>
      <p:sp>
        <p:nvSpPr>
          <p:cNvPr id="2" name="Прямоугольник 1"/>
          <p:cNvSpPr/>
          <p:nvPr/>
        </p:nvSpPr>
        <p:spPr>
          <a:xfrm>
            <a:off x="2308033" y="4726663"/>
            <a:ext cx="6626296" cy="646331"/>
          </a:xfrm>
          <a:prstGeom prst="rect">
            <a:avLst/>
          </a:prstGeom>
          <a:ln>
            <a:solidFill>
              <a:schemeClr val="bg1">
                <a:lumMod val="75000"/>
              </a:schemeClr>
            </a:solidFill>
          </a:ln>
        </p:spPr>
        <p:txBody>
          <a:bodyPr wrap="square">
            <a:spAutoFit/>
          </a:bodyPr>
          <a:lstStyle/>
          <a:p>
            <a:pPr algn="just"/>
            <a:r>
              <a:rPr lang="en-US" sz="1200" dirty="0" smtClean="0"/>
              <a:t>From </a:t>
            </a:r>
            <a:r>
              <a:rPr lang="en-US" sz="1200" dirty="0"/>
              <a:t>the 32 key partners - 17 major international companies are planning to build R &amp; D centers at the Innovation Center. Total number of staff in 2015 will amount to 1,568 people, the amount of invested funds until 2015 will be more than 15.9 million rubles.</a:t>
            </a:r>
            <a:endParaRPr lang="ru-RU" sz="1200" dirty="0">
              <a:solidFill>
                <a:schemeClr val="bg1">
                  <a:lumMod val="25000"/>
                </a:schemeClr>
              </a:solidFill>
              <a:latin typeface="Helvetica" pitchFamily="34" charset="0"/>
              <a:cs typeface="Helvetica" pitchFamily="34" charset="0"/>
            </a:endParaRPr>
          </a:p>
        </p:txBody>
      </p:sp>
      <p:sp>
        <p:nvSpPr>
          <p:cNvPr id="12" name="Прямоугольник 11"/>
          <p:cNvSpPr/>
          <p:nvPr/>
        </p:nvSpPr>
        <p:spPr>
          <a:xfrm>
            <a:off x="509264" y="6989233"/>
            <a:ext cx="8530879" cy="303013"/>
          </a:xfrm>
          <a:prstGeom prst="rect">
            <a:avLst/>
          </a:prstGeom>
        </p:spPr>
        <p:txBody>
          <a:bodyPr wrap="square">
            <a:spAutoFit/>
          </a:bodyPr>
          <a:lstStyle/>
          <a:p>
            <a:endParaRPr lang="en-US" sz="1400" dirty="0">
              <a:latin typeface="Helvetica" pitchFamily="34" charset="0"/>
              <a:cs typeface="Helvetica" pitchFamily="34" charset="0"/>
            </a:endParaRPr>
          </a:p>
        </p:txBody>
      </p:sp>
      <p:pic>
        <p:nvPicPr>
          <p:cNvPr id="15" name="Picture 4"/>
          <p:cNvPicPr>
            <a:picLocks noChangeAspect="1" noChangeArrowheads="1"/>
          </p:cNvPicPr>
          <p:nvPr/>
        </p:nvPicPr>
        <p:blipFill>
          <a:blip r:embed="rId2"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06448" y="5554135"/>
            <a:ext cx="436146" cy="389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Прямоугольник 15"/>
          <p:cNvSpPr/>
          <p:nvPr/>
        </p:nvSpPr>
        <p:spPr>
          <a:xfrm>
            <a:off x="454463" y="5516382"/>
            <a:ext cx="8483349" cy="1299844"/>
          </a:xfrm>
          <a:prstGeom prst="rect">
            <a:avLst/>
          </a:prstGeom>
          <a:solidFill>
            <a:schemeClr val="tx1">
              <a:lumMod val="20000"/>
              <a:lumOff val="80000"/>
              <a:alpha val="43000"/>
            </a:schemeClr>
          </a:solidFill>
          <a:ln>
            <a:solidFill>
              <a:schemeClr val="tx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600">
              <a:latin typeface="Helvetica" pitchFamily="34" charset="0"/>
              <a:cs typeface="Helvetica" pitchFamily="34" charset="0"/>
            </a:endParaRPr>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2083" y="6502244"/>
            <a:ext cx="1020511" cy="266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72995" y="5565596"/>
            <a:ext cx="607334" cy="379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18199" y="6463219"/>
            <a:ext cx="580796" cy="355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5" descr="http://t1.gstatic.com/images?q=tbn:ANd9GcQT7AXb1YkJxxJQMgB0fyWZVuwvsIt8XShfMGk10P8Z-jsbPcuBP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04926" y="5584767"/>
            <a:ext cx="727615" cy="217920"/>
          </a:xfrm>
          <a:prstGeom prst="rect">
            <a:avLst/>
          </a:prstGeom>
          <a:noFill/>
          <a:extLst>
            <a:ext uri="{909E8E84-426E-40dd-AFC4-6F175D3DCCD1}">
              <a14:hiddenFill xmlns:a14="http://schemas.microsoft.com/office/drawing/2010/main">
                <a:solidFill>
                  <a:srgbClr val="FFFFFF"/>
                </a:solidFill>
              </a14:hiddenFill>
            </a:ext>
          </a:extLst>
        </p:spPr>
      </p:pic>
      <p:pic>
        <p:nvPicPr>
          <p:cNvPr id="21" name="Изображение 6"/>
          <p:cNvPicPr>
            <a:picLocks noChangeAspect="1"/>
          </p:cNvPicPr>
          <p:nvPr/>
        </p:nvPicPr>
        <p:blipFill>
          <a:blip r:embed="rId7"/>
          <a:stretch>
            <a:fillRect/>
          </a:stretch>
        </p:blipFill>
        <p:spPr>
          <a:xfrm>
            <a:off x="4814049" y="5546239"/>
            <a:ext cx="439131" cy="361098"/>
          </a:xfrm>
          <a:prstGeom prst="rect">
            <a:avLst/>
          </a:prstGeom>
        </p:spPr>
      </p:pic>
      <p:pic>
        <p:nvPicPr>
          <p:cNvPr id="22" name="Изображение 75"/>
          <p:cNvPicPr>
            <a:picLocks noChangeAspect="1"/>
          </p:cNvPicPr>
          <p:nvPr/>
        </p:nvPicPr>
        <p:blipFill>
          <a:blip r:embed="rId8"/>
          <a:stretch>
            <a:fillRect/>
          </a:stretch>
        </p:blipFill>
        <p:spPr>
          <a:xfrm>
            <a:off x="4774703" y="6014060"/>
            <a:ext cx="464722" cy="404400"/>
          </a:xfrm>
          <a:prstGeom prst="rect">
            <a:avLst/>
          </a:prstGeom>
        </p:spPr>
      </p:pic>
      <p:pic>
        <p:nvPicPr>
          <p:cNvPr id="23" name="Изображение 103"/>
          <p:cNvPicPr>
            <a:picLocks noChangeAspect="1"/>
          </p:cNvPicPr>
          <p:nvPr/>
        </p:nvPicPr>
        <p:blipFill>
          <a:blip r:embed="rId9"/>
          <a:stretch>
            <a:fillRect/>
          </a:stretch>
        </p:blipFill>
        <p:spPr>
          <a:xfrm>
            <a:off x="2462492" y="5608052"/>
            <a:ext cx="792852" cy="310661"/>
          </a:xfrm>
          <a:prstGeom prst="rect">
            <a:avLst/>
          </a:prstGeom>
        </p:spPr>
      </p:pic>
      <p:pic>
        <p:nvPicPr>
          <p:cNvPr id="24" name="Изображение 104"/>
          <p:cNvPicPr>
            <a:picLocks noChangeAspect="1"/>
          </p:cNvPicPr>
          <p:nvPr/>
        </p:nvPicPr>
        <p:blipFill>
          <a:blip r:embed="rId10"/>
          <a:stretch>
            <a:fillRect/>
          </a:stretch>
        </p:blipFill>
        <p:spPr>
          <a:xfrm>
            <a:off x="5972090" y="6014060"/>
            <a:ext cx="431350" cy="494219"/>
          </a:xfrm>
          <a:prstGeom prst="rect">
            <a:avLst/>
          </a:prstGeom>
        </p:spPr>
      </p:pic>
      <p:pic>
        <p:nvPicPr>
          <p:cNvPr id="25" name="Изображение 105"/>
          <p:cNvPicPr>
            <a:picLocks noChangeAspect="1"/>
          </p:cNvPicPr>
          <p:nvPr/>
        </p:nvPicPr>
        <p:blipFill>
          <a:blip r:embed="rId11"/>
          <a:stretch>
            <a:fillRect/>
          </a:stretch>
        </p:blipFill>
        <p:spPr>
          <a:xfrm>
            <a:off x="8074462" y="6109731"/>
            <a:ext cx="789061" cy="285481"/>
          </a:xfrm>
          <a:prstGeom prst="rect">
            <a:avLst/>
          </a:prstGeom>
        </p:spPr>
      </p:pic>
      <p:pic>
        <p:nvPicPr>
          <p:cNvPr id="26" name="Изображение 106"/>
          <p:cNvPicPr>
            <a:picLocks noChangeAspect="1"/>
          </p:cNvPicPr>
          <p:nvPr/>
        </p:nvPicPr>
        <p:blipFill>
          <a:blip r:embed="rId12"/>
          <a:stretch>
            <a:fillRect/>
          </a:stretch>
        </p:blipFill>
        <p:spPr>
          <a:xfrm>
            <a:off x="3390674" y="6530982"/>
            <a:ext cx="760971" cy="220397"/>
          </a:xfrm>
          <a:prstGeom prst="rect">
            <a:avLst/>
          </a:prstGeom>
        </p:spPr>
      </p:pic>
      <p:pic>
        <p:nvPicPr>
          <p:cNvPr id="27" name="Изображение 107"/>
          <p:cNvPicPr>
            <a:picLocks noChangeAspect="1"/>
          </p:cNvPicPr>
          <p:nvPr/>
        </p:nvPicPr>
        <p:blipFill>
          <a:blip r:embed="rId13"/>
          <a:stretch>
            <a:fillRect/>
          </a:stretch>
        </p:blipFill>
        <p:spPr>
          <a:xfrm>
            <a:off x="509264" y="5554135"/>
            <a:ext cx="388496" cy="389830"/>
          </a:xfrm>
          <a:prstGeom prst="rect">
            <a:avLst/>
          </a:prstGeom>
        </p:spPr>
      </p:pic>
      <p:pic>
        <p:nvPicPr>
          <p:cNvPr id="28" name="Изображение 108"/>
          <p:cNvPicPr>
            <a:picLocks noChangeAspect="1"/>
          </p:cNvPicPr>
          <p:nvPr/>
        </p:nvPicPr>
        <p:blipFill>
          <a:blip r:embed="rId14"/>
          <a:stretch>
            <a:fillRect/>
          </a:stretch>
        </p:blipFill>
        <p:spPr>
          <a:xfrm>
            <a:off x="5371532" y="6009448"/>
            <a:ext cx="478951" cy="447365"/>
          </a:xfrm>
          <a:prstGeom prst="rect">
            <a:avLst/>
          </a:prstGeom>
        </p:spPr>
      </p:pic>
      <p:pic>
        <p:nvPicPr>
          <p:cNvPr id="29" name="Изображение 109"/>
          <p:cNvPicPr>
            <a:picLocks noChangeAspect="1"/>
          </p:cNvPicPr>
          <p:nvPr/>
        </p:nvPicPr>
        <p:blipFill>
          <a:blip r:embed="rId15"/>
          <a:stretch>
            <a:fillRect/>
          </a:stretch>
        </p:blipFill>
        <p:spPr>
          <a:xfrm>
            <a:off x="4151645" y="5608052"/>
            <a:ext cx="531611" cy="344210"/>
          </a:xfrm>
          <a:prstGeom prst="rect">
            <a:avLst/>
          </a:prstGeom>
        </p:spPr>
      </p:pic>
      <p:pic>
        <p:nvPicPr>
          <p:cNvPr id="30" name="Изображение 110"/>
          <p:cNvPicPr>
            <a:picLocks noChangeAspect="1"/>
          </p:cNvPicPr>
          <p:nvPr/>
        </p:nvPicPr>
        <p:blipFill>
          <a:blip r:embed="rId16"/>
          <a:stretch>
            <a:fillRect/>
          </a:stretch>
        </p:blipFill>
        <p:spPr>
          <a:xfrm>
            <a:off x="8299207" y="5574712"/>
            <a:ext cx="418779" cy="385433"/>
          </a:xfrm>
          <a:prstGeom prst="rect">
            <a:avLst/>
          </a:prstGeom>
        </p:spPr>
      </p:pic>
      <p:pic>
        <p:nvPicPr>
          <p:cNvPr id="31" name="Picture 102" descr="http://probalet.info/wp-content/uploads/2012/10/01-ballet1.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18548" y="6040018"/>
            <a:ext cx="390207" cy="46433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4" descr="http://blog.web2win.ru/wp-content/uploads/2011/01/historyofJohnsonJohnson_1_original.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004330" y="6127269"/>
            <a:ext cx="779843" cy="62387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06" descr="http://upload.wikimedia.org/wikipedia/ru/thumb/1/16/Nokia_Siemens_Networks_logo.svg/800px-Nokia_Siemens_Networks_logo.svg.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980329" y="6144069"/>
            <a:ext cx="685653" cy="28968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08" descr="http://www.forumkuban.ru/arxiv/2011/download/images/ru_com.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462492" y="6107072"/>
            <a:ext cx="625363" cy="23400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10" descr="http://www.militaryparitet.com/editor/assets/new/Files4/EADS2.jp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230096" y="6016237"/>
            <a:ext cx="651280" cy="46497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12" descr="http://salvationarmystlouis.files.wordpress.com/2011/09/boeing-logo-photos1.jp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130474" y="6570967"/>
            <a:ext cx="675465" cy="18646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14" descr="http://www.roinnovation.com/images/en/user/cms/EMC-logo.jp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254305" y="6534048"/>
            <a:ext cx="599809" cy="21426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16" descr="http://www.fokinlaw.ru/files/Sistema_AFK_logo_rus647.jp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335131" y="5575857"/>
            <a:ext cx="575535" cy="37640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18" descr="http://www.rtvcenter.ru/images/cms/catalog/ericssonlogo.jp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119684" y="6055454"/>
            <a:ext cx="396248" cy="40478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20" descr="http://telecompk.net/wp-content/uploads/2012/11/samsung-logo.jp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119684" y="6517603"/>
            <a:ext cx="718108" cy="239826"/>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26" descr="http://www.servernews.ru/assets/images/articles/594214/fe2e0de1f6cb4ea3abcd377c59e1a591.gif"/>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942658" y="6486808"/>
            <a:ext cx="730751" cy="329418"/>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28" descr="http://reostat.ru/_pictures/dealer/transmashholding.jp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496476" y="5546239"/>
            <a:ext cx="708013" cy="38901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30" descr="http://mirvaht.ru/wp-content/uploads/2012/03/tatneft.jp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77801" y="6417674"/>
            <a:ext cx="537676" cy="358903"/>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32" descr="http://www.aggf.ru/logo/iss.jp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992807" y="5554134"/>
            <a:ext cx="495554" cy="452047"/>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34" descr="http://www.f1cd.ru/companys/ibm_international_business_machines_aibiyem/logo_ibm_international_business_machines_aibiyem.jpg"/>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64268" y="6019623"/>
            <a:ext cx="564743" cy="297055"/>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38" descr="http://www.nanonewsnet.ru/files/users/u282/2011/composite_logo.jpg"/>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604925" y="5968359"/>
            <a:ext cx="724221" cy="344005"/>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40" descr="http://www.oaoosk.ru/images/design/logo.jpg"/>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768436" y="6524290"/>
            <a:ext cx="554041" cy="268548"/>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8" descr="http://im4-tub-ru.yandex.net/i?id=57502419-42-72&amp;n=21"/>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7004330" y="5574712"/>
            <a:ext cx="1060349" cy="45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951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idx="4294967295"/>
          </p:nvPr>
        </p:nvSpPr>
        <p:spPr>
          <a:xfrm>
            <a:off x="2174724" y="397314"/>
            <a:ext cx="5840388" cy="796399"/>
          </a:xfrm>
          <a:prstGeom prst="rect">
            <a:avLst/>
          </a:prstGeom>
        </p:spPr>
        <p:txBody>
          <a:bodyPr/>
          <a:lstStyle/>
          <a:p>
            <a:r>
              <a:rPr lang="en-US" sz="2400" dirty="0" smtClean="0">
                <a:solidFill>
                  <a:schemeClr val="bg1">
                    <a:lumMod val="50000"/>
                  </a:schemeClr>
                </a:solidFill>
                <a:latin typeface="Helvetica" pitchFamily="34" charset="0"/>
                <a:cs typeface="Helvetica" pitchFamily="34" charset="0"/>
              </a:rPr>
              <a:t>Appendix </a:t>
            </a:r>
            <a:r>
              <a:rPr lang="en-US" sz="2400" dirty="0">
                <a:solidFill>
                  <a:schemeClr val="bg1">
                    <a:lumMod val="50000"/>
                  </a:schemeClr>
                </a:solidFill>
                <a:latin typeface="Helvetica" pitchFamily="34" charset="0"/>
                <a:cs typeface="Helvetica" pitchFamily="34" charset="0"/>
              </a:rPr>
              <a:t>6. Applications for intellectual property rights</a:t>
            </a:r>
            <a:endParaRPr lang="ru-RU" sz="2400" dirty="0">
              <a:solidFill>
                <a:schemeClr val="bg1">
                  <a:lumMod val="50000"/>
                </a:schemeClr>
              </a:solidFill>
              <a:latin typeface="Helvetica" pitchFamily="34" charset="0"/>
              <a:cs typeface="Helvetica" pitchFamily="34" charset="0"/>
            </a:endParaRPr>
          </a:p>
        </p:txBody>
      </p:sp>
      <p:graphicFrame>
        <p:nvGraphicFramePr>
          <p:cNvPr id="36" name="Table 10"/>
          <p:cNvGraphicFramePr>
            <a:graphicFrameLocks noGrp="1"/>
          </p:cNvGraphicFramePr>
          <p:nvPr>
            <p:extLst>
              <p:ext uri="{D42A27DB-BD31-4B8C-83A1-F6EECF244321}">
                <p14:modId xmlns:p14="http://schemas.microsoft.com/office/powerpoint/2010/main" val="3528168216"/>
              </p:ext>
            </p:extLst>
          </p:nvPr>
        </p:nvGraphicFramePr>
        <p:xfrm>
          <a:off x="615078" y="1567331"/>
          <a:ext cx="8179297" cy="3867774"/>
        </p:xfrm>
        <a:graphic>
          <a:graphicData uri="http://schemas.openxmlformats.org/drawingml/2006/table">
            <a:tbl>
              <a:tblPr firstRow="1" bandRow="1"/>
              <a:tblGrid>
                <a:gridCol w="1661955"/>
                <a:gridCol w="2608729"/>
                <a:gridCol w="609599"/>
                <a:gridCol w="600636"/>
                <a:gridCol w="600636"/>
                <a:gridCol w="600637"/>
                <a:gridCol w="609599"/>
                <a:gridCol w="887506"/>
              </a:tblGrid>
              <a:tr h="64325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dirty="0" smtClean="0">
                          <a:solidFill>
                            <a:schemeClr val="bg1">
                              <a:lumMod val="25000"/>
                            </a:schemeClr>
                          </a:solidFill>
                          <a:latin typeface="Helvetica" pitchFamily="34" charset="0"/>
                          <a:cs typeface="Helvetica" pitchFamily="34" charset="0"/>
                        </a:rPr>
                        <a:t>Results on</a:t>
                      </a:r>
                      <a:r>
                        <a:rPr lang="en-US" sz="1400" b="1" baseline="0" dirty="0" smtClean="0">
                          <a:solidFill>
                            <a:schemeClr val="bg1">
                              <a:lumMod val="25000"/>
                            </a:schemeClr>
                          </a:solidFill>
                          <a:latin typeface="Helvetica" pitchFamily="34" charset="0"/>
                          <a:cs typeface="Helvetica" pitchFamily="34" charset="0"/>
                        </a:rPr>
                        <a:t> </a:t>
                      </a:r>
                      <a:r>
                        <a:rPr lang="ru-RU" sz="1400" b="1" baseline="0" dirty="0" smtClean="0">
                          <a:solidFill>
                            <a:schemeClr val="bg1">
                              <a:lumMod val="25000"/>
                            </a:schemeClr>
                          </a:solidFill>
                          <a:latin typeface="Helvetica" pitchFamily="34" charset="0"/>
                          <a:cs typeface="Helvetica" pitchFamily="34" charset="0"/>
                        </a:rPr>
                        <a:t>31.03.2013</a:t>
                      </a:r>
                      <a:endParaRPr lang="ru-RU" sz="1400" b="1" dirty="0">
                        <a:solidFill>
                          <a:schemeClr val="bg1">
                            <a:lumMod val="25000"/>
                          </a:schemeClr>
                        </a:solidFill>
                        <a:latin typeface="Helvetica" pitchFamily="34" charset="0"/>
                        <a:cs typeface="Helvetica" pitchFamily="34" charset="0"/>
                      </a:endParaRPr>
                    </a:p>
                  </a:txBody>
                  <a:tcPr anchor="ctr">
                    <a:lnL w="952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tx1"/>
                          </a:solidFill>
                          <a:latin typeface="Arial"/>
                        </a:defRPr>
                      </a:lvl1pPr>
                      <a:lvl2pPr marL="457200" algn="l" defTabSz="457200" rtl="0" eaLnBrk="1" latinLnBrk="0" hangingPunct="1">
                        <a:defRPr sz="1800" b="1" kern="1200">
                          <a:solidFill>
                            <a:schemeClr val="tx1"/>
                          </a:solidFill>
                          <a:latin typeface="Arial"/>
                        </a:defRPr>
                      </a:lvl2pPr>
                      <a:lvl3pPr marL="914400" algn="l" defTabSz="457200" rtl="0" eaLnBrk="1" latinLnBrk="0" hangingPunct="1">
                        <a:defRPr sz="1800" b="1" kern="1200">
                          <a:solidFill>
                            <a:schemeClr val="tx1"/>
                          </a:solidFill>
                          <a:latin typeface="Arial"/>
                        </a:defRPr>
                      </a:lvl3pPr>
                      <a:lvl4pPr marL="1371600" algn="l" defTabSz="457200" rtl="0" eaLnBrk="1" latinLnBrk="0" hangingPunct="1">
                        <a:defRPr sz="1800" b="1" kern="1200">
                          <a:solidFill>
                            <a:schemeClr val="tx1"/>
                          </a:solidFill>
                          <a:latin typeface="Arial"/>
                        </a:defRPr>
                      </a:lvl4pPr>
                      <a:lvl5pPr marL="1828800" algn="l" defTabSz="457200" rtl="0" eaLnBrk="1" latinLnBrk="0" hangingPunct="1">
                        <a:defRPr sz="1800" b="1" kern="1200">
                          <a:solidFill>
                            <a:schemeClr val="tx1"/>
                          </a:solidFill>
                          <a:latin typeface="Arial"/>
                        </a:defRPr>
                      </a:lvl5pPr>
                      <a:lvl6pPr marL="2286000" algn="l" defTabSz="457200" rtl="0" eaLnBrk="1" latinLnBrk="0" hangingPunct="1">
                        <a:defRPr sz="1800" b="1" kern="1200">
                          <a:solidFill>
                            <a:schemeClr val="tx1"/>
                          </a:solidFill>
                          <a:latin typeface="Arial"/>
                        </a:defRPr>
                      </a:lvl6pPr>
                      <a:lvl7pPr marL="2743200" algn="l" defTabSz="457200" rtl="0" eaLnBrk="1" latinLnBrk="0" hangingPunct="1">
                        <a:defRPr sz="1800" b="1" kern="1200">
                          <a:solidFill>
                            <a:schemeClr val="tx1"/>
                          </a:solidFill>
                          <a:latin typeface="Arial"/>
                        </a:defRPr>
                      </a:lvl7pPr>
                      <a:lvl8pPr marL="3200400" algn="l" defTabSz="457200" rtl="0" eaLnBrk="1" latinLnBrk="0" hangingPunct="1">
                        <a:defRPr sz="1800" b="1" kern="1200">
                          <a:solidFill>
                            <a:schemeClr val="tx1"/>
                          </a:solidFill>
                          <a:latin typeface="Arial"/>
                        </a:defRPr>
                      </a:lvl8pPr>
                      <a:lvl9pPr marL="3657600" algn="l" defTabSz="457200" rtl="0" eaLnBrk="1" latinLnBrk="0" hangingPunct="1">
                        <a:defRPr sz="1800" b="1" kern="1200">
                          <a:solidFill>
                            <a:schemeClr val="tx1"/>
                          </a:solidFill>
                          <a:latin typeface="Arial"/>
                        </a:defRPr>
                      </a:lvl9pPr>
                    </a:lstStyle>
                    <a:p>
                      <a:r>
                        <a:rPr lang="en-US" sz="1400" b="1" dirty="0" smtClean="0">
                          <a:solidFill>
                            <a:schemeClr val="bg1">
                              <a:lumMod val="25000"/>
                            </a:schemeClr>
                          </a:solidFill>
                          <a:latin typeface="Helvetica" pitchFamily="34" charset="0"/>
                          <a:cs typeface="Helvetica" pitchFamily="34" charset="0"/>
                        </a:rPr>
                        <a:t>Results on</a:t>
                      </a:r>
                      <a:r>
                        <a:rPr lang="ru-RU" sz="1400" b="1" baseline="0" dirty="0" smtClean="0">
                          <a:solidFill>
                            <a:schemeClr val="bg1">
                              <a:lumMod val="25000"/>
                            </a:schemeClr>
                          </a:solidFill>
                          <a:latin typeface="Helvetica" pitchFamily="34" charset="0"/>
                          <a:cs typeface="Helvetica" pitchFamily="34" charset="0"/>
                        </a:rPr>
                        <a:t> 30.04.2013</a:t>
                      </a:r>
                      <a:endParaRPr lang="ru-RU" sz="1400" b="1" dirty="0">
                        <a:solidFill>
                          <a:schemeClr val="bg1">
                            <a:lumMod val="25000"/>
                          </a:schemeClr>
                        </a:solidFill>
                        <a:latin typeface="Helvetica" pitchFamily="34" charset="0"/>
                        <a:cs typeface="Helvetica"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tx1"/>
                          </a:solidFill>
                          <a:latin typeface="Arial"/>
                        </a:defRPr>
                      </a:lvl1pPr>
                      <a:lvl2pPr marL="457200" algn="l" defTabSz="457200" rtl="0" eaLnBrk="1" latinLnBrk="0" hangingPunct="1">
                        <a:defRPr sz="1800" b="1" kern="1200">
                          <a:solidFill>
                            <a:schemeClr val="tx1"/>
                          </a:solidFill>
                          <a:latin typeface="Arial"/>
                        </a:defRPr>
                      </a:lvl2pPr>
                      <a:lvl3pPr marL="914400" algn="l" defTabSz="457200" rtl="0" eaLnBrk="1" latinLnBrk="0" hangingPunct="1">
                        <a:defRPr sz="1800" b="1" kern="1200">
                          <a:solidFill>
                            <a:schemeClr val="tx1"/>
                          </a:solidFill>
                          <a:latin typeface="Arial"/>
                        </a:defRPr>
                      </a:lvl3pPr>
                      <a:lvl4pPr marL="1371600" algn="l" defTabSz="457200" rtl="0" eaLnBrk="1" latinLnBrk="0" hangingPunct="1">
                        <a:defRPr sz="1800" b="1" kern="1200">
                          <a:solidFill>
                            <a:schemeClr val="tx1"/>
                          </a:solidFill>
                          <a:latin typeface="Arial"/>
                        </a:defRPr>
                      </a:lvl4pPr>
                      <a:lvl5pPr marL="1828800" algn="l" defTabSz="457200" rtl="0" eaLnBrk="1" latinLnBrk="0" hangingPunct="1">
                        <a:defRPr sz="1800" b="1" kern="1200">
                          <a:solidFill>
                            <a:schemeClr val="tx1"/>
                          </a:solidFill>
                          <a:latin typeface="Arial"/>
                        </a:defRPr>
                      </a:lvl5pPr>
                      <a:lvl6pPr marL="2286000" algn="l" defTabSz="457200" rtl="0" eaLnBrk="1" latinLnBrk="0" hangingPunct="1">
                        <a:defRPr sz="1800" b="1" kern="1200">
                          <a:solidFill>
                            <a:schemeClr val="tx1"/>
                          </a:solidFill>
                          <a:latin typeface="Arial"/>
                        </a:defRPr>
                      </a:lvl6pPr>
                      <a:lvl7pPr marL="2743200" algn="l" defTabSz="457200" rtl="0" eaLnBrk="1" latinLnBrk="0" hangingPunct="1">
                        <a:defRPr sz="1800" b="1" kern="1200">
                          <a:solidFill>
                            <a:schemeClr val="tx1"/>
                          </a:solidFill>
                          <a:latin typeface="Arial"/>
                        </a:defRPr>
                      </a:lvl7pPr>
                      <a:lvl8pPr marL="3200400" algn="l" defTabSz="457200" rtl="0" eaLnBrk="1" latinLnBrk="0" hangingPunct="1">
                        <a:defRPr sz="1800" b="1" kern="1200">
                          <a:solidFill>
                            <a:schemeClr val="tx1"/>
                          </a:solidFill>
                          <a:latin typeface="Arial"/>
                        </a:defRPr>
                      </a:lvl8pPr>
                      <a:lvl9pPr marL="3657600" algn="l" defTabSz="457200" rtl="0" eaLnBrk="1" latinLnBrk="0" hangingPunct="1">
                        <a:defRPr sz="1800" b="1" kern="1200">
                          <a:solidFill>
                            <a:schemeClr val="tx1"/>
                          </a:solidFill>
                          <a:latin typeface="Arial"/>
                        </a:defRPr>
                      </a:lvl9pPr>
                    </a:lstStyle>
                    <a:p>
                      <a:endParaRPr lang="ru-RU" sz="1400" b="0" dirty="0">
                        <a:solidFill>
                          <a:schemeClr val="bg1">
                            <a:lumMod val="25000"/>
                          </a:schemeClr>
                        </a:solidFill>
                        <a:latin typeface="Helvetica" pitchFamily="34" charset="0"/>
                        <a:cs typeface="Helvetica"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tx1"/>
                          </a:solidFill>
                          <a:latin typeface="Arial"/>
                        </a:defRPr>
                      </a:lvl1pPr>
                      <a:lvl2pPr marL="457200" algn="l" defTabSz="457200" rtl="0" eaLnBrk="1" latinLnBrk="0" hangingPunct="1">
                        <a:defRPr sz="1800" b="1" kern="1200">
                          <a:solidFill>
                            <a:schemeClr val="tx1"/>
                          </a:solidFill>
                          <a:latin typeface="Arial"/>
                        </a:defRPr>
                      </a:lvl2pPr>
                      <a:lvl3pPr marL="914400" algn="l" defTabSz="457200" rtl="0" eaLnBrk="1" latinLnBrk="0" hangingPunct="1">
                        <a:defRPr sz="1800" b="1" kern="1200">
                          <a:solidFill>
                            <a:schemeClr val="tx1"/>
                          </a:solidFill>
                          <a:latin typeface="Arial"/>
                        </a:defRPr>
                      </a:lvl3pPr>
                      <a:lvl4pPr marL="1371600" algn="l" defTabSz="457200" rtl="0" eaLnBrk="1" latinLnBrk="0" hangingPunct="1">
                        <a:defRPr sz="1800" b="1" kern="1200">
                          <a:solidFill>
                            <a:schemeClr val="tx1"/>
                          </a:solidFill>
                          <a:latin typeface="Arial"/>
                        </a:defRPr>
                      </a:lvl4pPr>
                      <a:lvl5pPr marL="1828800" algn="l" defTabSz="457200" rtl="0" eaLnBrk="1" latinLnBrk="0" hangingPunct="1">
                        <a:defRPr sz="1800" b="1" kern="1200">
                          <a:solidFill>
                            <a:schemeClr val="tx1"/>
                          </a:solidFill>
                          <a:latin typeface="Arial"/>
                        </a:defRPr>
                      </a:lvl5pPr>
                      <a:lvl6pPr marL="2286000" algn="l" defTabSz="457200" rtl="0" eaLnBrk="1" latinLnBrk="0" hangingPunct="1">
                        <a:defRPr sz="1800" b="1" kern="1200">
                          <a:solidFill>
                            <a:schemeClr val="tx1"/>
                          </a:solidFill>
                          <a:latin typeface="Arial"/>
                        </a:defRPr>
                      </a:lvl6pPr>
                      <a:lvl7pPr marL="2743200" algn="l" defTabSz="457200" rtl="0" eaLnBrk="1" latinLnBrk="0" hangingPunct="1">
                        <a:defRPr sz="1800" b="1" kern="1200">
                          <a:solidFill>
                            <a:schemeClr val="tx1"/>
                          </a:solidFill>
                          <a:latin typeface="Arial"/>
                        </a:defRPr>
                      </a:lvl7pPr>
                      <a:lvl8pPr marL="3200400" algn="l" defTabSz="457200" rtl="0" eaLnBrk="1" latinLnBrk="0" hangingPunct="1">
                        <a:defRPr sz="1800" b="1" kern="1200">
                          <a:solidFill>
                            <a:schemeClr val="tx1"/>
                          </a:solidFill>
                          <a:latin typeface="Arial"/>
                        </a:defRPr>
                      </a:lvl8pPr>
                      <a:lvl9pPr marL="3657600" algn="l" defTabSz="457200" rtl="0" eaLnBrk="1" latinLnBrk="0" hangingPunct="1">
                        <a:defRPr sz="1800" b="1" kern="1200">
                          <a:solidFill>
                            <a:schemeClr val="tx1"/>
                          </a:solidFill>
                          <a:latin typeface="Arial"/>
                        </a:defRPr>
                      </a:lvl9pPr>
                    </a:lstStyle>
                    <a:p>
                      <a:endParaRPr lang="ru-RU" sz="1400" b="0" dirty="0">
                        <a:solidFill>
                          <a:schemeClr val="bg1">
                            <a:lumMod val="25000"/>
                          </a:schemeClr>
                        </a:solidFill>
                        <a:latin typeface="Helvetica" pitchFamily="34" charset="0"/>
                        <a:cs typeface="Helvetica"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tx1"/>
                          </a:solidFill>
                          <a:latin typeface="Arial"/>
                        </a:defRPr>
                      </a:lvl1pPr>
                      <a:lvl2pPr marL="457200" algn="l" defTabSz="457200" rtl="0" eaLnBrk="1" latinLnBrk="0" hangingPunct="1">
                        <a:defRPr sz="1800" b="1" kern="1200">
                          <a:solidFill>
                            <a:schemeClr val="tx1"/>
                          </a:solidFill>
                          <a:latin typeface="Arial"/>
                        </a:defRPr>
                      </a:lvl2pPr>
                      <a:lvl3pPr marL="914400" algn="l" defTabSz="457200" rtl="0" eaLnBrk="1" latinLnBrk="0" hangingPunct="1">
                        <a:defRPr sz="1800" b="1" kern="1200">
                          <a:solidFill>
                            <a:schemeClr val="tx1"/>
                          </a:solidFill>
                          <a:latin typeface="Arial"/>
                        </a:defRPr>
                      </a:lvl3pPr>
                      <a:lvl4pPr marL="1371600" algn="l" defTabSz="457200" rtl="0" eaLnBrk="1" latinLnBrk="0" hangingPunct="1">
                        <a:defRPr sz="1800" b="1" kern="1200">
                          <a:solidFill>
                            <a:schemeClr val="tx1"/>
                          </a:solidFill>
                          <a:latin typeface="Arial"/>
                        </a:defRPr>
                      </a:lvl4pPr>
                      <a:lvl5pPr marL="1828800" algn="l" defTabSz="457200" rtl="0" eaLnBrk="1" latinLnBrk="0" hangingPunct="1">
                        <a:defRPr sz="1800" b="1" kern="1200">
                          <a:solidFill>
                            <a:schemeClr val="tx1"/>
                          </a:solidFill>
                          <a:latin typeface="Arial"/>
                        </a:defRPr>
                      </a:lvl5pPr>
                      <a:lvl6pPr marL="2286000" algn="l" defTabSz="457200" rtl="0" eaLnBrk="1" latinLnBrk="0" hangingPunct="1">
                        <a:defRPr sz="1800" b="1" kern="1200">
                          <a:solidFill>
                            <a:schemeClr val="tx1"/>
                          </a:solidFill>
                          <a:latin typeface="Arial"/>
                        </a:defRPr>
                      </a:lvl6pPr>
                      <a:lvl7pPr marL="2743200" algn="l" defTabSz="457200" rtl="0" eaLnBrk="1" latinLnBrk="0" hangingPunct="1">
                        <a:defRPr sz="1800" b="1" kern="1200">
                          <a:solidFill>
                            <a:schemeClr val="tx1"/>
                          </a:solidFill>
                          <a:latin typeface="Arial"/>
                        </a:defRPr>
                      </a:lvl7pPr>
                      <a:lvl8pPr marL="3200400" algn="l" defTabSz="457200" rtl="0" eaLnBrk="1" latinLnBrk="0" hangingPunct="1">
                        <a:defRPr sz="1800" b="1" kern="1200">
                          <a:solidFill>
                            <a:schemeClr val="tx1"/>
                          </a:solidFill>
                          <a:latin typeface="Arial"/>
                        </a:defRPr>
                      </a:lvl8pPr>
                      <a:lvl9pPr marL="3657600" algn="l" defTabSz="457200" rtl="0" eaLnBrk="1" latinLnBrk="0" hangingPunct="1">
                        <a:defRPr sz="1800" b="1" kern="1200">
                          <a:solidFill>
                            <a:schemeClr val="tx1"/>
                          </a:solidFill>
                          <a:latin typeface="Arial"/>
                        </a:defRPr>
                      </a:lvl9pPr>
                    </a:lstStyle>
                    <a:p>
                      <a:endParaRPr lang="ru-RU" sz="1400" b="0" dirty="0">
                        <a:solidFill>
                          <a:schemeClr val="bg1">
                            <a:lumMod val="25000"/>
                          </a:schemeClr>
                        </a:solidFill>
                        <a:latin typeface="Helvetica" pitchFamily="34" charset="0"/>
                        <a:cs typeface="Helvetica"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tx1"/>
                          </a:solidFill>
                          <a:latin typeface="Arial"/>
                        </a:defRPr>
                      </a:lvl1pPr>
                      <a:lvl2pPr marL="457200" algn="l" defTabSz="457200" rtl="0" eaLnBrk="1" latinLnBrk="0" hangingPunct="1">
                        <a:defRPr sz="1800" b="1" kern="1200">
                          <a:solidFill>
                            <a:schemeClr val="tx1"/>
                          </a:solidFill>
                          <a:latin typeface="Arial"/>
                        </a:defRPr>
                      </a:lvl2pPr>
                      <a:lvl3pPr marL="914400" algn="l" defTabSz="457200" rtl="0" eaLnBrk="1" latinLnBrk="0" hangingPunct="1">
                        <a:defRPr sz="1800" b="1" kern="1200">
                          <a:solidFill>
                            <a:schemeClr val="tx1"/>
                          </a:solidFill>
                          <a:latin typeface="Arial"/>
                        </a:defRPr>
                      </a:lvl3pPr>
                      <a:lvl4pPr marL="1371600" algn="l" defTabSz="457200" rtl="0" eaLnBrk="1" latinLnBrk="0" hangingPunct="1">
                        <a:defRPr sz="1800" b="1" kern="1200">
                          <a:solidFill>
                            <a:schemeClr val="tx1"/>
                          </a:solidFill>
                          <a:latin typeface="Arial"/>
                        </a:defRPr>
                      </a:lvl4pPr>
                      <a:lvl5pPr marL="1828800" algn="l" defTabSz="457200" rtl="0" eaLnBrk="1" latinLnBrk="0" hangingPunct="1">
                        <a:defRPr sz="1800" b="1" kern="1200">
                          <a:solidFill>
                            <a:schemeClr val="tx1"/>
                          </a:solidFill>
                          <a:latin typeface="Arial"/>
                        </a:defRPr>
                      </a:lvl5pPr>
                      <a:lvl6pPr marL="2286000" algn="l" defTabSz="457200" rtl="0" eaLnBrk="1" latinLnBrk="0" hangingPunct="1">
                        <a:defRPr sz="1800" b="1" kern="1200">
                          <a:solidFill>
                            <a:schemeClr val="tx1"/>
                          </a:solidFill>
                          <a:latin typeface="Arial"/>
                        </a:defRPr>
                      </a:lvl6pPr>
                      <a:lvl7pPr marL="2743200" algn="l" defTabSz="457200" rtl="0" eaLnBrk="1" latinLnBrk="0" hangingPunct="1">
                        <a:defRPr sz="1800" b="1" kern="1200">
                          <a:solidFill>
                            <a:schemeClr val="tx1"/>
                          </a:solidFill>
                          <a:latin typeface="Arial"/>
                        </a:defRPr>
                      </a:lvl7pPr>
                      <a:lvl8pPr marL="3200400" algn="l" defTabSz="457200" rtl="0" eaLnBrk="1" latinLnBrk="0" hangingPunct="1">
                        <a:defRPr sz="1800" b="1" kern="1200">
                          <a:solidFill>
                            <a:schemeClr val="tx1"/>
                          </a:solidFill>
                          <a:latin typeface="Arial"/>
                        </a:defRPr>
                      </a:lvl8pPr>
                      <a:lvl9pPr marL="3657600" algn="l" defTabSz="457200" rtl="0" eaLnBrk="1" latinLnBrk="0" hangingPunct="1">
                        <a:defRPr sz="1800" b="1" kern="1200">
                          <a:solidFill>
                            <a:schemeClr val="tx1"/>
                          </a:solidFill>
                          <a:latin typeface="Arial"/>
                        </a:defRPr>
                      </a:lvl9pPr>
                    </a:lstStyle>
                    <a:p>
                      <a:endParaRPr lang="ru-RU" sz="1400" b="0" dirty="0">
                        <a:solidFill>
                          <a:schemeClr val="bg1">
                            <a:lumMod val="25000"/>
                          </a:schemeClr>
                        </a:solidFill>
                        <a:latin typeface="Helvetica" pitchFamily="34" charset="0"/>
                        <a:cs typeface="Helvetica"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tx1"/>
                          </a:solidFill>
                          <a:latin typeface="Arial"/>
                        </a:defRPr>
                      </a:lvl1pPr>
                      <a:lvl2pPr marL="457200" algn="l" defTabSz="457200" rtl="0" eaLnBrk="1" latinLnBrk="0" hangingPunct="1">
                        <a:defRPr sz="1800" b="1" kern="1200">
                          <a:solidFill>
                            <a:schemeClr val="tx1"/>
                          </a:solidFill>
                          <a:latin typeface="Arial"/>
                        </a:defRPr>
                      </a:lvl2pPr>
                      <a:lvl3pPr marL="914400" algn="l" defTabSz="457200" rtl="0" eaLnBrk="1" latinLnBrk="0" hangingPunct="1">
                        <a:defRPr sz="1800" b="1" kern="1200">
                          <a:solidFill>
                            <a:schemeClr val="tx1"/>
                          </a:solidFill>
                          <a:latin typeface="Arial"/>
                        </a:defRPr>
                      </a:lvl3pPr>
                      <a:lvl4pPr marL="1371600" algn="l" defTabSz="457200" rtl="0" eaLnBrk="1" latinLnBrk="0" hangingPunct="1">
                        <a:defRPr sz="1800" b="1" kern="1200">
                          <a:solidFill>
                            <a:schemeClr val="tx1"/>
                          </a:solidFill>
                          <a:latin typeface="Arial"/>
                        </a:defRPr>
                      </a:lvl4pPr>
                      <a:lvl5pPr marL="1828800" algn="l" defTabSz="457200" rtl="0" eaLnBrk="1" latinLnBrk="0" hangingPunct="1">
                        <a:defRPr sz="1800" b="1" kern="1200">
                          <a:solidFill>
                            <a:schemeClr val="tx1"/>
                          </a:solidFill>
                          <a:latin typeface="Arial"/>
                        </a:defRPr>
                      </a:lvl5pPr>
                      <a:lvl6pPr marL="2286000" algn="l" defTabSz="457200" rtl="0" eaLnBrk="1" latinLnBrk="0" hangingPunct="1">
                        <a:defRPr sz="1800" b="1" kern="1200">
                          <a:solidFill>
                            <a:schemeClr val="tx1"/>
                          </a:solidFill>
                          <a:latin typeface="Arial"/>
                        </a:defRPr>
                      </a:lvl6pPr>
                      <a:lvl7pPr marL="2743200" algn="l" defTabSz="457200" rtl="0" eaLnBrk="1" latinLnBrk="0" hangingPunct="1">
                        <a:defRPr sz="1800" b="1" kern="1200">
                          <a:solidFill>
                            <a:schemeClr val="tx1"/>
                          </a:solidFill>
                          <a:latin typeface="Arial"/>
                        </a:defRPr>
                      </a:lvl7pPr>
                      <a:lvl8pPr marL="3200400" algn="l" defTabSz="457200" rtl="0" eaLnBrk="1" latinLnBrk="0" hangingPunct="1">
                        <a:defRPr sz="1800" b="1" kern="1200">
                          <a:solidFill>
                            <a:schemeClr val="tx1"/>
                          </a:solidFill>
                          <a:latin typeface="Arial"/>
                        </a:defRPr>
                      </a:lvl8pPr>
                      <a:lvl9pPr marL="3657600" algn="l" defTabSz="457200" rtl="0" eaLnBrk="1" latinLnBrk="0" hangingPunct="1">
                        <a:defRPr sz="1800" b="1" kern="1200">
                          <a:solidFill>
                            <a:schemeClr val="tx1"/>
                          </a:solidFill>
                          <a:latin typeface="Arial"/>
                        </a:defRPr>
                      </a:lvl9pPr>
                    </a:lstStyle>
                    <a:p>
                      <a:endParaRPr lang="ru-RU" sz="1400" b="0" dirty="0">
                        <a:solidFill>
                          <a:schemeClr val="bg1">
                            <a:lumMod val="25000"/>
                          </a:schemeClr>
                        </a:solidFill>
                        <a:latin typeface="Helvetica" pitchFamily="34" charset="0"/>
                        <a:cs typeface="Helvetica" pitchFamily="34" charset="0"/>
                      </a:endParaRPr>
                    </a:p>
                  </a:txBody>
                  <a:tcP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tx1"/>
                          </a:solidFill>
                          <a:latin typeface="Arial"/>
                        </a:defRPr>
                      </a:lvl1pPr>
                      <a:lvl2pPr marL="457200" algn="l" defTabSz="457200" rtl="0" eaLnBrk="1" latinLnBrk="0" hangingPunct="1">
                        <a:defRPr sz="1800" b="1" kern="1200">
                          <a:solidFill>
                            <a:schemeClr val="tx1"/>
                          </a:solidFill>
                          <a:latin typeface="Arial"/>
                        </a:defRPr>
                      </a:lvl2pPr>
                      <a:lvl3pPr marL="914400" algn="l" defTabSz="457200" rtl="0" eaLnBrk="1" latinLnBrk="0" hangingPunct="1">
                        <a:defRPr sz="1800" b="1" kern="1200">
                          <a:solidFill>
                            <a:schemeClr val="tx1"/>
                          </a:solidFill>
                          <a:latin typeface="Arial"/>
                        </a:defRPr>
                      </a:lvl3pPr>
                      <a:lvl4pPr marL="1371600" algn="l" defTabSz="457200" rtl="0" eaLnBrk="1" latinLnBrk="0" hangingPunct="1">
                        <a:defRPr sz="1800" b="1" kern="1200">
                          <a:solidFill>
                            <a:schemeClr val="tx1"/>
                          </a:solidFill>
                          <a:latin typeface="Arial"/>
                        </a:defRPr>
                      </a:lvl4pPr>
                      <a:lvl5pPr marL="1828800" algn="l" defTabSz="457200" rtl="0" eaLnBrk="1" latinLnBrk="0" hangingPunct="1">
                        <a:defRPr sz="1800" b="1" kern="1200">
                          <a:solidFill>
                            <a:schemeClr val="tx1"/>
                          </a:solidFill>
                          <a:latin typeface="Arial"/>
                        </a:defRPr>
                      </a:lvl5pPr>
                      <a:lvl6pPr marL="2286000" algn="l" defTabSz="457200" rtl="0" eaLnBrk="1" latinLnBrk="0" hangingPunct="1">
                        <a:defRPr sz="1800" b="1" kern="1200">
                          <a:solidFill>
                            <a:schemeClr val="tx1"/>
                          </a:solidFill>
                          <a:latin typeface="Arial"/>
                        </a:defRPr>
                      </a:lvl6pPr>
                      <a:lvl7pPr marL="2743200" algn="l" defTabSz="457200" rtl="0" eaLnBrk="1" latinLnBrk="0" hangingPunct="1">
                        <a:defRPr sz="1800" b="1" kern="1200">
                          <a:solidFill>
                            <a:schemeClr val="tx1"/>
                          </a:solidFill>
                          <a:latin typeface="Arial"/>
                        </a:defRPr>
                      </a:lvl7pPr>
                      <a:lvl8pPr marL="3200400" algn="l" defTabSz="457200" rtl="0" eaLnBrk="1" latinLnBrk="0" hangingPunct="1">
                        <a:defRPr sz="1800" b="1" kern="1200">
                          <a:solidFill>
                            <a:schemeClr val="tx1"/>
                          </a:solidFill>
                          <a:latin typeface="Arial"/>
                        </a:defRPr>
                      </a:lvl8pPr>
                      <a:lvl9pPr marL="3657600" algn="l" defTabSz="457200" rtl="0" eaLnBrk="1" latinLnBrk="0" hangingPunct="1">
                        <a:defRPr sz="1800" b="1" kern="1200">
                          <a:solidFill>
                            <a:schemeClr val="tx1"/>
                          </a:solidFill>
                          <a:latin typeface="Arial"/>
                        </a:defRPr>
                      </a:lvl9pPr>
                    </a:lstStyle>
                    <a:p>
                      <a:pPr algn="ctr"/>
                      <a:r>
                        <a:rPr lang="en-US" sz="1400" b="1" dirty="0" smtClean="0">
                          <a:solidFill>
                            <a:schemeClr val="bg1">
                              <a:lumMod val="25000"/>
                            </a:schemeClr>
                          </a:solidFill>
                          <a:latin typeface="Helvetica" pitchFamily="34" charset="0"/>
                          <a:cs typeface="Helvetica" pitchFamily="34" charset="0"/>
                        </a:rPr>
                        <a:t>Total</a:t>
                      </a:r>
                      <a:endParaRPr lang="ru-RU" sz="1400" b="1" dirty="0">
                        <a:solidFill>
                          <a:schemeClr val="bg1">
                            <a:lumMod val="25000"/>
                          </a:schemeClr>
                        </a:solidFill>
                        <a:latin typeface="Helvetica" pitchFamily="34" charset="0"/>
                        <a:cs typeface="Helvetica" pitchFamily="34" charset="0"/>
                      </a:endParaRPr>
                    </a:p>
                  </a:txBody>
                  <a:tcPr anchor="ctr">
                    <a:lnL w="12700" cap="flat" cmpd="sng" algn="ctr">
                      <a:solidFill>
                        <a:schemeClr val="bg1">
                          <a:lumMod val="75000"/>
                        </a:schemeClr>
                      </a:solidFill>
                      <a:prstDash val="solid"/>
                      <a:round/>
                      <a:headEnd type="none" w="med" len="med"/>
                      <a:tailEnd type="none" w="med" len="med"/>
                    </a:lnL>
                    <a:lnR>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17457">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r>
                        <a:rPr lang="ru-RU" sz="1400" b="1" dirty="0" smtClean="0">
                          <a:solidFill>
                            <a:schemeClr val="bg1">
                              <a:lumMod val="25000"/>
                            </a:schemeClr>
                          </a:solidFill>
                          <a:latin typeface="Helvetica" pitchFamily="34" charset="0"/>
                          <a:cs typeface="Helvetica" pitchFamily="34" charset="0"/>
                        </a:rPr>
                        <a:t>17</a:t>
                      </a:r>
                      <a:endParaRPr lang="ru-RU" sz="1400" b="1" dirty="0">
                        <a:solidFill>
                          <a:schemeClr val="bg1">
                            <a:lumMod val="25000"/>
                          </a:schemeClr>
                        </a:solidFill>
                        <a:latin typeface="Helvetica" pitchFamily="34" charset="0"/>
                        <a:cs typeface="Helvetica" pitchFamily="34" charset="0"/>
                      </a:endParaRPr>
                    </a:p>
                  </a:txBody>
                  <a:tcPr marT="36000" marB="36000" anchor="ctr">
                    <a:lnL w="952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r>
                        <a:rPr lang="en-US" sz="1400" b="1" dirty="0" smtClean="0">
                          <a:solidFill>
                            <a:schemeClr val="bg1">
                              <a:lumMod val="25000"/>
                            </a:schemeClr>
                          </a:solidFill>
                          <a:latin typeface="Helvetica" pitchFamily="34" charset="0"/>
                          <a:cs typeface="Helvetica" pitchFamily="34" charset="0"/>
                        </a:rPr>
                        <a:t>Applicants</a:t>
                      </a:r>
                      <a:r>
                        <a:rPr lang="ru-RU" sz="1400" b="1" baseline="0" dirty="0" smtClean="0">
                          <a:solidFill>
                            <a:schemeClr val="bg1">
                              <a:lumMod val="25000"/>
                            </a:schemeClr>
                          </a:solidFill>
                          <a:latin typeface="Helvetica" pitchFamily="34" charset="0"/>
                          <a:cs typeface="Helvetica" pitchFamily="34" charset="0"/>
                        </a:rPr>
                        <a:t>:</a:t>
                      </a:r>
                      <a:endParaRPr lang="ru-RU" sz="1400" b="1" dirty="0">
                        <a:solidFill>
                          <a:schemeClr val="bg1">
                            <a:lumMod val="25000"/>
                          </a:schemeClr>
                        </a:solidFill>
                        <a:latin typeface="Helvetica" pitchFamily="34" charset="0"/>
                        <a:cs typeface="Helvetica" pitchFamily="34" charset="0"/>
                      </a:endParaRPr>
                    </a:p>
                  </a:txBody>
                  <a:tcPr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r>
                        <a:rPr lang="ru-RU" sz="1400" b="1" dirty="0" smtClean="0">
                          <a:solidFill>
                            <a:schemeClr val="bg1">
                              <a:lumMod val="25000"/>
                            </a:schemeClr>
                          </a:solidFill>
                          <a:latin typeface="Helvetica" pitchFamily="34" charset="0"/>
                          <a:cs typeface="Helvetica" pitchFamily="34" charset="0"/>
                        </a:rPr>
                        <a:t>8</a:t>
                      </a:r>
                      <a:endParaRPr lang="ru-RU" sz="1400" b="0" i="1" dirty="0">
                        <a:solidFill>
                          <a:schemeClr val="bg1">
                            <a:lumMod val="25000"/>
                          </a:schemeClr>
                        </a:solidFill>
                        <a:latin typeface="Helvetica" pitchFamily="34" charset="0"/>
                        <a:cs typeface="Helvetica" pitchFamily="34" charset="0"/>
                      </a:endParaRPr>
                    </a:p>
                  </a:txBody>
                  <a:tcPr marT="36000" marB="360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r>
                        <a:rPr lang="ru-RU" sz="1400" b="1" dirty="0" smtClean="0">
                          <a:solidFill>
                            <a:schemeClr val="bg1">
                              <a:lumMod val="25000"/>
                            </a:schemeClr>
                          </a:solidFill>
                          <a:latin typeface="Helvetica" pitchFamily="34" charset="0"/>
                          <a:cs typeface="Helvetica" pitchFamily="34" charset="0"/>
                        </a:rPr>
                        <a:t>12</a:t>
                      </a:r>
                      <a:endParaRPr lang="ru-RU" sz="1200" b="0" i="1" dirty="0">
                        <a:solidFill>
                          <a:schemeClr val="bg1">
                            <a:lumMod val="25000"/>
                          </a:schemeClr>
                        </a:solidFill>
                        <a:latin typeface="Helvetica" pitchFamily="34" charset="0"/>
                        <a:cs typeface="Helvetica"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r>
                        <a:rPr lang="ru-RU" sz="1400" b="1" dirty="0" smtClean="0">
                          <a:solidFill>
                            <a:schemeClr val="bg1">
                              <a:lumMod val="25000"/>
                            </a:schemeClr>
                          </a:solidFill>
                          <a:latin typeface="Helvetica" pitchFamily="34" charset="0"/>
                          <a:cs typeface="Helvetica" pitchFamily="34" charset="0"/>
                        </a:rPr>
                        <a:t>7</a:t>
                      </a:r>
                      <a:endParaRPr lang="ru-RU" sz="1400" b="0" dirty="0">
                        <a:solidFill>
                          <a:schemeClr val="bg1">
                            <a:lumMod val="25000"/>
                          </a:schemeClr>
                        </a:solidFill>
                        <a:latin typeface="Helvetica" pitchFamily="34" charset="0"/>
                        <a:cs typeface="Helvetica"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r"/>
                      <a:endParaRPr lang="ru-RU" sz="1400" b="1" dirty="0">
                        <a:solidFill>
                          <a:schemeClr val="bg1">
                            <a:lumMod val="25000"/>
                          </a:schemeClr>
                        </a:solidFill>
                        <a:latin typeface="Helvetica" pitchFamily="34" charset="0"/>
                        <a:cs typeface="Helvetica"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r"/>
                      <a:endParaRPr lang="ru-RU" sz="1400" b="1" dirty="0">
                        <a:solidFill>
                          <a:schemeClr val="bg1">
                            <a:lumMod val="25000"/>
                          </a:schemeClr>
                        </a:solidFill>
                        <a:latin typeface="Helvetica" pitchFamily="34" charset="0"/>
                        <a:cs typeface="Helvetica" pitchFamily="34" charset="0"/>
                      </a:endParaRPr>
                    </a:p>
                  </a:txBody>
                  <a:tcPr marT="36000" marB="3600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r>
                        <a:rPr lang="ru-RU" sz="1400" b="1" dirty="0" smtClean="0">
                          <a:solidFill>
                            <a:schemeClr val="bg1">
                              <a:lumMod val="25000"/>
                            </a:schemeClr>
                          </a:solidFill>
                          <a:latin typeface="Helvetica" pitchFamily="34" charset="0"/>
                          <a:cs typeface="Helvetica" pitchFamily="34" charset="0"/>
                        </a:rPr>
                        <a:t>27</a:t>
                      </a:r>
                      <a:endParaRPr lang="ru-RU" sz="1400" b="1" dirty="0">
                        <a:solidFill>
                          <a:schemeClr val="bg1">
                            <a:lumMod val="25000"/>
                          </a:schemeClr>
                        </a:solidFill>
                        <a:latin typeface="Helvetica" pitchFamily="34" charset="0"/>
                        <a:cs typeface="Helvetica" pitchFamily="34" charset="0"/>
                      </a:endParaRPr>
                    </a:p>
                  </a:txBody>
                  <a:tcPr marT="36000" marB="360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noFill/>
                  </a:tcPr>
                </a:tc>
              </a:tr>
              <a:tr h="735602">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r>
                        <a:rPr lang="ru-RU" sz="1400" b="0" dirty="0" smtClean="0">
                          <a:solidFill>
                            <a:schemeClr val="bg1">
                              <a:lumMod val="25000"/>
                            </a:schemeClr>
                          </a:solidFill>
                          <a:latin typeface="Helvetica" pitchFamily="34" charset="0"/>
                          <a:cs typeface="Helvetica" pitchFamily="34" charset="0"/>
                        </a:rPr>
                        <a:t>11</a:t>
                      </a:r>
                      <a:endParaRPr lang="ru-RU" sz="1400" b="0" dirty="0">
                        <a:solidFill>
                          <a:schemeClr val="bg1">
                            <a:lumMod val="25000"/>
                          </a:schemeClr>
                        </a:solidFill>
                        <a:latin typeface="Helvetica" pitchFamily="34" charset="0"/>
                        <a:cs typeface="Helvetica" pitchFamily="34" charset="0"/>
                      </a:endParaRPr>
                    </a:p>
                  </a:txBody>
                  <a:tcPr marT="36000" marB="36000" anchor="ctr">
                    <a:lnL w="952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r>
                        <a:rPr lang="en-US" sz="1400" kern="1200" dirty="0" smtClean="0">
                          <a:solidFill>
                            <a:schemeClr val="tx1"/>
                          </a:solidFill>
                          <a:latin typeface="Helvetica"/>
                          <a:ea typeface="+mn-ea"/>
                          <a:cs typeface="Helvetica"/>
                        </a:rPr>
                        <a:t>For the invention of</a:t>
                      </a:r>
                      <a:r>
                        <a:rPr lang="en-US" sz="1400" kern="1200" baseline="0" dirty="0" smtClean="0">
                          <a:solidFill>
                            <a:schemeClr val="tx1"/>
                          </a:solidFill>
                          <a:latin typeface="Helvetica"/>
                          <a:ea typeface="+mn-ea"/>
                          <a:cs typeface="Helvetica"/>
                        </a:rPr>
                        <a:t> a useful </a:t>
                      </a:r>
                      <a:r>
                        <a:rPr lang="en-US" sz="1400" kern="1200" dirty="0" smtClean="0">
                          <a:solidFill>
                            <a:schemeClr val="tx1"/>
                          </a:solidFill>
                          <a:latin typeface="Helvetica"/>
                          <a:ea typeface="+mn-ea"/>
                          <a:cs typeface="Helvetica"/>
                        </a:rPr>
                        <a:t>model, in the Russian Federation and internationally</a:t>
                      </a:r>
                      <a:endParaRPr lang="ru-RU" sz="1400" b="0" dirty="0">
                        <a:solidFill>
                          <a:schemeClr val="tx1"/>
                        </a:solidFill>
                        <a:latin typeface="Helvetica"/>
                        <a:cs typeface="Helvetica"/>
                      </a:endParaRPr>
                    </a:p>
                  </a:txBody>
                  <a:tcPr marL="252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algn="ctr" defTabSz="457200" rtl="0" eaLnBrk="1" latinLnBrk="0" hangingPunct="1"/>
                      <a:r>
                        <a:rPr lang="ru-RU" sz="1400" b="0" kern="1200" dirty="0" smtClean="0">
                          <a:solidFill>
                            <a:schemeClr val="bg1">
                              <a:lumMod val="25000"/>
                            </a:schemeClr>
                          </a:solidFill>
                          <a:latin typeface="Helvetica" pitchFamily="34" charset="0"/>
                          <a:ea typeface="+mn-ea"/>
                          <a:cs typeface="Helvetica" pitchFamily="34" charset="0"/>
                        </a:rPr>
                        <a:t>5</a:t>
                      </a:r>
                    </a:p>
                    <a:p>
                      <a:pPr algn="ctr"/>
                      <a:r>
                        <a:rPr lang="ru-RU" sz="1200" b="0" i="1" dirty="0" smtClean="0">
                          <a:solidFill>
                            <a:schemeClr val="bg1">
                              <a:lumMod val="25000"/>
                            </a:schemeClr>
                          </a:solidFill>
                          <a:latin typeface="Helvetica" pitchFamily="34" charset="0"/>
                          <a:cs typeface="Helvetica" pitchFamily="34" charset="0"/>
                        </a:rPr>
                        <a:t>(+2)</a:t>
                      </a:r>
                      <a:endParaRPr lang="ru-RU" sz="1200" b="0" i="1" dirty="0">
                        <a:solidFill>
                          <a:schemeClr val="bg1">
                            <a:lumMod val="25000"/>
                          </a:schemeClr>
                        </a:solidFill>
                        <a:latin typeface="Helvetica" pitchFamily="34" charset="0"/>
                        <a:cs typeface="Helvetica" pitchFamily="34" charset="0"/>
                      </a:endParaRPr>
                    </a:p>
                  </a:txBody>
                  <a:tcPr marT="36000" marB="360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algn="ctr" defTabSz="457200" rtl="0" eaLnBrk="1" latinLnBrk="0" hangingPunct="1"/>
                      <a:r>
                        <a:rPr lang="ru-RU" sz="1400" b="0" kern="1200" dirty="0" smtClean="0">
                          <a:solidFill>
                            <a:schemeClr val="bg1">
                              <a:lumMod val="25000"/>
                            </a:schemeClr>
                          </a:solidFill>
                          <a:latin typeface="Helvetica" pitchFamily="34" charset="0"/>
                          <a:ea typeface="+mn-ea"/>
                          <a:cs typeface="Helvetica" pitchFamily="34" charset="0"/>
                        </a:rPr>
                        <a:t>10</a:t>
                      </a:r>
                    </a:p>
                    <a:p>
                      <a:pPr algn="ctr"/>
                      <a:r>
                        <a:rPr lang="ru-RU" sz="1200" b="0" i="1" dirty="0" smtClean="0">
                          <a:solidFill>
                            <a:schemeClr val="bg1">
                              <a:lumMod val="25000"/>
                            </a:schemeClr>
                          </a:solidFill>
                          <a:latin typeface="Helvetica" pitchFamily="34" charset="0"/>
                          <a:cs typeface="Helvetica" pitchFamily="34" charset="0"/>
                        </a:rPr>
                        <a:t>(+4)</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algn="ctr" defTabSz="457200" rtl="0" eaLnBrk="1" latinLnBrk="0" hangingPunct="1"/>
                      <a:r>
                        <a:rPr lang="ru-RU" sz="1400" b="0" kern="1200" dirty="0" smtClean="0">
                          <a:solidFill>
                            <a:schemeClr val="bg1">
                              <a:lumMod val="25000"/>
                            </a:schemeClr>
                          </a:solidFill>
                          <a:latin typeface="Helvetica" pitchFamily="34" charset="0"/>
                          <a:ea typeface="+mn-ea"/>
                          <a:cs typeface="Helvetica" pitchFamily="34" charset="0"/>
                        </a:rPr>
                        <a:t>4</a:t>
                      </a:r>
                    </a:p>
                    <a:p>
                      <a:pPr algn="ctr"/>
                      <a:r>
                        <a:rPr lang="ru-RU" sz="1200" b="0" i="1" dirty="0" smtClean="0">
                          <a:solidFill>
                            <a:schemeClr val="bg1">
                              <a:lumMod val="25000"/>
                            </a:schemeClr>
                          </a:solidFill>
                          <a:latin typeface="Helvetica" pitchFamily="34" charset="0"/>
                          <a:cs typeface="Helvetica" pitchFamily="34" charset="0"/>
                        </a:rPr>
                        <a:t>(+2)</a:t>
                      </a:r>
                      <a:endParaRPr lang="ru-RU" sz="1200" b="0" i="1" dirty="0">
                        <a:solidFill>
                          <a:schemeClr val="bg1">
                            <a:lumMod val="25000"/>
                          </a:schemeClr>
                        </a:solidFill>
                        <a:latin typeface="Helvetica" pitchFamily="34" charset="0"/>
                        <a:cs typeface="Helvetica"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r"/>
                      <a:endParaRPr lang="ru-RU" sz="1400" b="0" dirty="0">
                        <a:solidFill>
                          <a:schemeClr val="bg1">
                            <a:lumMod val="25000"/>
                          </a:schemeClr>
                        </a:solidFill>
                        <a:latin typeface="Helvetica" pitchFamily="34" charset="0"/>
                        <a:cs typeface="Helvetica"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r"/>
                      <a:endParaRPr lang="ru-RU" sz="1400" b="0" dirty="0">
                        <a:solidFill>
                          <a:schemeClr val="bg1">
                            <a:lumMod val="25000"/>
                          </a:schemeClr>
                        </a:solidFill>
                        <a:latin typeface="Helvetica" pitchFamily="34" charset="0"/>
                        <a:cs typeface="Helvetica" pitchFamily="34" charset="0"/>
                      </a:endParaRPr>
                    </a:p>
                  </a:txBody>
                  <a:tcPr marT="36000" marB="3600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r>
                        <a:rPr lang="ru-RU" sz="1400" b="0" dirty="0" smtClean="0">
                          <a:solidFill>
                            <a:schemeClr val="bg1">
                              <a:lumMod val="25000"/>
                            </a:schemeClr>
                          </a:solidFill>
                          <a:latin typeface="Helvetica" pitchFamily="34" charset="0"/>
                          <a:cs typeface="Helvetica" pitchFamily="34" charset="0"/>
                        </a:rPr>
                        <a:t>19</a:t>
                      </a:r>
                      <a:endParaRPr lang="ru-RU" sz="1400" b="0" dirty="0">
                        <a:solidFill>
                          <a:schemeClr val="bg1">
                            <a:lumMod val="25000"/>
                          </a:schemeClr>
                        </a:solidFill>
                        <a:latin typeface="Helvetica" pitchFamily="34" charset="0"/>
                        <a:cs typeface="Helvetica" pitchFamily="34" charset="0"/>
                      </a:endParaRPr>
                    </a:p>
                  </a:txBody>
                  <a:tcPr marT="36000" marB="360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704116">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r>
                        <a:rPr lang="ru-RU" sz="1400" b="0" dirty="0" smtClean="0">
                          <a:solidFill>
                            <a:schemeClr val="bg1">
                              <a:lumMod val="25000"/>
                            </a:schemeClr>
                          </a:solidFill>
                          <a:latin typeface="Helvetica" pitchFamily="34" charset="0"/>
                          <a:cs typeface="Helvetica" pitchFamily="34" charset="0"/>
                        </a:rPr>
                        <a:t>6</a:t>
                      </a:r>
                      <a:endParaRPr lang="ru-RU" sz="1400" b="0" dirty="0">
                        <a:solidFill>
                          <a:schemeClr val="bg1">
                            <a:lumMod val="25000"/>
                          </a:schemeClr>
                        </a:solidFill>
                        <a:latin typeface="Helvetica" pitchFamily="34" charset="0"/>
                        <a:cs typeface="Helvetica" pitchFamily="34" charset="0"/>
                      </a:endParaRPr>
                    </a:p>
                  </a:txBody>
                  <a:tcPr marT="36000" marB="36000" anchor="ctr">
                    <a:lnL w="952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r>
                        <a:rPr lang="en-US" sz="1400" b="0" dirty="0" smtClean="0">
                          <a:solidFill>
                            <a:schemeClr val="tx1"/>
                          </a:solidFill>
                          <a:latin typeface="Helvetica"/>
                          <a:cs typeface="Helvetica"/>
                        </a:rPr>
                        <a:t>For trademark registration</a:t>
                      </a:r>
                      <a:endParaRPr lang="ru-RU" sz="1400" b="0" dirty="0">
                        <a:solidFill>
                          <a:schemeClr val="tx1"/>
                        </a:solidFill>
                        <a:latin typeface="Helvetica"/>
                        <a:cs typeface="Helvetica"/>
                      </a:endParaRPr>
                    </a:p>
                  </a:txBody>
                  <a:tcPr marL="252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r>
                        <a:rPr lang="ru-RU" sz="1400" b="0" dirty="0" smtClean="0">
                          <a:solidFill>
                            <a:schemeClr val="bg1">
                              <a:lumMod val="25000"/>
                            </a:schemeClr>
                          </a:solidFill>
                          <a:latin typeface="Helvetica" pitchFamily="34" charset="0"/>
                          <a:cs typeface="Helvetica" pitchFamily="34" charset="0"/>
                        </a:rPr>
                        <a:t>3</a:t>
                      </a:r>
                      <a:endParaRPr lang="ru-RU" sz="1400" b="0" dirty="0">
                        <a:solidFill>
                          <a:schemeClr val="bg1">
                            <a:lumMod val="25000"/>
                          </a:schemeClr>
                        </a:solidFill>
                        <a:latin typeface="Helvetica" pitchFamily="34" charset="0"/>
                        <a:cs typeface="Helvetica" pitchFamily="34" charset="0"/>
                      </a:endParaRPr>
                    </a:p>
                  </a:txBody>
                  <a:tcPr marT="36000" marB="360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r>
                        <a:rPr lang="ru-RU" sz="1400" b="0" dirty="0" smtClean="0">
                          <a:solidFill>
                            <a:schemeClr val="bg1">
                              <a:lumMod val="25000"/>
                            </a:schemeClr>
                          </a:solidFill>
                          <a:latin typeface="Helvetica" pitchFamily="34" charset="0"/>
                          <a:cs typeface="Helvetica" pitchFamily="34" charset="0"/>
                        </a:rPr>
                        <a:t>2</a:t>
                      </a:r>
                      <a:endParaRPr lang="ru-RU" sz="1400" b="0" dirty="0">
                        <a:solidFill>
                          <a:schemeClr val="bg1">
                            <a:lumMod val="25000"/>
                          </a:schemeClr>
                        </a:solidFill>
                        <a:latin typeface="Helvetica" pitchFamily="34" charset="0"/>
                        <a:cs typeface="Helvetica"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algn="ctr" defTabSz="457200" rtl="0" eaLnBrk="1" latinLnBrk="0" hangingPunct="1"/>
                      <a:endParaRPr lang="ru-RU" sz="1400" b="0" kern="1200" dirty="0" smtClean="0">
                        <a:solidFill>
                          <a:schemeClr val="bg1">
                            <a:lumMod val="25000"/>
                          </a:schemeClr>
                        </a:solidFill>
                        <a:latin typeface="Helvetica" pitchFamily="34" charset="0"/>
                        <a:ea typeface="+mn-ea"/>
                        <a:cs typeface="Helvetica" pitchFamily="34" charset="0"/>
                      </a:endParaRPr>
                    </a:p>
                    <a:p>
                      <a:pPr marL="0" algn="ctr" defTabSz="457200" rtl="0" eaLnBrk="1" latinLnBrk="0" hangingPunct="1"/>
                      <a:r>
                        <a:rPr lang="ru-RU" sz="1400" b="0" kern="1200" dirty="0" smtClean="0">
                          <a:solidFill>
                            <a:schemeClr val="bg1">
                              <a:lumMod val="25000"/>
                            </a:schemeClr>
                          </a:solidFill>
                          <a:latin typeface="Helvetica" pitchFamily="34" charset="0"/>
                          <a:ea typeface="+mn-ea"/>
                          <a:cs typeface="Helvetica" pitchFamily="34" charset="0"/>
                        </a:rPr>
                        <a:t>3</a:t>
                      </a:r>
                    </a:p>
                    <a:p>
                      <a:pPr algn="ctr"/>
                      <a:r>
                        <a:rPr lang="ru-RU" sz="1200" b="0" i="1" dirty="0" smtClean="0">
                          <a:solidFill>
                            <a:schemeClr val="bg1">
                              <a:lumMod val="25000"/>
                            </a:schemeClr>
                          </a:solidFill>
                          <a:latin typeface="Helvetica" pitchFamily="34" charset="0"/>
                          <a:cs typeface="Helvetica" pitchFamily="34" charset="0"/>
                        </a:rPr>
                        <a:t>(+2)</a:t>
                      </a:r>
                      <a:endParaRPr lang="ru-RU" sz="1400" b="0" i="1" dirty="0">
                        <a:solidFill>
                          <a:schemeClr val="bg1">
                            <a:lumMod val="25000"/>
                          </a:schemeClr>
                        </a:solidFill>
                        <a:latin typeface="Helvetica" pitchFamily="34" charset="0"/>
                        <a:cs typeface="Helvetica"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r"/>
                      <a:endParaRPr lang="ru-RU" sz="1400" b="0" dirty="0">
                        <a:solidFill>
                          <a:schemeClr val="bg1">
                            <a:lumMod val="25000"/>
                          </a:schemeClr>
                        </a:solidFill>
                        <a:latin typeface="Helvetica" pitchFamily="34" charset="0"/>
                        <a:cs typeface="Helvetica"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r"/>
                      <a:endParaRPr lang="ru-RU" sz="1400" b="0" dirty="0">
                        <a:solidFill>
                          <a:schemeClr val="bg1">
                            <a:lumMod val="25000"/>
                          </a:schemeClr>
                        </a:solidFill>
                        <a:latin typeface="Helvetica" pitchFamily="34" charset="0"/>
                        <a:cs typeface="Helvetica" pitchFamily="34" charset="0"/>
                      </a:endParaRPr>
                    </a:p>
                  </a:txBody>
                  <a:tcPr marT="36000" marB="3600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r>
                        <a:rPr lang="ru-RU" sz="1400" b="0" dirty="0" smtClean="0">
                          <a:solidFill>
                            <a:schemeClr val="bg1">
                              <a:lumMod val="25000"/>
                            </a:schemeClr>
                          </a:solidFill>
                          <a:latin typeface="Helvetica" pitchFamily="34" charset="0"/>
                          <a:cs typeface="Helvetica" pitchFamily="34" charset="0"/>
                        </a:rPr>
                        <a:t>8</a:t>
                      </a:r>
                      <a:endParaRPr lang="ru-RU" sz="1400" b="0" dirty="0">
                        <a:solidFill>
                          <a:schemeClr val="bg1">
                            <a:lumMod val="25000"/>
                          </a:schemeClr>
                        </a:solidFill>
                        <a:latin typeface="Helvetica" pitchFamily="34" charset="0"/>
                        <a:cs typeface="Helvetica" pitchFamily="34" charset="0"/>
                      </a:endParaRPr>
                    </a:p>
                  </a:txBody>
                  <a:tcPr marT="36000" marB="360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381265">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endParaRPr lang="ru-RU" sz="1400" b="0" dirty="0">
                        <a:solidFill>
                          <a:schemeClr val="bg1">
                            <a:lumMod val="25000"/>
                          </a:schemeClr>
                        </a:solidFill>
                        <a:latin typeface="Helvetica" pitchFamily="34" charset="0"/>
                        <a:cs typeface="Helvetica" pitchFamily="34" charset="0"/>
                      </a:endParaRPr>
                    </a:p>
                  </a:txBody>
                  <a:tcPr marT="36000" marB="36000" anchor="ctr">
                    <a:lnL w="952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r>
                        <a:rPr lang="en-US" sz="1400" b="0" dirty="0" smtClean="0">
                          <a:solidFill>
                            <a:schemeClr val="tx1"/>
                          </a:solidFill>
                          <a:latin typeface="Helvetica"/>
                          <a:cs typeface="Helvetica"/>
                        </a:rPr>
                        <a:t>For registration of computer software</a:t>
                      </a:r>
                      <a:endParaRPr lang="ru-RU" sz="1400" b="0" dirty="0">
                        <a:solidFill>
                          <a:schemeClr val="tx1"/>
                        </a:solidFill>
                        <a:latin typeface="Helvetica"/>
                        <a:cs typeface="Helvetica"/>
                      </a:endParaRPr>
                    </a:p>
                  </a:txBody>
                  <a:tcPr marL="252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endParaRPr lang="ru-RU" sz="1400" b="0" dirty="0">
                        <a:solidFill>
                          <a:schemeClr val="bg1">
                            <a:lumMod val="25000"/>
                          </a:schemeClr>
                        </a:solidFill>
                        <a:latin typeface="Helvetica" pitchFamily="34" charset="0"/>
                        <a:cs typeface="Helvetica" pitchFamily="34" charset="0"/>
                      </a:endParaRPr>
                    </a:p>
                  </a:txBody>
                  <a:tcPr marT="36000" marB="360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endParaRPr lang="ru-RU" sz="1400" b="0" dirty="0">
                        <a:solidFill>
                          <a:schemeClr val="bg1">
                            <a:lumMod val="25000"/>
                          </a:schemeClr>
                        </a:solidFill>
                        <a:latin typeface="Helvetica" pitchFamily="34" charset="0"/>
                        <a:cs typeface="Helvetica"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endParaRPr lang="ru-RU" sz="1400" b="0" dirty="0">
                        <a:solidFill>
                          <a:schemeClr val="bg1">
                            <a:lumMod val="25000"/>
                          </a:schemeClr>
                        </a:solidFill>
                        <a:latin typeface="Helvetica" pitchFamily="34" charset="0"/>
                        <a:cs typeface="Helvetica"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r"/>
                      <a:endParaRPr lang="ru-RU" sz="1400" b="0" dirty="0">
                        <a:solidFill>
                          <a:schemeClr val="bg1">
                            <a:lumMod val="25000"/>
                          </a:schemeClr>
                        </a:solidFill>
                        <a:latin typeface="Helvetica" pitchFamily="34" charset="0"/>
                        <a:cs typeface="Helvetica"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r"/>
                      <a:endParaRPr lang="ru-RU" sz="1400" b="0" dirty="0">
                        <a:solidFill>
                          <a:schemeClr val="bg1">
                            <a:lumMod val="25000"/>
                          </a:schemeClr>
                        </a:solidFill>
                        <a:latin typeface="Helvetica" pitchFamily="34" charset="0"/>
                        <a:cs typeface="Helvetica" pitchFamily="34" charset="0"/>
                      </a:endParaRPr>
                    </a:p>
                  </a:txBody>
                  <a:tcPr marT="36000" marB="3600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endParaRPr lang="ru-RU" sz="1400" b="0" dirty="0">
                        <a:solidFill>
                          <a:schemeClr val="bg1">
                            <a:lumMod val="25000"/>
                          </a:schemeClr>
                        </a:solidFill>
                        <a:latin typeface="Helvetica" pitchFamily="34" charset="0"/>
                        <a:cs typeface="Helvetica" pitchFamily="34" charset="0"/>
                      </a:endParaRPr>
                    </a:p>
                  </a:txBody>
                  <a:tcPr marT="36000" marB="360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678789">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r>
                        <a:rPr lang="ru-RU" sz="1400" b="1" dirty="0" smtClean="0">
                          <a:solidFill>
                            <a:schemeClr val="bg1">
                              <a:lumMod val="25000"/>
                            </a:schemeClr>
                          </a:solidFill>
                          <a:latin typeface="Helvetica" pitchFamily="34" charset="0"/>
                          <a:cs typeface="Helvetica" pitchFamily="34" charset="0"/>
                        </a:rPr>
                        <a:t>10</a:t>
                      </a:r>
                    </a:p>
                  </a:txBody>
                  <a:tcPr marT="36000" marB="36000" anchor="ctr">
                    <a:lnL w="952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r>
                        <a:rPr lang="en-US" sz="1400" b="1" dirty="0" smtClean="0">
                          <a:solidFill>
                            <a:schemeClr val="bg1">
                              <a:lumMod val="25000"/>
                            </a:schemeClr>
                          </a:solidFill>
                          <a:latin typeface="Helvetica" pitchFamily="34" charset="0"/>
                          <a:cs typeface="Helvetica" pitchFamily="34" charset="0"/>
                        </a:rPr>
                        <a:t>Number of applications for</a:t>
                      </a:r>
                      <a:r>
                        <a:rPr lang="en-US" sz="1400" b="1" baseline="0" dirty="0" smtClean="0">
                          <a:solidFill>
                            <a:schemeClr val="bg1">
                              <a:lumMod val="25000"/>
                            </a:schemeClr>
                          </a:solidFill>
                          <a:latin typeface="Helvetica" pitchFamily="34" charset="0"/>
                          <a:cs typeface="Helvetica" pitchFamily="34" charset="0"/>
                        </a:rPr>
                        <a:t> IP being in operation</a:t>
                      </a:r>
                      <a:endParaRPr lang="ru-RU" sz="1400" b="1" dirty="0">
                        <a:solidFill>
                          <a:schemeClr val="bg1">
                            <a:lumMod val="25000"/>
                          </a:schemeClr>
                        </a:solidFill>
                        <a:latin typeface="Helvetica" pitchFamily="34" charset="0"/>
                        <a:cs typeface="Helvetica" pitchFamily="34" charset="0"/>
                      </a:endParaRPr>
                    </a:p>
                  </a:txBody>
                  <a:tcPr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r>
                        <a:rPr lang="ru-RU" sz="1400" b="1" dirty="0" smtClean="0">
                          <a:solidFill>
                            <a:schemeClr val="bg1">
                              <a:lumMod val="25000"/>
                            </a:schemeClr>
                          </a:solidFill>
                          <a:latin typeface="Helvetica" pitchFamily="34" charset="0"/>
                          <a:cs typeface="Helvetica" pitchFamily="34" charset="0"/>
                        </a:rPr>
                        <a:t>8</a:t>
                      </a:r>
                    </a:p>
                    <a:p>
                      <a:pPr algn="ctr"/>
                      <a:r>
                        <a:rPr lang="ru-RU" sz="1200" b="0" i="1" dirty="0" smtClean="0">
                          <a:solidFill>
                            <a:schemeClr val="bg1">
                              <a:lumMod val="25000"/>
                            </a:schemeClr>
                          </a:solidFill>
                          <a:latin typeface="Helvetica" pitchFamily="34" charset="0"/>
                          <a:cs typeface="Helvetica" pitchFamily="34" charset="0"/>
                        </a:rPr>
                        <a:t>(+5)</a:t>
                      </a:r>
                      <a:endParaRPr lang="ru-RU" sz="1200" b="0" i="1" dirty="0">
                        <a:solidFill>
                          <a:schemeClr val="bg1">
                            <a:lumMod val="25000"/>
                          </a:schemeClr>
                        </a:solidFill>
                        <a:latin typeface="Helvetica" pitchFamily="34" charset="0"/>
                        <a:cs typeface="Helvetica" pitchFamily="34" charset="0"/>
                      </a:endParaRPr>
                    </a:p>
                  </a:txBody>
                  <a:tcPr marT="36000" marB="360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r>
                        <a:rPr lang="ru-RU" sz="1400" b="1" dirty="0" smtClean="0">
                          <a:solidFill>
                            <a:schemeClr val="bg1">
                              <a:lumMod val="25000"/>
                            </a:schemeClr>
                          </a:solidFill>
                          <a:latin typeface="Helvetica" pitchFamily="34" charset="0"/>
                          <a:cs typeface="Helvetica" pitchFamily="34" charset="0"/>
                        </a:rPr>
                        <a:t>8</a:t>
                      </a:r>
                    </a:p>
                    <a:p>
                      <a:pPr marL="0" algn="ctr" defTabSz="457200" rtl="0" eaLnBrk="1" latinLnBrk="0" hangingPunct="1"/>
                      <a:r>
                        <a:rPr lang="ru-RU" sz="1200" b="0" i="1" kern="1200" dirty="0" smtClean="0">
                          <a:solidFill>
                            <a:schemeClr val="bg1">
                              <a:lumMod val="25000"/>
                            </a:schemeClr>
                          </a:solidFill>
                          <a:latin typeface="Helvetica" pitchFamily="34" charset="0"/>
                          <a:ea typeface="+mn-ea"/>
                          <a:cs typeface="Helvetica" pitchFamily="34" charset="0"/>
                        </a:rPr>
                        <a:t>(+5)</a:t>
                      </a:r>
                      <a:endParaRPr lang="ru-RU" sz="1200" b="0" i="1" kern="1200" dirty="0">
                        <a:solidFill>
                          <a:schemeClr val="bg1">
                            <a:lumMod val="25000"/>
                          </a:schemeClr>
                        </a:solidFill>
                        <a:latin typeface="Helvetica" pitchFamily="34" charset="0"/>
                        <a:ea typeface="+mn-ea"/>
                        <a:cs typeface="Helvetica"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r>
                        <a:rPr lang="ru-RU" sz="1400" b="1" dirty="0" smtClean="0">
                          <a:solidFill>
                            <a:schemeClr val="bg1">
                              <a:lumMod val="25000"/>
                            </a:schemeClr>
                          </a:solidFill>
                          <a:latin typeface="Helvetica" pitchFamily="34" charset="0"/>
                          <a:cs typeface="Helvetica" pitchFamily="34" charset="0"/>
                        </a:rPr>
                        <a:t>6</a:t>
                      </a:r>
                    </a:p>
                    <a:p>
                      <a:pPr marL="0" algn="ctr" defTabSz="457200" rtl="0" eaLnBrk="1" latinLnBrk="0" hangingPunct="1"/>
                      <a:r>
                        <a:rPr lang="ru-RU" sz="1200" b="0" i="1" kern="1200" dirty="0" smtClean="0">
                          <a:solidFill>
                            <a:schemeClr val="bg1">
                              <a:lumMod val="25000"/>
                            </a:schemeClr>
                          </a:solidFill>
                          <a:latin typeface="Helvetica" pitchFamily="34" charset="0"/>
                          <a:ea typeface="+mn-ea"/>
                          <a:cs typeface="Helvetica" pitchFamily="34" charset="0"/>
                        </a:rPr>
                        <a:t>(+2)</a:t>
                      </a:r>
                      <a:endParaRPr lang="ru-RU" sz="1200" b="0" i="1" kern="1200" dirty="0">
                        <a:solidFill>
                          <a:schemeClr val="bg1">
                            <a:lumMod val="25000"/>
                          </a:schemeClr>
                        </a:solidFill>
                        <a:latin typeface="Helvetica" pitchFamily="34" charset="0"/>
                        <a:ea typeface="+mn-ea"/>
                        <a:cs typeface="Helvetica"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r"/>
                      <a:endParaRPr lang="ru-RU" sz="1400" b="1" dirty="0">
                        <a:solidFill>
                          <a:schemeClr val="bg1">
                            <a:lumMod val="25000"/>
                          </a:schemeClr>
                        </a:solidFill>
                        <a:latin typeface="Helvetica" pitchFamily="34" charset="0"/>
                        <a:cs typeface="Helvetica"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r"/>
                      <a:endParaRPr lang="ru-RU" sz="1400" b="1" dirty="0">
                        <a:solidFill>
                          <a:schemeClr val="bg1">
                            <a:lumMod val="25000"/>
                          </a:schemeClr>
                        </a:solidFill>
                        <a:latin typeface="Helvetica" pitchFamily="34" charset="0"/>
                        <a:cs typeface="Helvetica" pitchFamily="34" charset="0"/>
                      </a:endParaRPr>
                    </a:p>
                  </a:txBody>
                  <a:tcPr marT="36000" marB="3600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r>
                        <a:rPr lang="ru-RU" sz="1400" b="1" dirty="0" smtClean="0">
                          <a:solidFill>
                            <a:schemeClr val="bg1">
                              <a:lumMod val="25000"/>
                            </a:schemeClr>
                          </a:solidFill>
                          <a:latin typeface="Helvetica" pitchFamily="34" charset="0"/>
                          <a:cs typeface="Helvetica" pitchFamily="34" charset="0"/>
                        </a:rPr>
                        <a:t>22</a:t>
                      </a:r>
                    </a:p>
                  </a:txBody>
                  <a:tcPr marT="36000" marB="36000" anchor="ctr">
                    <a:lnL w="12700" cap="flat" cmpd="sng" algn="ctr">
                      <a:solidFill>
                        <a:schemeClr val="bg1">
                          <a:lumMod val="75000"/>
                        </a:schemeClr>
                      </a:solidFill>
                      <a:prstDash val="solid"/>
                      <a:round/>
                      <a:headEnd type="none" w="med" len="med"/>
                      <a:tailEnd type="none" w="med" len="med"/>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37"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071" y="1643668"/>
            <a:ext cx="609029" cy="359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6763" y="1643668"/>
            <a:ext cx="604308" cy="359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139" y="1643666"/>
            <a:ext cx="603522" cy="359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7177" y="1643667"/>
            <a:ext cx="599586" cy="359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79661" y="1643666"/>
            <a:ext cx="617516" cy="359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Rectangle 17"/>
          <p:cNvSpPr/>
          <p:nvPr/>
        </p:nvSpPr>
        <p:spPr>
          <a:xfrm>
            <a:off x="849662" y="5373643"/>
            <a:ext cx="7725505" cy="738664"/>
          </a:xfrm>
          <a:prstGeom prst="rect">
            <a:avLst/>
          </a:prstGeom>
          <a:ln>
            <a:solidFill>
              <a:schemeClr val="bg2">
                <a:lumMod val="95000"/>
              </a:schemeClr>
            </a:solidFill>
          </a:ln>
        </p:spPr>
        <p:txBody>
          <a:bodyPr wrap="square">
            <a:spAutoFit/>
          </a:bodyPr>
          <a:lstStyle/>
          <a:p>
            <a:pPr marL="0" indent="0" algn="ctr">
              <a:lnSpc>
                <a:spcPct val="150000"/>
              </a:lnSpc>
              <a:buFont typeface="Arial" pitchFamily="34" charset="0"/>
              <a:buNone/>
              <a:defRPr/>
            </a:pPr>
            <a:r>
              <a:rPr lang="en-US" sz="1400" b="1" dirty="0" smtClean="0">
                <a:solidFill>
                  <a:schemeClr val="bg1">
                    <a:lumMod val="25000"/>
                  </a:schemeClr>
                </a:solidFill>
                <a:latin typeface="Helvetica" pitchFamily="34" charset="0"/>
                <a:cs typeface="Helvetica" pitchFamily="34" charset="0"/>
              </a:rPr>
              <a:t>Plan for the next month</a:t>
            </a:r>
            <a:r>
              <a:rPr lang="ru-RU" sz="1400" b="1" dirty="0" smtClean="0">
                <a:solidFill>
                  <a:schemeClr val="bg1">
                    <a:lumMod val="25000"/>
                  </a:schemeClr>
                </a:solidFill>
                <a:latin typeface="Helvetica" pitchFamily="34" charset="0"/>
                <a:cs typeface="Helvetica" pitchFamily="34" charset="0"/>
              </a:rPr>
              <a:t>:</a:t>
            </a:r>
            <a:endParaRPr lang="ru-RU" sz="1400" b="1" dirty="0">
              <a:solidFill>
                <a:schemeClr val="bg1">
                  <a:lumMod val="25000"/>
                </a:schemeClr>
              </a:solidFill>
              <a:latin typeface="Helvetica" pitchFamily="34" charset="0"/>
              <a:cs typeface="Helvetica" pitchFamily="34" charset="0"/>
            </a:endParaRPr>
          </a:p>
          <a:p>
            <a:pPr algn="ctr">
              <a:lnSpc>
                <a:spcPct val="150000"/>
              </a:lnSpc>
              <a:defRPr/>
            </a:pPr>
            <a:r>
              <a:rPr lang="en-US" sz="1400" b="0" dirty="0" smtClean="0">
                <a:solidFill>
                  <a:schemeClr val="bg1">
                    <a:lumMod val="25000"/>
                  </a:schemeClr>
                </a:solidFill>
                <a:latin typeface="Helvetica" pitchFamily="34" charset="0"/>
                <a:cs typeface="Helvetica" pitchFamily="34" charset="0"/>
              </a:rPr>
              <a:t> Applications for intellectual property rights </a:t>
            </a:r>
            <a:r>
              <a:rPr lang="ru-RU" sz="1400" b="0" dirty="0" smtClean="0">
                <a:solidFill>
                  <a:schemeClr val="bg1">
                    <a:lumMod val="25000"/>
                  </a:schemeClr>
                </a:solidFill>
                <a:latin typeface="Helvetica" pitchFamily="34" charset="0"/>
                <a:cs typeface="Helvetica" pitchFamily="34" charset="0"/>
              </a:rPr>
              <a:t>– 8</a:t>
            </a:r>
            <a:endParaRPr lang="ru-RU" sz="1400" dirty="0">
              <a:solidFill>
                <a:schemeClr val="bg1">
                  <a:lumMod val="25000"/>
                </a:schemeClr>
              </a:solidFill>
              <a:latin typeface="Helvetica" pitchFamily="34" charset="0"/>
              <a:cs typeface="Helvetica" pitchFamily="34" charset="0"/>
            </a:endParaRPr>
          </a:p>
        </p:txBody>
      </p:sp>
      <p:sp>
        <p:nvSpPr>
          <p:cNvPr id="10" name="TextBox 9"/>
          <p:cNvSpPr txBox="1"/>
          <p:nvPr/>
        </p:nvSpPr>
        <p:spPr>
          <a:xfrm>
            <a:off x="4710002" y="6573306"/>
            <a:ext cx="4380063" cy="230832"/>
          </a:xfrm>
          <a:prstGeom prst="rect">
            <a:avLst/>
          </a:prstGeom>
          <a:noFill/>
        </p:spPr>
        <p:txBody>
          <a:bodyPr wrap="square" rtlCol="0">
            <a:spAutoFit/>
          </a:bodyPr>
          <a:lstStyle/>
          <a:p>
            <a:pPr algn="r"/>
            <a:r>
              <a:rPr lang="ru-RU" sz="900" i="1" dirty="0" smtClean="0">
                <a:solidFill>
                  <a:schemeClr val="bg1">
                    <a:lumMod val="25000"/>
                  </a:schemeClr>
                </a:solidFill>
                <a:latin typeface="Helvetica" pitchFamily="34" charset="0"/>
                <a:cs typeface="Helvetica" pitchFamily="34" charset="0"/>
              </a:rPr>
              <a:t>*В скобках указан прирост за отчетный месяц</a:t>
            </a:r>
            <a:endParaRPr lang="ru-RU" sz="900" i="1" dirty="0">
              <a:solidFill>
                <a:schemeClr val="bg1">
                  <a:lumMod val="25000"/>
                </a:schemeClr>
              </a:solidFill>
              <a:latin typeface="Helvetica" pitchFamily="34" charset="0"/>
              <a:cs typeface="Helvetica" pitchFamily="34" charset="0"/>
            </a:endParaRPr>
          </a:p>
        </p:txBody>
      </p:sp>
    </p:spTree>
    <p:extLst>
      <p:ext uri="{BB962C8B-B14F-4D97-AF65-F5344CB8AC3E}">
        <p14:creationId xmlns:p14="http://schemas.microsoft.com/office/powerpoint/2010/main" val="1366080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 name="Таблица 6"/>
          <p:cNvGraphicFramePr>
            <a:graphicFrameLocks noGrp="1"/>
          </p:cNvGraphicFramePr>
          <p:nvPr>
            <p:extLst>
              <p:ext uri="{D42A27DB-BD31-4B8C-83A1-F6EECF244321}">
                <p14:modId xmlns:p14="http://schemas.microsoft.com/office/powerpoint/2010/main" val="1842155525"/>
              </p:ext>
            </p:extLst>
          </p:nvPr>
        </p:nvGraphicFramePr>
        <p:xfrm>
          <a:off x="3578389" y="2531853"/>
          <a:ext cx="2003261" cy="1760220"/>
        </p:xfrm>
        <a:graphic>
          <a:graphicData uri="http://schemas.openxmlformats.org/drawingml/2006/table">
            <a:tbl>
              <a:tblPr bandRow="1">
                <a:tableStyleId>{68D230F3-CF80-4859-8CE7-A43EE81993B5}</a:tableStyleId>
              </a:tblPr>
              <a:tblGrid>
                <a:gridCol w="398747"/>
                <a:gridCol w="398747"/>
                <a:gridCol w="398747"/>
                <a:gridCol w="397419"/>
                <a:gridCol w="409601"/>
              </a:tblGrid>
              <a:tr h="1977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25000"/>
                            </a:schemeClr>
                          </a:solidFill>
                          <a:latin typeface="Helvetica" pitchFamily="34" charset="0"/>
                          <a:ea typeface="+mn-ea"/>
                          <a:cs typeface="Helvetica" pitchFamily="34" charset="0"/>
                        </a:rPr>
                        <a:t>1</a:t>
                      </a:r>
                      <a:endParaRPr lang="ru-RU" sz="1050" b="0" kern="1200" dirty="0">
                        <a:solidFill>
                          <a:schemeClr val="bg1">
                            <a:lumMod val="25000"/>
                          </a:schemeClr>
                        </a:solidFill>
                        <a:latin typeface="Helvetica" pitchFamily="34" charset="0"/>
                        <a:ea typeface="+mn-ea"/>
                        <a:cs typeface="Helvetica" pitchFamily="34" charset="0"/>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25000"/>
                            </a:schemeClr>
                          </a:solidFill>
                          <a:latin typeface="Helvetica" pitchFamily="34" charset="0"/>
                          <a:ea typeface="+mn-ea"/>
                          <a:cs typeface="Helvetica" pitchFamily="34" charset="0"/>
                        </a:rPr>
                        <a:t>8</a:t>
                      </a:r>
                      <a:endParaRPr lang="ru-RU" sz="1050" b="0" kern="1200" dirty="0">
                        <a:solidFill>
                          <a:schemeClr val="bg1">
                            <a:lumMod val="25000"/>
                          </a:schemeClr>
                        </a:solidFill>
                        <a:latin typeface="Helvetica" pitchFamily="34" charset="0"/>
                        <a:ea typeface="+mn-ea"/>
                        <a:cs typeface="Helvetica" pitchFamily="34" charset="0"/>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25000"/>
                            </a:schemeClr>
                          </a:solidFill>
                          <a:latin typeface="Helvetica" pitchFamily="34" charset="0"/>
                          <a:ea typeface="+mn-ea"/>
                          <a:cs typeface="Helvetica" pitchFamily="34" charset="0"/>
                        </a:rPr>
                        <a:t>15</a:t>
                      </a:r>
                      <a:endParaRPr lang="ru-RU" sz="1050" b="0" kern="1200" dirty="0">
                        <a:solidFill>
                          <a:schemeClr val="bg1">
                            <a:lumMod val="25000"/>
                          </a:schemeClr>
                        </a:solidFill>
                        <a:latin typeface="Helvetica" pitchFamily="34" charset="0"/>
                        <a:ea typeface="+mn-ea"/>
                        <a:cs typeface="Helvetica" pitchFamily="34" charset="0"/>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25000"/>
                            </a:schemeClr>
                          </a:solidFill>
                          <a:latin typeface="Helvetica" pitchFamily="34" charset="0"/>
                          <a:ea typeface="+mn-ea"/>
                          <a:cs typeface="Helvetica" pitchFamily="34" charset="0"/>
                        </a:rPr>
                        <a:t>22</a:t>
                      </a:r>
                      <a:endParaRPr lang="ru-RU" sz="1050" b="0" kern="1200" dirty="0">
                        <a:solidFill>
                          <a:schemeClr val="bg1">
                            <a:lumMod val="25000"/>
                          </a:schemeClr>
                        </a:solidFill>
                        <a:latin typeface="Helvetica" pitchFamily="34" charset="0"/>
                        <a:ea typeface="+mn-ea"/>
                        <a:cs typeface="Helvetica" pitchFamily="34" charset="0"/>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25000"/>
                            </a:schemeClr>
                          </a:solidFill>
                          <a:latin typeface="Helvetica" pitchFamily="34" charset="0"/>
                          <a:ea typeface="+mn-ea"/>
                          <a:cs typeface="Helvetica" pitchFamily="34" charset="0"/>
                        </a:rPr>
                        <a:t>29</a:t>
                      </a:r>
                      <a:endParaRPr lang="ru-RU" sz="1050" b="0" kern="1200" dirty="0">
                        <a:solidFill>
                          <a:schemeClr val="bg1">
                            <a:lumMod val="25000"/>
                          </a:schemeClr>
                        </a:solidFill>
                        <a:latin typeface="Helvetica" pitchFamily="34" charset="0"/>
                        <a:ea typeface="+mn-ea"/>
                        <a:cs typeface="Helvetica" pitchFamily="34" charset="0"/>
                      </a:endParaRPr>
                    </a:p>
                  </a:txBody>
                  <a:tcPr marL="84406" marR="84406" anchor="ctr"/>
                </a:tc>
              </a:tr>
              <a:tr h="1977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25000"/>
                            </a:schemeClr>
                          </a:solidFill>
                          <a:latin typeface="Helvetica" pitchFamily="34" charset="0"/>
                          <a:ea typeface="+mn-ea"/>
                          <a:cs typeface="Helvetica" pitchFamily="34" charset="0"/>
                        </a:rPr>
                        <a:t>2</a:t>
                      </a:r>
                      <a:endParaRPr lang="ru-RU" sz="1050" b="0" kern="1200" dirty="0">
                        <a:solidFill>
                          <a:schemeClr val="bg1">
                            <a:lumMod val="25000"/>
                          </a:schemeClr>
                        </a:solidFill>
                        <a:latin typeface="Helvetica" pitchFamily="34" charset="0"/>
                        <a:ea typeface="+mn-ea"/>
                        <a:cs typeface="Helvetica" pitchFamily="34" charset="0"/>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25000"/>
                            </a:schemeClr>
                          </a:solidFill>
                          <a:latin typeface="Helvetica" pitchFamily="34" charset="0"/>
                          <a:ea typeface="+mn-ea"/>
                          <a:cs typeface="Helvetica" pitchFamily="34" charset="0"/>
                        </a:rPr>
                        <a:t>9</a:t>
                      </a:r>
                      <a:endParaRPr lang="ru-RU" sz="1050" b="0" kern="1200" dirty="0">
                        <a:solidFill>
                          <a:schemeClr val="bg1">
                            <a:lumMod val="25000"/>
                          </a:schemeClr>
                        </a:solidFill>
                        <a:latin typeface="Helvetica" pitchFamily="34" charset="0"/>
                        <a:ea typeface="+mn-ea"/>
                        <a:cs typeface="Helvetica" pitchFamily="34" charset="0"/>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25000"/>
                            </a:schemeClr>
                          </a:solidFill>
                          <a:latin typeface="Helvetica" pitchFamily="34" charset="0"/>
                          <a:ea typeface="+mn-ea"/>
                          <a:cs typeface="Helvetica" pitchFamily="34" charset="0"/>
                        </a:rPr>
                        <a:t>16</a:t>
                      </a:r>
                      <a:endParaRPr lang="ru-RU" sz="1050" b="0" kern="1200" dirty="0">
                        <a:solidFill>
                          <a:schemeClr val="bg1">
                            <a:lumMod val="25000"/>
                          </a:schemeClr>
                        </a:solidFill>
                        <a:latin typeface="Helvetica" pitchFamily="34" charset="0"/>
                        <a:ea typeface="+mn-ea"/>
                        <a:cs typeface="Helvetica" pitchFamily="34" charset="0"/>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25000"/>
                            </a:schemeClr>
                          </a:solidFill>
                          <a:latin typeface="Helvetica" pitchFamily="34" charset="0"/>
                          <a:ea typeface="+mn-ea"/>
                          <a:cs typeface="Helvetica" pitchFamily="34" charset="0"/>
                        </a:rPr>
                        <a:t>23</a:t>
                      </a:r>
                      <a:endParaRPr lang="ru-RU" sz="1050" b="0" kern="1200" dirty="0">
                        <a:solidFill>
                          <a:schemeClr val="bg1">
                            <a:lumMod val="25000"/>
                          </a:schemeClr>
                        </a:solidFill>
                        <a:latin typeface="Helvetica" pitchFamily="34" charset="0"/>
                        <a:ea typeface="+mn-ea"/>
                        <a:cs typeface="Helvetica" pitchFamily="34" charset="0"/>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457200" rtl="0" eaLnBrk="1" latinLnBrk="0" hangingPunct="1"/>
                      <a:r>
                        <a:rPr lang="ru-RU" sz="1050" b="0" kern="1200" dirty="0" smtClean="0">
                          <a:solidFill>
                            <a:schemeClr val="bg1">
                              <a:lumMod val="25000"/>
                            </a:schemeClr>
                          </a:solidFill>
                          <a:latin typeface="Helvetica" pitchFamily="34" charset="0"/>
                          <a:ea typeface="+mn-ea"/>
                          <a:cs typeface="Helvetica" pitchFamily="34" charset="0"/>
                        </a:rPr>
                        <a:t>30</a:t>
                      </a:r>
                      <a:endParaRPr lang="ru-RU" sz="1050" b="0" kern="1200" dirty="0">
                        <a:solidFill>
                          <a:schemeClr val="bg1">
                            <a:lumMod val="25000"/>
                          </a:schemeClr>
                        </a:solidFill>
                        <a:latin typeface="Helvetica" pitchFamily="34" charset="0"/>
                        <a:ea typeface="+mn-ea"/>
                        <a:cs typeface="Helvetica" pitchFamily="34" charset="0"/>
                      </a:endParaRPr>
                    </a:p>
                  </a:txBody>
                  <a:tcPr marL="84406" marR="84406" anchor="ctr"/>
                </a:tc>
              </a:tr>
              <a:tr h="1977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25000"/>
                            </a:schemeClr>
                          </a:solidFill>
                          <a:latin typeface="Helvetica" pitchFamily="34" charset="0"/>
                          <a:ea typeface="+mn-ea"/>
                          <a:cs typeface="Helvetica" pitchFamily="34" charset="0"/>
                        </a:rPr>
                        <a:t>3</a:t>
                      </a:r>
                      <a:endParaRPr lang="ru-RU" sz="1050" b="0" kern="1200" dirty="0">
                        <a:solidFill>
                          <a:schemeClr val="bg1">
                            <a:lumMod val="25000"/>
                          </a:schemeClr>
                        </a:solidFill>
                        <a:latin typeface="Helvetica" pitchFamily="34" charset="0"/>
                        <a:ea typeface="+mn-ea"/>
                        <a:cs typeface="Helvetica" pitchFamily="34" charset="0"/>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25000"/>
                            </a:schemeClr>
                          </a:solidFill>
                          <a:latin typeface="Helvetica" pitchFamily="34" charset="0"/>
                          <a:ea typeface="+mn-ea"/>
                          <a:cs typeface="Helvetica" pitchFamily="34" charset="0"/>
                        </a:rPr>
                        <a:t>10</a:t>
                      </a:r>
                      <a:endParaRPr lang="ru-RU" sz="1050" b="0" kern="1200" dirty="0">
                        <a:solidFill>
                          <a:schemeClr val="bg1">
                            <a:lumMod val="25000"/>
                          </a:schemeClr>
                        </a:solidFill>
                        <a:latin typeface="Helvetica" pitchFamily="34" charset="0"/>
                        <a:ea typeface="+mn-ea"/>
                        <a:cs typeface="Helvetica" pitchFamily="34" charset="0"/>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25000"/>
                            </a:schemeClr>
                          </a:solidFill>
                          <a:latin typeface="Helvetica" pitchFamily="34" charset="0"/>
                          <a:ea typeface="+mn-ea"/>
                          <a:cs typeface="Helvetica" pitchFamily="34" charset="0"/>
                        </a:rPr>
                        <a:t>17</a:t>
                      </a:r>
                      <a:endParaRPr lang="ru-RU" sz="1050" b="0" kern="1200" dirty="0">
                        <a:solidFill>
                          <a:schemeClr val="bg1">
                            <a:lumMod val="25000"/>
                          </a:schemeClr>
                        </a:solidFill>
                        <a:latin typeface="Helvetica" pitchFamily="34" charset="0"/>
                        <a:ea typeface="+mn-ea"/>
                        <a:cs typeface="Helvetica" pitchFamily="34" charset="0"/>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25000"/>
                            </a:schemeClr>
                          </a:solidFill>
                          <a:latin typeface="Helvetica" pitchFamily="34" charset="0"/>
                          <a:ea typeface="+mn-ea"/>
                          <a:cs typeface="Helvetica" pitchFamily="34" charset="0"/>
                        </a:rPr>
                        <a:t>24</a:t>
                      </a:r>
                      <a:endParaRPr lang="ru-RU" sz="1050" b="0" kern="1200" dirty="0">
                        <a:solidFill>
                          <a:schemeClr val="bg1">
                            <a:lumMod val="25000"/>
                          </a:schemeClr>
                        </a:solidFill>
                        <a:latin typeface="Helvetica" pitchFamily="34" charset="0"/>
                        <a:ea typeface="+mn-ea"/>
                        <a:cs typeface="Helvetica" pitchFamily="34" charset="0"/>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75000"/>
                            </a:schemeClr>
                          </a:solidFill>
                          <a:latin typeface="Helvetica" pitchFamily="34" charset="0"/>
                          <a:ea typeface="+mn-ea"/>
                          <a:cs typeface="Helvetica" pitchFamily="34" charset="0"/>
                        </a:rPr>
                        <a:t>1</a:t>
                      </a:r>
                      <a:endParaRPr lang="ru-RU" sz="1050" b="0" kern="1200" dirty="0">
                        <a:solidFill>
                          <a:schemeClr val="bg1">
                            <a:lumMod val="75000"/>
                          </a:schemeClr>
                        </a:solidFill>
                        <a:latin typeface="Helvetica" pitchFamily="34" charset="0"/>
                        <a:ea typeface="+mn-ea"/>
                        <a:cs typeface="Helvetica" pitchFamily="34" charset="0"/>
                      </a:endParaRPr>
                    </a:p>
                  </a:txBody>
                  <a:tcPr marL="84406" marR="84406" anchor="ctr"/>
                </a:tc>
              </a:tr>
              <a:tr h="1977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25000"/>
                            </a:schemeClr>
                          </a:solidFill>
                          <a:latin typeface="Helvetica" pitchFamily="34" charset="0"/>
                          <a:ea typeface="+mn-ea"/>
                          <a:cs typeface="Helvetica" pitchFamily="34" charset="0"/>
                        </a:rPr>
                        <a:t>4</a:t>
                      </a:r>
                      <a:endParaRPr lang="ru-RU" sz="1050" b="0" kern="1200" dirty="0">
                        <a:solidFill>
                          <a:schemeClr val="bg1">
                            <a:lumMod val="25000"/>
                          </a:schemeClr>
                        </a:solidFill>
                        <a:latin typeface="Helvetica" pitchFamily="34" charset="0"/>
                        <a:ea typeface="+mn-ea"/>
                        <a:cs typeface="Helvetica" pitchFamily="34" charset="0"/>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25000"/>
                            </a:schemeClr>
                          </a:solidFill>
                          <a:latin typeface="Helvetica" pitchFamily="34" charset="0"/>
                          <a:ea typeface="+mn-ea"/>
                          <a:cs typeface="Helvetica" pitchFamily="34" charset="0"/>
                        </a:rPr>
                        <a:t>11</a:t>
                      </a:r>
                      <a:endParaRPr lang="ru-RU" sz="1050" b="0" kern="1200" dirty="0">
                        <a:solidFill>
                          <a:schemeClr val="bg1">
                            <a:lumMod val="25000"/>
                          </a:schemeClr>
                        </a:solidFill>
                        <a:latin typeface="Helvetica" pitchFamily="34" charset="0"/>
                        <a:ea typeface="+mn-ea"/>
                        <a:cs typeface="Helvetica" pitchFamily="34" charset="0"/>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25000"/>
                            </a:schemeClr>
                          </a:solidFill>
                          <a:latin typeface="Helvetica" pitchFamily="34" charset="0"/>
                          <a:ea typeface="+mn-ea"/>
                          <a:cs typeface="Helvetica" pitchFamily="34" charset="0"/>
                        </a:rPr>
                        <a:t>18</a:t>
                      </a:r>
                      <a:endParaRPr lang="ru-RU" sz="1050" b="0" kern="1200" dirty="0">
                        <a:solidFill>
                          <a:schemeClr val="bg1">
                            <a:lumMod val="25000"/>
                          </a:schemeClr>
                        </a:solidFill>
                        <a:latin typeface="Helvetica" pitchFamily="34" charset="0"/>
                        <a:ea typeface="+mn-ea"/>
                        <a:cs typeface="Helvetica" pitchFamily="34" charset="0"/>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25000"/>
                            </a:schemeClr>
                          </a:solidFill>
                          <a:latin typeface="Helvetica" pitchFamily="34" charset="0"/>
                          <a:ea typeface="+mn-ea"/>
                          <a:cs typeface="Helvetica" pitchFamily="34" charset="0"/>
                        </a:rPr>
                        <a:t>25</a:t>
                      </a:r>
                      <a:endParaRPr lang="ru-RU" sz="1050" b="0" kern="1200" dirty="0">
                        <a:solidFill>
                          <a:schemeClr val="bg1">
                            <a:lumMod val="25000"/>
                          </a:schemeClr>
                        </a:solidFill>
                        <a:latin typeface="Helvetica" pitchFamily="34" charset="0"/>
                        <a:ea typeface="+mn-ea"/>
                        <a:cs typeface="Helvetica" pitchFamily="34" charset="0"/>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75000"/>
                            </a:schemeClr>
                          </a:solidFill>
                          <a:latin typeface="Helvetica" pitchFamily="34" charset="0"/>
                          <a:ea typeface="+mn-ea"/>
                          <a:cs typeface="Helvetica" pitchFamily="34" charset="0"/>
                        </a:rPr>
                        <a:t>2</a:t>
                      </a:r>
                      <a:endParaRPr lang="ru-RU" sz="1050" b="0" kern="1200" dirty="0">
                        <a:solidFill>
                          <a:schemeClr val="bg1">
                            <a:lumMod val="75000"/>
                          </a:schemeClr>
                        </a:solidFill>
                        <a:latin typeface="Helvetica" pitchFamily="34" charset="0"/>
                        <a:ea typeface="+mn-ea"/>
                        <a:cs typeface="Helvetica" pitchFamily="34" charset="0"/>
                      </a:endParaRPr>
                    </a:p>
                  </a:txBody>
                  <a:tcPr marL="84406" marR="84406" anchor="ctr"/>
                </a:tc>
              </a:tr>
              <a:tr h="1977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25000"/>
                            </a:schemeClr>
                          </a:solidFill>
                          <a:latin typeface="Helvetica" pitchFamily="34" charset="0"/>
                          <a:ea typeface="+mn-ea"/>
                          <a:cs typeface="Helvetica" pitchFamily="34" charset="0"/>
                        </a:rPr>
                        <a:t>5</a:t>
                      </a: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25000"/>
                            </a:schemeClr>
                          </a:solidFill>
                          <a:latin typeface="Helvetica" pitchFamily="34" charset="0"/>
                          <a:ea typeface="+mn-ea"/>
                          <a:cs typeface="Helvetica" pitchFamily="34" charset="0"/>
                        </a:rPr>
                        <a:t>12</a:t>
                      </a:r>
                      <a:endParaRPr lang="ru-RU" sz="1050" b="0" kern="1200" dirty="0">
                        <a:solidFill>
                          <a:schemeClr val="bg1">
                            <a:lumMod val="25000"/>
                          </a:schemeClr>
                        </a:solidFill>
                        <a:latin typeface="Helvetica" pitchFamily="34" charset="0"/>
                        <a:ea typeface="+mn-ea"/>
                        <a:cs typeface="Helvetica" pitchFamily="34" charset="0"/>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25000"/>
                            </a:schemeClr>
                          </a:solidFill>
                          <a:latin typeface="Helvetica" pitchFamily="34" charset="0"/>
                          <a:ea typeface="+mn-ea"/>
                          <a:cs typeface="Helvetica" pitchFamily="34" charset="0"/>
                        </a:rPr>
                        <a:t>19</a:t>
                      </a:r>
                      <a:endParaRPr lang="ru-RU" sz="1050" b="0" kern="1200" dirty="0">
                        <a:solidFill>
                          <a:schemeClr val="bg1">
                            <a:lumMod val="25000"/>
                          </a:schemeClr>
                        </a:solidFill>
                        <a:latin typeface="Helvetica" pitchFamily="34" charset="0"/>
                        <a:ea typeface="+mn-ea"/>
                        <a:cs typeface="Helvetica" pitchFamily="34" charset="0"/>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25000"/>
                            </a:schemeClr>
                          </a:solidFill>
                          <a:latin typeface="Helvetica" pitchFamily="34" charset="0"/>
                          <a:ea typeface="+mn-ea"/>
                          <a:cs typeface="Helvetica" pitchFamily="34" charset="0"/>
                        </a:rPr>
                        <a:t>26</a:t>
                      </a:r>
                      <a:endParaRPr lang="ru-RU" sz="1050" b="0" kern="1200" dirty="0">
                        <a:solidFill>
                          <a:schemeClr val="bg1">
                            <a:lumMod val="25000"/>
                          </a:schemeClr>
                        </a:solidFill>
                        <a:latin typeface="Helvetica" pitchFamily="34" charset="0"/>
                        <a:ea typeface="+mn-ea"/>
                        <a:cs typeface="Helvetica" pitchFamily="34" charset="0"/>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75000"/>
                            </a:schemeClr>
                          </a:solidFill>
                          <a:latin typeface="Helvetica" pitchFamily="34" charset="0"/>
                          <a:ea typeface="+mn-ea"/>
                          <a:cs typeface="Helvetica" pitchFamily="34" charset="0"/>
                        </a:rPr>
                        <a:t>3</a:t>
                      </a:r>
                      <a:endParaRPr lang="ru-RU" sz="1050" b="0" kern="1200" dirty="0">
                        <a:solidFill>
                          <a:schemeClr val="bg1">
                            <a:lumMod val="75000"/>
                          </a:schemeClr>
                        </a:solidFill>
                        <a:latin typeface="Helvetica" pitchFamily="34" charset="0"/>
                        <a:ea typeface="+mn-ea"/>
                        <a:cs typeface="Helvetica" pitchFamily="34" charset="0"/>
                      </a:endParaRPr>
                    </a:p>
                  </a:txBody>
                  <a:tcPr marL="84406" marR="84406" anchor="ctr"/>
                </a:tc>
              </a:tr>
              <a:tr h="1977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25000"/>
                            </a:schemeClr>
                          </a:solidFill>
                          <a:latin typeface="Helvetica" pitchFamily="34" charset="0"/>
                          <a:ea typeface="+mn-ea"/>
                          <a:cs typeface="Helvetica" pitchFamily="34" charset="0"/>
                        </a:rPr>
                        <a:t>6</a:t>
                      </a:r>
                      <a:endParaRPr lang="ru-RU" sz="1050" b="0" kern="1200" dirty="0">
                        <a:solidFill>
                          <a:schemeClr val="bg1">
                            <a:lumMod val="25000"/>
                          </a:schemeClr>
                        </a:solidFill>
                        <a:latin typeface="Helvetica" pitchFamily="34" charset="0"/>
                        <a:ea typeface="+mn-ea"/>
                        <a:cs typeface="Helvetica" pitchFamily="34" charset="0"/>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25000"/>
                            </a:schemeClr>
                          </a:solidFill>
                          <a:latin typeface="Helvetica" pitchFamily="34" charset="0"/>
                          <a:ea typeface="+mn-ea"/>
                          <a:cs typeface="Helvetica" pitchFamily="34" charset="0"/>
                        </a:rPr>
                        <a:t>13</a:t>
                      </a:r>
                      <a:endParaRPr lang="ru-RU" sz="1050" b="0" kern="1200" dirty="0">
                        <a:solidFill>
                          <a:schemeClr val="bg1">
                            <a:lumMod val="25000"/>
                          </a:schemeClr>
                        </a:solidFill>
                        <a:latin typeface="Helvetica" pitchFamily="34" charset="0"/>
                        <a:ea typeface="+mn-ea"/>
                        <a:cs typeface="Helvetica" pitchFamily="34" charset="0"/>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25000"/>
                            </a:schemeClr>
                          </a:solidFill>
                          <a:latin typeface="Helvetica" pitchFamily="34" charset="0"/>
                          <a:ea typeface="+mn-ea"/>
                          <a:cs typeface="Helvetica" pitchFamily="34" charset="0"/>
                        </a:rPr>
                        <a:t>20</a:t>
                      </a:r>
                      <a:endParaRPr lang="ru-RU" sz="1050" b="0" kern="1200" dirty="0">
                        <a:solidFill>
                          <a:schemeClr val="bg1">
                            <a:lumMod val="25000"/>
                          </a:schemeClr>
                        </a:solidFill>
                        <a:latin typeface="Helvetica" pitchFamily="34" charset="0"/>
                        <a:ea typeface="+mn-ea"/>
                        <a:cs typeface="Helvetica" pitchFamily="34" charset="0"/>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25000"/>
                            </a:schemeClr>
                          </a:solidFill>
                          <a:latin typeface="Helvetica" pitchFamily="34" charset="0"/>
                          <a:ea typeface="+mn-ea"/>
                          <a:cs typeface="Helvetica" pitchFamily="34" charset="0"/>
                        </a:rPr>
                        <a:t>27</a:t>
                      </a:r>
                      <a:endParaRPr lang="ru-RU" sz="1050" b="0" kern="1200" dirty="0">
                        <a:solidFill>
                          <a:schemeClr val="bg1">
                            <a:lumMod val="25000"/>
                          </a:schemeClr>
                        </a:solidFill>
                        <a:latin typeface="Helvetica" pitchFamily="34" charset="0"/>
                        <a:ea typeface="+mn-ea"/>
                        <a:cs typeface="Helvetica" pitchFamily="34" charset="0"/>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75000"/>
                            </a:schemeClr>
                          </a:solidFill>
                          <a:latin typeface="Helvetica" pitchFamily="34" charset="0"/>
                          <a:ea typeface="+mn-ea"/>
                          <a:cs typeface="Helvetica" pitchFamily="34" charset="0"/>
                        </a:rPr>
                        <a:t>4</a:t>
                      </a:r>
                      <a:endParaRPr lang="ru-RU" sz="1050" b="0" kern="1200" dirty="0">
                        <a:solidFill>
                          <a:schemeClr val="bg1">
                            <a:lumMod val="75000"/>
                          </a:schemeClr>
                        </a:solidFill>
                        <a:latin typeface="Helvetica" pitchFamily="34" charset="0"/>
                        <a:ea typeface="+mn-ea"/>
                        <a:cs typeface="Helvetica" pitchFamily="34" charset="0"/>
                      </a:endParaRPr>
                    </a:p>
                  </a:txBody>
                  <a:tcPr marL="84406" marR="84406" anchor="ctr"/>
                </a:tc>
              </a:tr>
              <a:tr h="1977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25000"/>
                            </a:schemeClr>
                          </a:solidFill>
                          <a:latin typeface="Helvetica" pitchFamily="34" charset="0"/>
                          <a:ea typeface="+mn-ea"/>
                          <a:cs typeface="Helvetica" pitchFamily="34" charset="0"/>
                        </a:rPr>
                        <a:t>7</a:t>
                      </a:r>
                      <a:endParaRPr lang="ru-RU" sz="1050" b="0" kern="1200" dirty="0">
                        <a:solidFill>
                          <a:schemeClr val="bg1">
                            <a:lumMod val="25000"/>
                          </a:schemeClr>
                        </a:solidFill>
                        <a:latin typeface="Helvetica" pitchFamily="34" charset="0"/>
                        <a:ea typeface="+mn-ea"/>
                        <a:cs typeface="Helvetica" pitchFamily="34" charset="0"/>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25000"/>
                            </a:schemeClr>
                          </a:solidFill>
                          <a:latin typeface="Helvetica" pitchFamily="34" charset="0"/>
                          <a:ea typeface="+mn-ea"/>
                          <a:cs typeface="Helvetica" pitchFamily="34" charset="0"/>
                        </a:rPr>
                        <a:t>14</a:t>
                      </a:r>
                      <a:endParaRPr lang="ru-RU" sz="1050" b="0" kern="1200" dirty="0">
                        <a:solidFill>
                          <a:schemeClr val="bg1">
                            <a:lumMod val="25000"/>
                          </a:schemeClr>
                        </a:solidFill>
                        <a:latin typeface="Helvetica" pitchFamily="34" charset="0"/>
                        <a:ea typeface="+mn-ea"/>
                        <a:cs typeface="Helvetica" pitchFamily="34" charset="0"/>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25000"/>
                            </a:schemeClr>
                          </a:solidFill>
                          <a:latin typeface="Helvetica" pitchFamily="34" charset="0"/>
                          <a:ea typeface="+mn-ea"/>
                          <a:cs typeface="Helvetica" pitchFamily="34" charset="0"/>
                        </a:rPr>
                        <a:t>21</a:t>
                      </a:r>
                      <a:endParaRPr lang="ru-RU" sz="1050" b="0" kern="1200" dirty="0">
                        <a:solidFill>
                          <a:schemeClr val="bg1">
                            <a:lumMod val="25000"/>
                          </a:schemeClr>
                        </a:solidFill>
                        <a:latin typeface="Helvetica" pitchFamily="34" charset="0"/>
                        <a:ea typeface="+mn-ea"/>
                        <a:cs typeface="Helvetica" pitchFamily="34" charset="0"/>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25000"/>
                            </a:schemeClr>
                          </a:solidFill>
                          <a:latin typeface="Helvetica" pitchFamily="34" charset="0"/>
                          <a:ea typeface="+mn-ea"/>
                          <a:cs typeface="Helvetica" pitchFamily="34" charset="0"/>
                        </a:rPr>
                        <a:t>28</a:t>
                      </a:r>
                      <a:endParaRPr lang="ru-RU" sz="1050" b="0" kern="1200" dirty="0">
                        <a:solidFill>
                          <a:schemeClr val="bg1">
                            <a:lumMod val="25000"/>
                          </a:schemeClr>
                        </a:solidFill>
                        <a:latin typeface="Helvetica" pitchFamily="34" charset="0"/>
                        <a:ea typeface="+mn-ea"/>
                        <a:cs typeface="Helvetica" pitchFamily="34" charset="0"/>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75000"/>
                            </a:schemeClr>
                          </a:solidFill>
                          <a:latin typeface="Helvetica" pitchFamily="34" charset="0"/>
                          <a:ea typeface="+mn-ea"/>
                          <a:cs typeface="Helvetica" pitchFamily="34" charset="0"/>
                        </a:rPr>
                        <a:t>5</a:t>
                      </a:r>
                      <a:endParaRPr lang="ru-RU" sz="1050" b="0" kern="1200" dirty="0">
                        <a:solidFill>
                          <a:schemeClr val="bg1">
                            <a:lumMod val="75000"/>
                          </a:schemeClr>
                        </a:solidFill>
                        <a:latin typeface="Helvetica" pitchFamily="34" charset="0"/>
                        <a:ea typeface="+mn-ea"/>
                        <a:cs typeface="Helvetica" pitchFamily="34" charset="0"/>
                      </a:endParaRPr>
                    </a:p>
                  </a:txBody>
                  <a:tcPr marL="84406" marR="84406" anchor="ctr"/>
                </a:tc>
              </a:tr>
            </a:tbl>
          </a:graphicData>
        </a:graphic>
      </p:graphicFrame>
      <p:sp>
        <p:nvSpPr>
          <p:cNvPr id="65" name="Прямоугольник 61"/>
          <p:cNvSpPr/>
          <p:nvPr/>
        </p:nvSpPr>
        <p:spPr>
          <a:xfrm>
            <a:off x="3578389" y="2220078"/>
            <a:ext cx="2026584" cy="304624"/>
          </a:xfrm>
          <a:prstGeom prst="rect">
            <a:avLst/>
          </a:prstGeom>
          <a:noFill/>
          <a:ln w="31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300" b="1" i="0" u="none" strike="noStrike" kern="0" cap="none" spc="0" normalizeH="0" baseline="0" noProof="0" dirty="0" smtClean="0">
                <a:ln>
                  <a:noFill/>
                </a:ln>
                <a:solidFill>
                  <a:schemeClr val="bg1">
                    <a:lumMod val="25000"/>
                  </a:schemeClr>
                </a:solidFill>
                <a:effectLst/>
                <a:uLnTx/>
                <a:uFillTx/>
                <a:latin typeface="Helvetica" pitchFamily="34" charset="0"/>
                <a:cs typeface="Helvetica" pitchFamily="34" charset="0"/>
              </a:rPr>
              <a:t>Апрель</a:t>
            </a:r>
            <a:r>
              <a:rPr kumimoji="0" lang="en-US" sz="1300" b="1" i="0" u="none" strike="noStrike" kern="0" cap="none" spc="0" normalizeH="0" baseline="0" noProof="0" dirty="0" smtClean="0">
                <a:ln>
                  <a:noFill/>
                </a:ln>
                <a:solidFill>
                  <a:schemeClr val="bg1">
                    <a:lumMod val="25000"/>
                  </a:schemeClr>
                </a:solidFill>
                <a:effectLst/>
                <a:uLnTx/>
                <a:uFillTx/>
                <a:latin typeface="Helvetica" pitchFamily="34" charset="0"/>
                <a:cs typeface="Helvetica" pitchFamily="34" charset="0"/>
              </a:rPr>
              <a:t> 2013</a:t>
            </a:r>
            <a:endParaRPr kumimoji="0" lang="ru-RU" sz="1300" b="1" i="0" u="none" strike="noStrike" kern="0" cap="none" spc="0" normalizeH="0" baseline="0" noProof="0" dirty="0">
              <a:ln>
                <a:noFill/>
              </a:ln>
              <a:solidFill>
                <a:schemeClr val="bg1">
                  <a:lumMod val="25000"/>
                </a:schemeClr>
              </a:solidFill>
              <a:effectLst/>
              <a:uLnTx/>
              <a:uFillTx/>
              <a:latin typeface="Helvetica" pitchFamily="34" charset="0"/>
              <a:cs typeface="Helvetica" pitchFamily="34" charset="0"/>
            </a:endParaRPr>
          </a:p>
        </p:txBody>
      </p:sp>
      <p:sp>
        <p:nvSpPr>
          <p:cNvPr id="14" name="Прямоугольник 13"/>
          <p:cNvSpPr/>
          <p:nvPr/>
        </p:nvSpPr>
        <p:spPr>
          <a:xfrm>
            <a:off x="5912862" y="2773090"/>
            <a:ext cx="2639469" cy="830997"/>
          </a:xfrm>
          <a:prstGeom prst="rect">
            <a:avLst/>
          </a:prstGeom>
          <a:ln w="3175">
            <a:solidFill>
              <a:schemeClr val="accent6">
                <a:lumMod val="75000"/>
              </a:schemeClr>
            </a:solidFill>
          </a:ln>
        </p:spPr>
        <p:txBody>
          <a:bodyPr wrap="square">
            <a:spAutoFit/>
          </a:bodyPr>
          <a:lstStyle/>
          <a:p>
            <a:r>
              <a:rPr lang="ru-RU" sz="1200" b="1" dirty="0">
                <a:solidFill>
                  <a:schemeClr val="bg1">
                    <a:lumMod val="25000"/>
                  </a:schemeClr>
                </a:solidFill>
                <a:latin typeface="Helvetica" pitchFamily="34" charset="0"/>
                <a:cs typeface="Helvetica" pitchFamily="34" charset="0"/>
              </a:rPr>
              <a:t>16.</a:t>
            </a:r>
            <a:r>
              <a:rPr lang="en-US" sz="1200" b="1" dirty="0">
                <a:solidFill>
                  <a:schemeClr val="bg1">
                    <a:lumMod val="25000"/>
                  </a:schemeClr>
                </a:solidFill>
                <a:latin typeface="Helvetica" pitchFamily="34" charset="0"/>
                <a:cs typeface="Helvetica" pitchFamily="34" charset="0"/>
              </a:rPr>
              <a:t>0</a:t>
            </a:r>
            <a:r>
              <a:rPr lang="ru-RU" sz="1200" b="1" dirty="0">
                <a:solidFill>
                  <a:schemeClr val="bg1">
                    <a:lumMod val="25000"/>
                  </a:schemeClr>
                </a:solidFill>
                <a:latin typeface="Helvetica" pitchFamily="34" charset="0"/>
                <a:cs typeface="Helvetica" pitchFamily="34" charset="0"/>
              </a:rPr>
              <a:t>4 </a:t>
            </a:r>
            <a:r>
              <a:rPr lang="en-US" sz="1200" dirty="0"/>
              <a:t>Master classes on investments, monetization of services and promotion on the Internet, at </a:t>
            </a:r>
            <a:r>
              <a:rPr lang="en-US" sz="1200" dirty="0" err="1"/>
              <a:t>Technopark</a:t>
            </a:r>
            <a:r>
              <a:rPr lang="en-US" sz="1200" dirty="0"/>
              <a:t> </a:t>
            </a:r>
            <a:r>
              <a:rPr lang="en-US" sz="1200" dirty="0" err="1"/>
              <a:t>Skolkovo</a:t>
            </a:r>
            <a:endParaRPr lang="ru-RU" sz="1200" dirty="0">
              <a:solidFill>
                <a:schemeClr val="bg1">
                  <a:lumMod val="25000"/>
                </a:schemeClr>
              </a:solidFill>
              <a:latin typeface="Helvetica" pitchFamily="34" charset="0"/>
              <a:cs typeface="Helvetica" pitchFamily="34" charset="0"/>
            </a:endParaRPr>
          </a:p>
        </p:txBody>
      </p:sp>
      <p:sp>
        <p:nvSpPr>
          <p:cNvPr id="26" name="Title 1"/>
          <p:cNvSpPr txBox="1">
            <a:spLocks/>
          </p:cNvSpPr>
          <p:nvPr/>
        </p:nvSpPr>
        <p:spPr>
          <a:xfrm>
            <a:off x="2195927" y="405694"/>
            <a:ext cx="5207928" cy="525639"/>
          </a:xfrm>
          <a:prstGeom prst="rect">
            <a:avLst/>
          </a:prstGeom>
        </p:spPr>
        <p:txBody>
          <a:bodyPr/>
          <a:lstStyle>
            <a:lvl1pPr algn="l" defTabSz="457200" rtl="0" eaLnBrk="1" latinLnBrk="0" hangingPunct="1">
              <a:spcBef>
                <a:spcPct val="0"/>
              </a:spcBef>
              <a:buNone/>
              <a:defRPr sz="3600" kern="1200">
                <a:solidFill>
                  <a:schemeClr val="tx1"/>
                </a:solidFill>
                <a:latin typeface="HelveticaNeueCyr-Heavy"/>
                <a:ea typeface="+mj-ea"/>
                <a:cs typeface="+mj-cs"/>
              </a:defRPr>
            </a:lvl1pPr>
          </a:lstStyle>
          <a:p>
            <a:r>
              <a:rPr lang="en-US" sz="2400" dirty="0" smtClean="0">
                <a:solidFill>
                  <a:schemeClr val="bg1">
                    <a:lumMod val="25000"/>
                  </a:schemeClr>
                </a:solidFill>
                <a:latin typeface="Helvetica" pitchFamily="34" charset="0"/>
                <a:cs typeface="Helvetica" pitchFamily="34" charset="0"/>
              </a:rPr>
              <a:t>Appendix 7. Key events of the Fund</a:t>
            </a:r>
            <a:endParaRPr lang="en-US" sz="2400" b="1" dirty="0">
              <a:solidFill>
                <a:schemeClr val="bg1">
                  <a:lumMod val="25000"/>
                </a:schemeClr>
              </a:solidFill>
              <a:latin typeface="Helvetica" pitchFamily="34" charset="0"/>
              <a:cs typeface="Helvetica" pitchFamily="34" charset="0"/>
            </a:endParaRPr>
          </a:p>
        </p:txBody>
      </p:sp>
      <p:sp>
        <p:nvSpPr>
          <p:cNvPr id="23" name="Прямоугольник 22"/>
          <p:cNvSpPr/>
          <p:nvPr/>
        </p:nvSpPr>
        <p:spPr>
          <a:xfrm>
            <a:off x="3773149" y="5033597"/>
            <a:ext cx="1942695" cy="646331"/>
          </a:xfrm>
          <a:prstGeom prst="rect">
            <a:avLst/>
          </a:prstGeom>
          <a:ln w="3175">
            <a:solidFill>
              <a:schemeClr val="accent6">
                <a:lumMod val="75000"/>
              </a:schemeClr>
            </a:solidFill>
          </a:ln>
        </p:spPr>
        <p:txBody>
          <a:bodyPr wrap="square">
            <a:spAutoFit/>
          </a:bodyPr>
          <a:lstStyle/>
          <a:p>
            <a:r>
              <a:rPr lang="ru-RU" sz="1200" b="1" dirty="0">
                <a:solidFill>
                  <a:schemeClr val="bg1">
                    <a:lumMod val="25000"/>
                  </a:schemeClr>
                </a:solidFill>
                <a:latin typeface="Helvetica" pitchFamily="34" charset="0"/>
                <a:cs typeface="Helvetica" pitchFamily="34" charset="0"/>
              </a:rPr>
              <a:t>9-10.04</a:t>
            </a:r>
            <a:r>
              <a:rPr lang="ru-RU" sz="1200" dirty="0">
                <a:solidFill>
                  <a:schemeClr val="bg1">
                    <a:lumMod val="25000"/>
                  </a:schemeClr>
                </a:solidFill>
                <a:latin typeface="Helvetica" pitchFamily="34" charset="0"/>
                <a:cs typeface="Helvetica" pitchFamily="34" charset="0"/>
              </a:rPr>
              <a:t> </a:t>
            </a:r>
            <a:r>
              <a:rPr lang="en-US" sz="1200" dirty="0"/>
              <a:t>Siemens Future Dialogue conference at </a:t>
            </a:r>
            <a:r>
              <a:rPr lang="en-US" sz="1200" dirty="0" err="1"/>
              <a:t>Skolkovo</a:t>
            </a:r>
            <a:r>
              <a:rPr lang="en-US" sz="1200" dirty="0"/>
              <a:t> Hypercube</a:t>
            </a:r>
            <a:endParaRPr lang="ru-RU" sz="1200" dirty="0">
              <a:solidFill>
                <a:schemeClr val="bg1">
                  <a:lumMod val="25000"/>
                </a:schemeClr>
              </a:solidFill>
              <a:latin typeface="Helvetica" pitchFamily="34" charset="0"/>
              <a:cs typeface="Helvetica" pitchFamily="34" charset="0"/>
            </a:endParaRPr>
          </a:p>
        </p:txBody>
      </p:sp>
      <p:sp>
        <p:nvSpPr>
          <p:cNvPr id="32" name="Прямоугольник 31"/>
          <p:cNvSpPr/>
          <p:nvPr/>
        </p:nvSpPr>
        <p:spPr>
          <a:xfrm>
            <a:off x="5920548" y="5017293"/>
            <a:ext cx="2631781" cy="646331"/>
          </a:xfrm>
          <a:prstGeom prst="rect">
            <a:avLst/>
          </a:prstGeom>
          <a:ln w="3175">
            <a:solidFill>
              <a:schemeClr val="accent6">
                <a:lumMod val="75000"/>
              </a:schemeClr>
            </a:solidFill>
          </a:ln>
        </p:spPr>
        <p:txBody>
          <a:bodyPr wrap="square">
            <a:spAutoFit/>
          </a:bodyPr>
          <a:lstStyle/>
          <a:p>
            <a:r>
              <a:rPr lang="ru-RU" sz="1200" b="1" dirty="0">
                <a:solidFill>
                  <a:schemeClr val="bg1">
                    <a:lumMod val="25000"/>
                  </a:schemeClr>
                </a:solidFill>
                <a:latin typeface="Helvetica" pitchFamily="34" charset="0"/>
                <a:cs typeface="Helvetica" pitchFamily="34" charset="0"/>
              </a:rPr>
              <a:t>17.</a:t>
            </a:r>
            <a:r>
              <a:rPr lang="en-US" sz="1200" b="1" dirty="0">
                <a:solidFill>
                  <a:schemeClr val="bg1">
                    <a:lumMod val="25000"/>
                  </a:schemeClr>
                </a:solidFill>
                <a:latin typeface="Helvetica" pitchFamily="34" charset="0"/>
                <a:cs typeface="Helvetica" pitchFamily="34" charset="0"/>
              </a:rPr>
              <a:t>0</a:t>
            </a:r>
            <a:r>
              <a:rPr lang="ru-RU" sz="1200" b="1" dirty="0">
                <a:solidFill>
                  <a:schemeClr val="bg1">
                    <a:lumMod val="25000"/>
                  </a:schemeClr>
                </a:solidFill>
                <a:latin typeface="Helvetica" pitchFamily="34" charset="0"/>
                <a:cs typeface="Helvetica" pitchFamily="34" charset="0"/>
              </a:rPr>
              <a:t>4 </a:t>
            </a:r>
            <a:r>
              <a:rPr lang="en-US" sz="1200" dirty="0"/>
              <a:t>Signed Agreement on the establishment and deployment of R &amp; D Center of OAO "TMK" at </a:t>
            </a:r>
            <a:r>
              <a:rPr lang="en-US" sz="1200" dirty="0" err="1"/>
              <a:t>Skolkovo</a:t>
            </a:r>
            <a:endParaRPr lang="ru-RU" sz="1200" dirty="0">
              <a:solidFill>
                <a:schemeClr val="bg1">
                  <a:lumMod val="25000"/>
                </a:schemeClr>
              </a:solidFill>
              <a:latin typeface="Helvetica" pitchFamily="34" charset="0"/>
              <a:cs typeface="Helvetica" pitchFamily="34" charset="0"/>
            </a:endParaRPr>
          </a:p>
        </p:txBody>
      </p:sp>
      <p:cxnSp>
        <p:nvCxnSpPr>
          <p:cNvPr id="34" name="Прямая соединительная линия 33"/>
          <p:cNvCxnSpPr/>
          <p:nvPr/>
        </p:nvCxnSpPr>
        <p:spPr>
          <a:xfrm flipV="1">
            <a:off x="3316055" y="3172027"/>
            <a:ext cx="429509" cy="900540"/>
          </a:xfrm>
          <a:prstGeom prst="line">
            <a:avLst/>
          </a:prstGeom>
          <a:ln>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cxnSp>
        <p:nvCxnSpPr>
          <p:cNvPr id="52" name="Прямая соединительная линия 51"/>
          <p:cNvCxnSpPr/>
          <p:nvPr/>
        </p:nvCxnSpPr>
        <p:spPr>
          <a:xfrm flipH="1" flipV="1">
            <a:off x="4652855" y="3172029"/>
            <a:ext cx="1256804" cy="1845264"/>
          </a:xfrm>
          <a:prstGeom prst="line">
            <a:avLst/>
          </a:prstGeom>
          <a:ln>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cxnSp>
        <p:nvCxnSpPr>
          <p:cNvPr id="35" name="Прямая соединительная линия 34"/>
          <p:cNvCxnSpPr/>
          <p:nvPr/>
        </p:nvCxnSpPr>
        <p:spPr>
          <a:xfrm flipH="1">
            <a:off x="5334000" y="1994567"/>
            <a:ext cx="586548" cy="646331"/>
          </a:xfrm>
          <a:prstGeom prst="line">
            <a:avLst/>
          </a:prstGeom>
          <a:ln>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sp>
        <p:nvSpPr>
          <p:cNvPr id="42" name="Прямоугольник 41"/>
          <p:cNvSpPr/>
          <p:nvPr/>
        </p:nvSpPr>
        <p:spPr>
          <a:xfrm>
            <a:off x="702929" y="4072567"/>
            <a:ext cx="2613126" cy="646331"/>
          </a:xfrm>
          <a:prstGeom prst="rect">
            <a:avLst/>
          </a:prstGeom>
          <a:ln w="3175">
            <a:solidFill>
              <a:schemeClr val="accent6">
                <a:lumMod val="75000"/>
              </a:schemeClr>
            </a:solidFill>
          </a:ln>
        </p:spPr>
        <p:txBody>
          <a:bodyPr wrap="square">
            <a:spAutoFit/>
          </a:bodyPr>
          <a:lstStyle/>
          <a:p>
            <a:r>
              <a:rPr lang="ru-RU" sz="1200" b="1" dirty="0">
                <a:solidFill>
                  <a:schemeClr val="bg1">
                    <a:lumMod val="25000"/>
                  </a:schemeClr>
                </a:solidFill>
                <a:latin typeface="Helvetica" pitchFamily="34" charset="0"/>
                <a:cs typeface="Helvetica" pitchFamily="34" charset="0"/>
              </a:rPr>
              <a:t>0</a:t>
            </a:r>
            <a:r>
              <a:rPr lang="en-US" sz="1200" b="1" dirty="0">
                <a:solidFill>
                  <a:schemeClr val="bg1">
                    <a:lumMod val="25000"/>
                  </a:schemeClr>
                </a:solidFill>
                <a:latin typeface="Helvetica" pitchFamily="34" charset="0"/>
                <a:cs typeface="Helvetica" pitchFamily="34" charset="0"/>
              </a:rPr>
              <a:t>3</a:t>
            </a:r>
            <a:r>
              <a:rPr lang="ru-RU" sz="1200" b="1" dirty="0">
                <a:solidFill>
                  <a:schemeClr val="bg1">
                    <a:lumMod val="25000"/>
                  </a:schemeClr>
                </a:solidFill>
                <a:latin typeface="Helvetica" pitchFamily="34" charset="0"/>
                <a:cs typeface="Helvetica" pitchFamily="34" charset="0"/>
              </a:rPr>
              <a:t>.0</a:t>
            </a:r>
            <a:r>
              <a:rPr lang="en-US" sz="1200" b="1" dirty="0">
                <a:solidFill>
                  <a:schemeClr val="bg1">
                    <a:lumMod val="25000"/>
                  </a:schemeClr>
                </a:solidFill>
                <a:latin typeface="Helvetica" pitchFamily="34" charset="0"/>
                <a:cs typeface="Helvetica" pitchFamily="34" charset="0"/>
              </a:rPr>
              <a:t>4</a:t>
            </a:r>
            <a:r>
              <a:rPr lang="ru-RU" sz="1200" b="1" dirty="0">
                <a:solidFill>
                  <a:schemeClr val="bg1">
                    <a:lumMod val="25000"/>
                  </a:schemeClr>
                </a:solidFill>
                <a:latin typeface="Helvetica" pitchFamily="34" charset="0"/>
                <a:cs typeface="Helvetica" pitchFamily="34" charset="0"/>
              </a:rPr>
              <a:t> </a:t>
            </a:r>
            <a:r>
              <a:rPr lang="ru-RU" sz="1200" dirty="0" smtClean="0">
                <a:solidFill>
                  <a:schemeClr val="bg1">
                    <a:lumMod val="25000"/>
                  </a:schemeClr>
                </a:solidFill>
                <a:latin typeface="Helvetica" pitchFamily="34" charset="0"/>
                <a:cs typeface="Helvetica" pitchFamily="34" charset="0"/>
              </a:rPr>
              <a:t>В</a:t>
            </a:r>
            <a:r>
              <a:rPr lang="en-US" sz="1200" dirty="0"/>
              <a:t>Conference at </a:t>
            </a:r>
            <a:r>
              <a:rPr lang="en-US" sz="1200" dirty="0" err="1"/>
              <a:t>Technopark</a:t>
            </a:r>
            <a:r>
              <a:rPr lang="en-US" sz="1200" dirty="0"/>
              <a:t> </a:t>
            </a:r>
            <a:r>
              <a:rPr lang="en-US" sz="1200" dirty="0" err="1"/>
              <a:t>Skolkovo</a:t>
            </a:r>
            <a:r>
              <a:rPr lang="en-US" sz="1200" dirty="0"/>
              <a:t>: </a:t>
            </a:r>
            <a:r>
              <a:rPr lang="en-US" sz="1200" dirty="0" err="1"/>
              <a:t>TEDxSkolkovoChange</a:t>
            </a:r>
            <a:r>
              <a:rPr lang="en-US" sz="1200" dirty="0"/>
              <a:t>: Positive Disruption</a:t>
            </a:r>
            <a:endParaRPr lang="ru-RU" sz="1200" dirty="0">
              <a:solidFill>
                <a:schemeClr val="bg1">
                  <a:lumMod val="25000"/>
                </a:schemeClr>
              </a:solidFill>
              <a:latin typeface="Helvetica" pitchFamily="34" charset="0"/>
              <a:cs typeface="Helvetica" pitchFamily="34" charset="0"/>
            </a:endParaRPr>
          </a:p>
        </p:txBody>
      </p:sp>
      <p:sp>
        <p:nvSpPr>
          <p:cNvPr id="50" name="Прямоугольник 49"/>
          <p:cNvSpPr/>
          <p:nvPr/>
        </p:nvSpPr>
        <p:spPr>
          <a:xfrm>
            <a:off x="3471031" y="5922376"/>
            <a:ext cx="4525487" cy="461665"/>
          </a:xfrm>
          <a:prstGeom prst="rect">
            <a:avLst/>
          </a:prstGeom>
          <a:ln w="3175">
            <a:solidFill>
              <a:schemeClr val="accent6">
                <a:lumMod val="75000"/>
              </a:schemeClr>
            </a:solidFill>
          </a:ln>
        </p:spPr>
        <p:txBody>
          <a:bodyPr wrap="square">
            <a:spAutoFit/>
          </a:bodyPr>
          <a:lstStyle/>
          <a:p>
            <a:r>
              <a:rPr lang="ru-RU" sz="1200" b="1" dirty="0" smtClean="0">
                <a:solidFill>
                  <a:schemeClr val="bg1">
                    <a:lumMod val="25000"/>
                  </a:schemeClr>
                </a:solidFill>
                <a:latin typeface="Helvetica" pitchFamily="34" charset="0"/>
                <a:cs typeface="Helvetica" pitchFamily="34" charset="0"/>
              </a:rPr>
              <a:t>6.04</a:t>
            </a:r>
            <a:r>
              <a:rPr lang="en-US" sz="1200" dirty="0">
                <a:solidFill>
                  <a:schemeClr val="bg1">
                    <a:lumMod val="25000"/>
                  </a:schemeClr>
                </a:solidFill>
                <a:latin typeface="Helvetica" pitchFamily="34" charset="0"/>
                <a:cs typeface="Helvetica" pitchFamily="34" charset="0"/>
              </a:rPr>
              <a:t> </a:t>
            </a:r>
            <a:r>
              <a:rPr lang="en-US" sz="1200" dirty="0"/>
              <a:t>Russian Imagine Cup finals at </a:t>
            </a:r>
            <a:r>
              <a:rPr lang="en-US" sz="1200" dirty="0" err="1"/>
              <a:t>Skolkovo</a:t>
            </a:r>
            <a:r>
              <a:rPr lang="en-US" sz="1200" dirty="0"/>
              <a:t> Hypercube </a:t>
            </a:r>
          </a:p>
          <a:p>
            <a:endParaRPr lang="ru-RU" sz="1200" dirty="0">
              <a:solidFill>
                <a:schemeClr val="bg1">
                  <a:lumMod val="25000"/>
                </a:schemeClr>
              </a:solidFill>
              <a:latin typeface="Helvetica" pitchFamily="34" charset="0"/>
              <a:cs typeface="Helvetica" pitchFamily="34" charset="0"/>
            </a:endParaRPr>
          </a:p>
        </p:txBody>
      </p:sp>
      <p:sp>
        <p:nvSpPr>
          <p:cNvPr id="51" name="Прямоугольник 50"/>
          <p:cNvSpPr/>
          <p:nvPr/>
        </p:nvSpPr>
        <p:spPr>
          <a:xfrm>
            <a:off x="3530808" y="1394403"/>
            <a:ext cx="5228345" cy="276999"/>
          </a:xfrm>
          <a:prstGeom prst="rect">
            <a:avLst/>
          </a:prstGeom>
          <a:ln w="3175">
            <a:solidFill>
              <a:schemeClr val="accent6">
                <a:lumMod val="75000"/>
              </a:schemeClr>
            </a:solidFill>
          </a:ln>
        </p:spPr>
        <p:txBody>
          <a:bodyPr wrap="square">
            <a:spAutoFit/>
          </a:bodyPr>
          <a:lstStyle/>
          <a:p>
            <a:r>
              <a:rPr lang="ru-RU" sz="1200" b="1" dirty="0">
                <a:solidFill>
                  <a:schemeClr val="bg1">
                    <a:lumMod val="25000"/>
                  </a:schemeClr>
                </a:solidFill>
                <a:latin typeface="Helvetica" pitchFamily="34" charset="0"/>
                <a:cs typeface="Helvetica" pitchFamily="34" charset="0"/>
              </a:rPr>
              <a:t>22.04</a:t>
            </a:r>
            <a:r>
              <a:rPr lang="ru-RU" sz="1200" dirty="0">
                <a:solidFill>
                  <a:schemeClr val="bg1">
                    <a:lumMod val="25000"/>
                  </a:schemeClr>
                </a:solidFill>
                <a:latin typeface="Helvetica" pitchFamily="34" charset="0"/>
                <a:cs typeface="Helvetica" pitchFamily="34" charset="0"/>
              </a:rPr>
              <a:t> </a:t>
            </a:r>
            <a:r>
              <a:rPr lang="en-US" sz="1200" dirty="0"/>
              <a:t>Delegation of businessmen from Israel visited </a:t>
            </a:r>
            <a:r>
              <a:rPr lang="en-US" sz="1200" dirty="0" err="1"/>
              <a:t>Technopark</a:t>
            </a:r>
            <a:r>
              <a:rPr lang="en-US" sz="1200" dirty="0"/>
              <a:t> </a:t>
            </a:r>
            <a:r>
              <a:rPr lang="en-US" sz="1200" dirty="0" err="1"/>
              <a:t>Skolkovo</a:t>
            </a:r>
            <a:endParaRPr lang="ru-RU" sz="1200" dirty="0">
              <a:solidFill>
                <a:schemeClr val="bg1">
                  <a:lumMod val="25000"/>
                </a:schemeClr>
              </a:solidFill>
              <a:latin typeface="Helvetica" pitchFamily="34" charset="0"/>
              <a:cs typeface="Helvetica" pitchFamily="34" charset="0"/>
            </a:endParaRPr>
          </a:p>
        </p:txBody>
      </p:sp>
      <p:sp>
        <p:nvSpPr>
          <p:cNvPr id="54" name="Прямоугольник 53"/>
          <p:cNvSpPr/>
          <p:nvPr/>
        </p:nvSpPr>
        <p:spPr>
          <a:xfrm>
            <a:off x="702929" y="1394403"/>
            <a:ext cx="2613126" cy="2585323"/>
          </a:xfrm>
          <a:prstGeom prst="rect">
            <a:avLst/>
          </a:prstGeom>
          <a:ln w="3175">
            <a:solidFill>
              <a:schemeClr val="accent6">
                <a:lumMod val="75000"/>
              </a:schemeClr>
            </a:solidFill>
          </a:ln>
        </p:spPr>
        <p:txBody>
          <a:bodyPr wrap="square">
            <a:spAutoFit/>
          </a:bodyPr>
          <a:lstStyle/>
          <a:p>
            <a:r>
              <a:rPr lang="pl-PL" sz="1200" b="1" dirty="0" err="1" smtClean="0">
                <a:solidFill>
                  <a:schemeClr val="bg1">
                    <a:lumMod val="25000"/>
                  </a:schemeClr>
                </a:solidFill>
                <a:latin typeface="Helvetica" pitchFamily="34" charset="0"/>
                <a:cs typeface="Helvetica" pitchFamily="34" charset="0"/>
              </a:rPr>
              <a:t>Institute</a:t>
            </a:r>
            <a:r>
              <a:rPr lang="pl-PL" sz="1200" b="1" dirty="0" smtClean="0">
                <a:solidFill>
                  <a:schemeClr val="bg1">
                    <a:lumMod val="25000"/>
                  </a:schemeClr>
                </a:solidFill>
                <a:latin typeface="Helvetica" pitchFamily="34" charset="0"/>
                <a:cs typeface="Helvetica" pitchFamily="34" charset="0"/>
              </a:rPr>
              <a:t> Road </a:t>
            </a:r>
            <a:r>
              <a:rPr lang="pl-PL" sz="1200" b="1" dirty="0">
                <a:solidFill>
                  <a:schemeClr val="bg1">
                    <a:lumMod val="25000"/>
                  </a:schemeClr>
                </a:solidFill>
                <a:latin typeface="Helvetica" pitchFamily="34" charset="0"/>
                <a:cs typeface="Helvetica" pitchFamily="34" charset="0"/>
              </a:rPr>
              <a:t>Show </a:t>
            </a:r>
            <a:r>
              <a:rPr lang="pl-PL" sz="1200" b="1" dirty="0" smtClean="0">
                <a:solidFill>
                  <a:schemeClr val="bg1">
                    <a:lumMod val="25000"/>
                  </a:schemeClr>
                </a:solidFill>
                <a:latin typeface="Helvetica" pitchFamily="34" charset="0"/>
                <a:cs typeface="Helvetica" pitchFamily="34" charset="0"/>
              </a:rPr>
              <a:t>for </a:t>
            </a:r>
            <a:r>
              <a:rPr lang="pl-PL" sz="1200" b="1" dirty="0" err="1" smtClean="0">
                <a:solidFill>
                  <a:schemeClr val="bg1">
                    <a:lumMod val="25000"/>
                  </a:schemeClr>
                </a:solidFill>
                <a:latin typeface="Helvetica" pitchFamily="34" charset="0"/>
                <a:cs typeface="Helvetica" pitchFamily="34" charset="0"/>
              </a:rPr>
              <a:t>Promotion</a:t>
            </a:r>
            <a:r>
              <a:rPr lang="pl-PL" sz="1200" b="1" dirty="0" smtClean="0">
                <a:solidFill>
                  <a:schemeClr val="bg1">
                    <a:lumMod val="25000"/>
                  </a:schemeClr>
                </a:solidFill>
                <a:latin typeface="Helvetica" pitchFamily="34" charset="0"/>
                <a:cs typeface="Helvetica" pitchFamily="34" charset="0"/>
              </a:rPr>
              <a:t> Russian </a:t>
            </a:r>
            <a:r>
              <a:rPr lang="pl-PL" sz="1200" b="1" dirty="0">
                <a:solidFill>
                  <a:schemeClr val="bg1">
                    <a:lumMod val="25000"/>
                  </a:schemeClr>
                </a:solidFill>
                <a:latin typeface="Helvetica" pitchFamily="34" charset="0"/>
                <a:cs typeface="Helvetica" pitchFamily="34" charset="0"/>
              </a:rPr>
              <a:t>Startup Tour</a:t>
            </a:r>
          </a:p>
          <a:p>
            <a:endParaRPr lang="pl-PL" sz="1200" b="1" dirty="0">
              <a:solidFill>
                <a:schemeClr val="bg1">
                  <a:lumMod val="25000"/>
                </a:schemeClr>
              </a:solidFill>
              <a:latin typeface="Helvetica" pitchFamily="34" charset="0"/>
              <a:cs typeface="Helvetica" pitchFamily="34" charset="0"/>
            </a:endParaRPr>
          </a:p>
          <a:p>
            <a:r>
              <a:rPr lang="en-US" sz="1200" dirty="0"/>
              <a:t>April 1 - Vladivostok</a:t>
            </a:r>
          </a:p>
          <a:p>
            <a:r>
              <a:rPr lang="en-US" sz="1200" dirty="0"/>
              <a:t>April 2 - Krasnoyarsk</a:t>
            </a:r>
          </a:p>
          <a:p>
            <a:r>
              <a:rPr lang="en-US" sz="1200" dirty="0"/>
              <a:t>April 3 - Tomsk</a:t>
            </a:r>
          </a:p>
          <a:p>
            <a:r>
              <a:rPr lang="en-US" sz="1200" dirty="0"/>
              <a:t>April 4 - Novosibirsk</a:t>
            </a:r>
          </a:p>
          <a:p>
            <a:r>
              <a:rPr lang="en-US" sz="1200" dirty="0"/>
              <a:t>April 16 - Nizhniy Novgorod</a:t>
            </a:r>
          </a:p>
          <a:p>
            <a:r>
              <a:rPr lang="en-US" sz="1200" dirty="0"/>
              <a:t>April 17 - Astrakhan</a:t>
            </a:r>
          </a:p>
          <a:p>
            <a:r>
              <a:rPr lang="en-US" sz="1200" dirty="0"/>
              <a:t>April 18 - Rostov-on-Don</a:t>
            </a:r>
          </a:p>
          <a:p>
            <a:r>
              <a:rPr lang="en-US" sz="1200" dirty="0"/>
              <a:t>April 19 - Kaluga</a:t>
            </a:r>
          </a:p>
          <a:p>
            <a:r>
              <a:rPr lang="en-US" sz="1200" dirty="0"/>
              <a:t>April 25 - Belgorod</a:t>
            </a:r>
          </a:p>
          <a:p>
            <a:r>
              <a:rPr lang="en-US" sz="1200" dirty="0"/>
              <a:t>Apr. 29 - Kaliningrad</a:t>
            </a:r>
            <a:endParaRPr lang="ru-RU" sz="1200" dirty="0">
              <a:solidFill>
                <a:schemeClr val="bg1">
                  <a:lumMod val="25000"/>
                </a:schemeClr>
              </a:solidFill>
              <a:latin typeface="Helvetica" pitchFamily="34" charset="0"/>
              <a:cs typeface="Helvetica" pitchFamily="34" charset="0"/>
            </a:endParaRPr>
          </a:p>
        </p:txBody>
      </p:sp>
      <p:cxnSp>
        <p:nvCxnSpPr>
          <p:cNvPr id="69" name="Прямая соединительная линия 68"/>
          <p:cNvCxnSpPr/>
          <p:nvPr/>
        </p:nvCxnSpPr>
        <p:spPr>
          <a:xfrm flipV="1">
            <a:off x="3471031" y="3887393"/>
            <a:ext cx="305756" cy="2034983"/>
          </a:xfrm>
          <a:prstGeom prst="line">
            <a:avLst/>
          </a:prstGeom>
          <a:ln>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cxnSp>
        <p:nvCxnSpPr>
          <p:cNvPr id="76" name="Прямая соединительная линия 75"/>
          <p:cNvCxnSpPr/>
          <p:nvPr/>
        </p:nvCxnSpPr>
        <p:spPr>
          <a:xfrm flipH="1">
            <a:off x="4652854" y="2773090"/>
            <a:ext cx="1267695" cy="188259"/>
          </a:xfrm>
          <a:prstGeom prst="line">
            <a:avLst/>
          </a:prstGeom>
          <a:ln>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sp>
        <p:nvSpPr>
          <p:cNvPr id="24" name="Прямоугольник 23"/>
          <p:cNvSpPr/>
          <p:nvPr/>
        </p:nvSpPr>
        <p:spPr>
          <a:xfrm>
            <a:off x="702929" y="5035881"/>
            <a:ext cx="2613126" cy="1384995"/>
          </a:xfrm>
          <a:prstGeom prst="rect">
            <a:avLst/>
          </a:prstGeom>
          <a:ln w="3175">
            <a:solidFill>
              <a:schemeClr val="accent6">
                <a:lumMod val="75000"/>
              </a:schemeClr>
            </a:solidFill>
          </a:ln>
        </p:spPr>
        <p:txBody>
          <a:bodyPr wrap="square">
            <a:spAutoFit/>
          </a:bodyPr>
          <a:lstStyle/>
          <a:p>
            <a:r>
              <a:rPr lang="ru-RU" sz="1200" b="1" dirty="0" smtClean="0">
                <a:solidFill>
                  <a:schemeClr val="bg1">
                    <a:lumMod val="25000"/>
                  </a:schemeClr>
                </a:solidFill>
                <a:latin typeface="Helvetica" pitchFamily="34" charset="0"/>
                <a:cs typeface="Helvetica" pitchFamily="34" charset="0"/>
              </a:rPr>
              <a:t>04.04</a:t>
            </a:r>
          </a:p>
          <a:p>
            <a:r>
              <a:rPr lang="en-US" sz="1200" dirty="0"/>
              <a:t>• Opening of the NBI laboratory "Microanalysis" at </a:t>
            </a:r>
            <a:r>
              <a:rPr lang="en-US" sz="1200" dirty="0" err="1"/>
              <a:t>Technopark</a:t>
            </a:r>
            <a:r>
              <a:rPr lang="en-US" sz="1200" dirty="0"/>
              <a:t> </a:t>
            </a:r>
            <a:r>
              <a:rPr lang="en-US" sz="1200" dirty="0" err="1"/>
              <a:t>Skolkovo</a:t>
            </a:r>
            <a:endParaRPr lang="en-US" sz="1200" dirty="0"/>
          </a:p>
          <a:p>
            <a:r>
              <a:rPr lang="en-US" sz="1200" dirty="0"/>
              <a:t>• Signed Agreement on Cooperation of the State Committee of Science of Armenia and the </a:t>
            </a:r>
            <a:r>
              <a:rPr lang="en-US" sz="1200" dirty="0" err="1"/>
              <a:t>Skolkovo</a:t>
            </a:r>
            <a:r>
              <a:rPr lang="en-US" sz="1200" dirty="0"/>
              <a:t> Foundation</a:t>
            </a:r>
            <a:endParaRPr lang="ru-RU" sz="1200" dirty="0">
              <a:solidFill>
                <a:schemeClr val="bg1">
                  <a:lumMod val="25000"/>
                </a:schemeClr>
              </a:solidFill>
              <a:latin typeface="Helvetica" pitchFamily="34" charset="0"/>
              <a:cs typeface="Helvetica" pitchFamily="34" charset="0"/>
            </a:endParaRPr>
          </a:p>
        </p:txBody>
      </p:sp>
      <p:cxnSp>
        <p:nvCxnSpPr>
          <p:cNvPr id="27" name="Прямая соединительная линия 26"/>
          <p:cNvCxnSpPr/>
          <p:nvPr/>
        </p:nvCxnSpPr>
        <p:spPr>
          <a:xfrm flipV="1">
            <a:off x="3316055" y="3449026"/>
            <a:ext cx="429509" cy="1586855"/>
          </a:xfrm>
          <a:prstGeom prst="line">
            <a:avLst/>
          </a:prstGeom>
          <a:ln>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cxnSp>
        <p:nvCxnSpPr>
          <p:cNvPr id="33" name="Прямая соединительная линия 32"/>
          <p:cNvCxnSpPr/>
          <p:nvPr/>
        </p:nvCxnSpPr>
        <p:spPr>
          <a:xfrm flipV="1">
            <a:off x="3776787" y="2961349"/>
            <a:ext cx="400766" cy="2087065"/>
          </a:xfrm>
          <a:prstGeom prst="line">
            <a:avLst/>
          </a:prstGeom>
          <a:ln>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sp>
        <p:nvSpPr>
          <p:cNvPr id="44" name="Прямоугольник 43"/>
          <p:cNvSpPr/>
          <p:nvPr/>
        </p:nvSpPr>
        <p:spPr>
          <a:xfrm>
            <a:off x="5920549" y="3968907"/>
            <a:ext cx="2631782" cy="646331"/>
          </a:xfrm>
          <a:prstGeom prst="rect">
            <a:avLst/>
          </a:prstGeom>
          <a:ln w="3175">
            <a:solidFill>
              <a:schemeClr val="accent6">
                <a:lumMod val="75000"/>
              </a:schemeClr>
            </a:solidFill>
          </a:ln>
        </p:spPr>
        <p:txBody>
          <a:bodyPr wrap="square">
            <a:spAutoFit/>
          </a:bodyPr>
          <a:lstStyle/>
          <a:p>
            <a:r>
              <a:rPr lang="ru-RU" sz="1200" b="1" dirty="0">
                <a:solidFill>
                  <a:srgbClr val="000000"/>
                </a:solidFill>
                <a:cs typeface="Helvetica" pitchFamily="34" charset="0"/>
              </a:rPr>
              <a:t>24.04</a:t>
            </a:r>
            <a:r>
              <a:rPr lang="ru-RU" sz="1200" dirty="0">
                <a:solidFill>
                  <a:srgbClr val="000000"/>
                </a:solidFill>
                <a:cs typeface="Helvetica" pitchFamily="34" charset="0"/>
              </a:rPr>
              <a:t> Лекция «Наука в современном обществе» профессора </a:t>
            </a:r>
            <a:r>
              <a:rPr lang="ru-RU" sz="1200" dirty="0" err="1">
                <a:solidFill>
                  <a:srgbClr val="000000"/>
                </a:solidFill>
                <a:cs typeface="Helvetica" pitchFamily="34" charset="0"/>
              </a:rPr>
              <a:t>СколТех</a:t>
            </a:r>
            <a:r>
              <a:rPr lang="ru-RU" sz="1200" dirty="0">
                <a:solidFill>
                  <a:srgbClr val="000000"/>
                </a:solidFill>
                <a:cs typeface="Helvetica" pitchFamily="34" charset="0"/>
              </a:rPr>
              <a:t> Эдварда </a:t>
            </a:r>
            <a:r>
              <a:rPr lang="ru-RU" sz="1200" dirty="0" err="1">
                <a:solidFill>
                  <a:srgbClr val="000000"/>
                </a:solidFill>
                <a:cs typeface="Helvetica" pitchFamily="34" charset="0"/>
              </a:rPr>
              <a:t>Сайдела</a:t>
            </a:r>
            <a:r>
              <a:rPr lang="ru-RU" sz="1200" dirty="0">
                <a:solidFill>
                  <a:srgbClr val="000000"/>
                </a:solidFill>
                <a:cs typeface="Helvetica" pitchFamily="34" charset="0"/>
              </a:rPr>
              <a:t> в МГДД(Ю)Т</a:t>
            </a:r>
          </a:p>
        </p:txBody>
      </p:sp>
      <p:sp>
        <p:nvSpPr>
          <p:cNvPr id="45" name="Прямоугольник 44"/>
          <p:cNvSpPr/>
          <p:nvPr/>
        </p:nvSpPr>
        <p:spPr>
          <a:xfrm>
            <a:off x="5909660" y="1994567"/>
            <a:ext cx="2642672" cy="461665"/>
          </a:xfrm>
          <a:prstGeom prst="rect">
            <a:avLst/>
          </a:prstGeom>
          <a:ln w="3175">
            <a:solidFill>
              <a:schemeClr val="accent6">
                <a:lumMod val="75000"/>
              </a:schemeClr>
            </a:solidFill>
          </a:ln>
        </p:spPr>
        <p:txBody>
          <a:bodyPr wrap="square">
            <a:spAutoFit/>
          </a:bodyPr>
          <a:lstStyle/>
          <a:p>
            <a:r>
              <a:rPr lang="ru-RU" sz="1200" b="1" dirty="0" smtClean="0">
                <a:solidFill>
                  <a:schemeClr val="bg1">
                    <a:lumMod val="25000"/>
                  </a:schemeClr>
                </a:solidFill>
                <a:latin typeface="Helvetica" pitchFamily="34" charset="0"/>
                <a:cs typeface="Helvetica" pitchFamily="34" charset="0"/>
              </a:rPr>
              <a:t>29.04</a:t>
            </a:r>
            <a:r>
              <a:rPr lang="en-US" sz="1200" dirty="0" smtClean="0"/>
              <a:t> </a:t>
            </a:r>
            <a:r>
              <a:rPr lang="en-US" sz="1200" dirty="0"/>
              <a:t>Day of the laboratory 3-D prototyping at </a:t>
            </a:r>
            <a:r>
              <a:rPr lang="en-US" sz="1200" dirty="0" err="1"/>
              <a:t>Technopark</a:t>
            </a:r>
            <a:r>
              <a:rPr lang="en-US" sz="1200" dirty="0"/>
              <a:t> </a:t>
            </a:r>
            <a:r>
              <a:rPr lang="en-US" sz="1200" dirty="0" err="1"/>
              <a:t>Skolkovo</a:t>
            </a:r>
            <a:r>
              <a:rPr lang="en-US" sz="1200" dirty="0"/>
              <a:t> </a:t>
            </a:r>
            <a:endParaRPr lang="ru-RU" sz="1200" dirty="0">
              <a:solidFill>
                <a:schemeClr val="bg1">
                  <a:lumMod val="25000"/>
                </a:schemeClr>
              </a:solidFill>
              <a:latin typeface="Helvetica" pitchFamily="34" charset="0"/>
              <a:cs typeface="Helvetica" pitchFamily="34" charset="0"/>
            </a:endParaRPr>
          </a:p>
        </p:txBody>
      </p:sp>
      <p:cxnSp>
        <p:nvCxnSpPr>
          <p:cNvPr id="46" name="Прямая соединительная линия 45"/>
          <p:cNvCxnSpPr/>
          <p:nvPr/>
        </p:nvCxnSpPr>
        <p:spPr>
          <a:xfrm flipH="1" flipV="1">
            <a:off x="5029201" y="3172027"/>
            <a:ext cx="883661" cy="796880"/>
          </a:xfrm>
          <a:prstGeom prst="line">
            <a:avLst/>
          </a:prstGeom>
          <a:ln>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cxnSp>
        <p:nvCxnSpPr>
          <p:cNvPr id="56" name="Прямая соединительная линия 55"/>
          <p:cNvCxnSpPr/>
          <p:nvPr/>
        </p:nvCxnSpPr>
        <p:spPr>
          <a:xfrm flipH="1">
            <a:off x="5029202" y="1856068"/>
            <a:ext cx="441829" cy="784830"/>
          </a:xfrm>
          <a:prstGeom prst="line">
            <a:avLst/>
          </a:prstGeom>
          <a:ln>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403386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idx="4294967295"/>
          </p:nvPr>
        </p:nvSpPr>
        <p:spPr>
          <a:xfrm>
            <a:off x="2174723" y="397314"/>
            <a:ext cx="6265084" cy="796399"/>
          </a:xfrm>
          <a:prstGeom prst="rect">
            <a:avLst/>
          </a:prstGeom>
        </p:spPr>
        <p:txBody>
          <a:bodyPr/>
          <a:lstStyle/>
          <a:p>
            <a:r>
              <a:rPr lang="en-US" sz="2400" dirty="0" smtClean="0">
                <a:solidFill>
                  <a:schemeClr val="bg1">
                    <a:lumMod val="50000"/>
                  </a:schemeClr>
                </a:solidFill>
                <a:latin typeface="Helvetica" pitchFamily="34" charset="0"/>
                <a:cs typeface="Helvetica" pitchFamily="34" charset="0"/>
              </a:rPr>
              <a:t>Appendix </a:t>
            </a:r>
            <a:r>
              <a:rPr lang="en-US" sz="2400" dirty="0">
                <a:solidFill>
                  <a:schemeClr val="bg1">
                    <a:lumMod val="50000"/>
                  </a:schemeClr>
                </a:solidFill>
                <a:latin typeface="Helvetica" pitchFamily="34" charset="0"/>
                <a:cs typeface="Helvetica" pitchFamily="34" charset="0"/>
              </a:rPr>
              <a:t>8. Success stories of participants in the Project</a:t>
            </a:r>
            <a:r>
              <a:rPr lang="ru-RU" sz="2400" dirty="0">
                <a:solidFill>
                  <a:schemeClr val="bg1">
                    <a:lumMod val="50000"/>
                  </a:schemeClr>
                </a:solidFill>
                <a:latin typeface="Helvetica" pitchFamily="34" charset="0"/>
                <a:cs typeface="Helvetica" pitchFamily="34" charset="0"/>
              </a:rPr>
              <a:t>						(1/3)</a:t>
            </a:r>
            <a:endParaRPr lang="en-US" sz="2400" dirty="0">
              <a:solidFill>
                <a:schemeClr val="bg1">
                  <a:lumMod val="50000"/>
                </a:schemeClr>
              </a:solidFill>
              <a:latin typeface="Helvetica" pitchFamily="34" charset="0"/>
              <a:cs typeface="Helvetica" pitchFamily="34" charset="0"/>
            </a:endParaRPr>
          </a:p>
        </p:txBody>
      </p:sp>
      <p:sp>
        <p:nvSpPr>
          <p:cNvPr id="12" name="Rectangle 9"/>
          <p:cNvSpPr/>
          <p:nvPr/>
        </p:nvSpPr>
        <p:spPr>
          <a:xfrm>
            <a:off x="1522745" y="1380776"/>
            <a:ext cx="4536532" cy="600164"/>
          </a:xfrm>
          <a:prstGeom prst="rect">
            <a:avLst/>
          </a:prstGeom>
        </p:spPr>
        <p:txBody>
          <a:bodyPr wrap="square">
            <a:spAutoFit/>
          </a:bodyPr>
          <a:lstStyle/>
          <a:p>
            <a:r>
              <a:rPr lang="en-US" sz="1100" b="1" dirty="0"/>
              <a:t>The project "Storage of kinetic energy" developed by company "Russian superconductor" received an investment attractiveness index of  BBB ("Sufficient investment attractiveness") in the Russian Startup Index</a:t>
            </a:r>
            <a:endParaRPr lang="ru-RU" sz="1100" b="1" i="1" dirty="0">
              <a:solidFill>
                <a:schemeClr val="bg1">
                  <a:lumMod val="25000"/>
                </a:schemeClr>
              </a:solidFill>
              <a:latin typeface="Helvetica" pitchFamily="34" charset="0"/>
              <a:cs typeface="Helvetica" pitchFamily="34" charset="0"/>
            </a:endParaRPr>
          </a:p>
        </p:txBody>
      </p:sp>
      <p:pic>
        <p:nvPicPr>
          <p:cNvPr id="16" name="Picture 4"/>
          <p:cNvPicPr>
            <a:picLocks noChangeAspect="1"/>
          </p:cNvPicPr>
          <p:nvPr>
            <p:custDataLst>
              <p:tags r:id="rId1"/>
            </p:custDataLst>
          </p:nvPr>
        </p:nvPicPr>
        <p:blipFill>
          <a:blip r:embed="rId6"/>
          <a:srcRect/>
          <a:stretch>
            <a:fillRect/>
          </a:stretch>
        </p:blipFill>
        <p:spPr bwMode="auto">
          <a:xfrm>
            <a:off x="861001" y="1380776"/>
            <a:ext cx="621959" cy="432048"/>
          </a:xfrm>
          <a:prstGeom prst="rect">
            <a:avLst/>
          </a:prstGeom>
          <a:noFill/>
          <a:ln w="9525">
            <a:noFill/>
            <a:miter lim="800000"/>
            <a:headEnd/>
            <a:tailEnd/>
          </a:ln>
        </p:spPr>
      </p:pic>
      <p:sp>
        <p:nvSpPr>
          <p:cNvPr id="22" name="TextBox 21"/>
          <p:cNvSpPr txBox="1"/>
          <p:nvPr/>
        </p:nvSpPr>
        <p:spPr>
          <a:xfrm>
            <a:off x="850410" y="2154471"/>
            <a:ext cx="5960292" cy="307777"/>
          </a:xfrm>
          <a:prstGeom prst="rect">
            <a:avLst/>
          </a:prstGeom>
          <a:solidFill>
            <a:schemeClr val="bg2">
              <a:lumMod val="85000"/>
            </a:schemeClr>
          </a:solidFill>
          <a:ln>
            <a:noFill/>
          </a:ln>
        </p:spPr>
        <p:txBody>
          <a:bodyPr wrap="square" rtlCol="0">
            <a:spAutoFit/>
          </a:bodyPr>
          <a:lstStyle/>
          <a:p>
            <a:r>
              <a:rPr lang="en-US" sz="1400" dirty="0" smtClean="0">
                <a:solidFill>
                  <a:schemeClr val="bg1">
                    <a:lumMod val="25000"/>
                  </a:schemeClr>
                </a:solidFill>
                <a:latin typeface="Helvetica" pitchFamily="34" charset="0"/>
                <a:cs typeface="Helvetica" pitchFamily="34" charset="0"/>
              </a:rPr>
              <a:t>The Essence of the Innovation</a:t>
            </a:r>
            <a:endParaRPr lang="ru-RU" sz="1400" dirty="0">
              <a:solidFill>
                <a:schemeClr val="bg1">
                  <a:lumMod val="25000"/>
                </a:schemeClr>
              </a:solidFill>
              <a:latin typeface="Helvetica" pitchFamily="34" charset="0"/>
              <a:cs typeface="Helvetica" pitchFamily="34" charset="0"/>
            </a:endParaRPr>
          </a:p>
        </p:txBody>
      </p:sp>
      <p:sp>
        <p:nvSpPr>
          <p:cNvPr id="23" name="Rectangle 10"/>
          <p:cNvSpPr/>
          <p:nvPr/>
        </p:nvSpPr>
        <p:spPr>
          <a:xfrm>
            <a:off x="841164" y="2462248"/>
            <a:ext cx="7921880" cy="1107996"/>
          </a:xfrm>
          <a:prstGeom prst="rect">
            <a:avLst/>
          </a:prstGeom>
          <a:noFill/>
          <a:ln>
            <a:solidFill>
              <a:schemeClr val="bg2">
                <a:lumMod val="85000"/>
              </a:schemeClr>
            </a:solidFill>
          </a:ln>
        </p:spPr>
        <p:txBody>
          <a:bodyPr wrap="square">
            <a:spAutoFit/>
          </a:bodyPr>
          <a:lstStyle/>
          <a:p>
            <a:r>
              <a:rPr lang="en-US" sz="1100" dirty="0"/>
              <a:t>• Project "Storage of kinetic energy" is aimed at creating mass production of high-tech, innovative, and competitive products - storage of kinetic energy of high power and energy</a:t>
            </a:r>
          </a:p>
          <a:p>
            <a:r>
              <a:rPr lang="en-US" sz="1100" dirty="0"/>
              <a:t>• </a:t>
            </a:r>
            <a:r>
              <a:rPr lang="en-US" sz="1100" dirty="0" smtClean="0"/>
              <a:t>The devices </a:t>
            </a:r>
            <a:r>
              <a:rPr lang="en-US" sz="1100" dirty="0"/>
              <a:t>can be used to improve the performance of power for short term </a:t>
            </a:r>
            <a:r>
              <a:rPr lang="en-US" sz="1100" dirty="0" smtClean="0"/>
              <a:t>consumption </a:t>
            </a:r>
            <a:r>
              <a:rPr lang="en-US" sz="1100" dirty="0"/>
              <a:t>and increased power </a:t>
            </a:r>
            <a:r>
              <a:rPr lang="en-US" sz="1100" dirty="0" err="1"/>
              <a:t>take-off</a:t>
            </a:r>
            <a:r>
              <a:rPr lang="en-US" sz="1100" dirty="0"/>
              <a:t> (to compensate peak volumes) and to improve the stability of power plants and power systems.</a:t>
            </a:r>
          </a:p>
          <a:p>
            <a:r>
              <a:rPr lang="en-US" sz="1100" dirty="0"/>
              <a:t>• It is also advantageous to use the kinetic energy storage devices to significantly improve efficiency in usage of recovered energy in electrified transport and other equipment</a:t>
            </a:r>
            <a:endParaRPr lang="ru-RU" sz="1100" dirty="0">
              <a:solidFill>
                <a:schemeClr val="bg1">
                  <a:lumMod val="25000"/>
                </a:schemeClr>
              </a:solidFill>
              <a:latin typeface="Helvetica" pitchFamily="34" charset="0"/>
              <a:cs typeface="Helvetica" pitchFamily="34" charset="0"/>
            </a:endParaRPr>
          </a:p>
        </p:txBody>
      </p:sp>
      <p:sp>
        <p:nvSpPr>
          <p:cNvPr id="25" name="Rectangle 10"/>
          <p:cNvSpPr/>
          <p:nvPr/>
        </p:nvSpPr>
        <p:spPr>
          <a:xfrm>
            <a:off x="853842" y="5198469"/>
            <a:ext cx="7909202" cy="1446550"/>
          </a:xfrm>
          <a:prstGeom prst="rect">
            <a:avLst/>
          </a:prstGeom>
          <a:noFill/>
          <a:ln>
            <a:solidFill>
              <a:schemeClr val="bg2">
                <a:lumMod val="85000"/>
              </a:schemeClr>
            </a:solidFill>
          </a:ln>
        </p:spPr>
        <p:txBody>
          <a:bodyPr wrap="square">
            <a:spAutoFit/>
          </a:bodyPr>
          <a:lstStyle/>
          <a:p>
            <a:r>
              <a:rPr lang="en-US" sz="1100" dirty="0"/>
              <a:t>• Company "IKIZ" successfully developed a technology for automated identification of terrestrial vegetation based on satellite data</a:t>
            </a:r>
          </a:p>
          <a:p>
            <a:r>
              <a:rPr lang="en-US" sz="1100" dirty="0"/>
              <a:t>• The technology is based on the analysis of time series of medium resolution satellite data using innovative locally-adaptive algorithms and </a:t>
            </a:r>
            <a:r>
              <a:rPr lang="en-US" sz="1100" dirty="0" smtClean="0"/>
              <a:t>allowing </a:t>
            </a:r>
            <a:r>
              <a:rPr lang="en-US" sz="1100" dirty="0"/>
              <a:t>to obtain uniform, comparable information about the type and condition of vegetation on the continent, and eventually worldwide. The high degree of automation makes it possible to build maps every year to monitor the temporal dynamics of vegetation. The technology enables to identify the maximum number of classes of terrestrial vegetation to date.</a:t>
            </a:r>
          </a:p>
          <a:p>
            <a:r>
              <a:rPr lang="en-US" sz="1100" dirty="0"/>
              <a:t>Ltd. "IKIZ" (Space Research Institute of the Earth) successfully implemented the first phase of works for the mapping of vegetation of northern Eurasia based on satellite data, commissioned by the U.S. Forest Service</a:t>
            </a:r>
          </a:p>
          <a:p>
            <a:r>
              <a:rPr lang="en-US" sz="1100" dirty="0"/>
              <a:t>The essence of innovation</a:t>
            </a:r>
            <a:endParaRPr lang="ru-RU" sz="1100" dirty="0">
              <a:solidFill>
                <a:schemeClr val="bg1">
                  <a:lumMod val="25000"/>
                </a:schemeClr>
              </a:solidFill>
              <a:latin typeface="Helvetica" pitchFamily="34" charset="0"/>
              <a:cs typeface="Helvetica" pitchFamily="34" charset="0"/>
            </a:endParaRPr>
          </a:p>
        </p:txBody>
      </p:sp>
      <p:pic>
        <p:nvPicPr>
          <p:cNvPr id="26" name="Picture 5"/>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bwMode="auto">
          <a:xfrm>
            <a:off x="844925" y="4217192"/>
            <a:ext cx="595928" cy="432048"/>
          </a:xfrm>
          <a:prstGeom prst="rect">
            <a:avLst/>
          </a:prstGeom>
          <a:noFill/>
          <a:ln w="9525">
            <a:noFill/>
            <a:miter lim="800000"/>
            <a:headEnd/>
            <a:tailEnd/>
          </a:ln>
        </p:spPr>
      </p:pic>
      <p:sp>
        <p:nvSpPr>
          <p:cNvPr id="28" name="Rectangle 9"/>
          <p:cNvSpPr/>
          <p:nvPr/>
        </p:nvSpPr>
        <p:spPr>
          <a:xfrm>
            <a:off x="1522744" y="4118577"/>
            <a:ext cx="5203877" cy="600164"/>
          </a:xfrm>
          <a:prstGeom prst="rect">
            <a:avLst/>
          </a:prstGeom>
        </p:spPr>
        <p:txBody>
          <a:bodyPr wrap="square">
            <a:spAutoFit/>
          </a:bodyPr>
          <a:lstStyle/>
          <a:p>
            <a:r>
              <a:rPr lang="en-US" sz="1100" b="1" dirty="0" smtClean="0"/>
              <a:t>"</a:t>
            </a:r>
            <a:r>
              <a:rPr lang="en-US" sz="1100" b="1" dirty="0"/>
              <a:t>IKIZ" (Space Research Institute of the Earth) successfully implemented the first phase of works for the mapping of vegetation of northern Eurasia based on satellite data, commissioned by the U.S. Forest </a:t>
            </a:r>
            <a:r>
              <a:rPr lang="en-US" sz="1100" b="1" dirty="0" smtClean="0"/>
              <a:t>Service</a:t>
            </a:r>
            <a:endParaRPr lang="en-US" sz="1100" b="1" dirty="0"/>
          </a:p>
        </p:txBody>
      </p:sp>
      <p:sp>
        <p:nvSpPr>
          <p:cNvPr id="29" name="TextBox 28"/>
          <p:cNvSpPr txBox="1"/>
          <p:nvPr/>
        </p:nvSpPr>
        <p:spPr>
          <a:xfrm>
            <a:off x="853842" y="4895885"/>
            <a:ext cx="5845884" cy="307777"/>
          </a:xfrm>
          <a:prstGeom prst="rect">
            <a:avLst/>
          </a:prstGeom>
          <a:solidFill>
            <a:schemeClr val="bg2">
              <a:lumMod val="85000"/>
            </a:schemeClr>
          </a:solidFill>
          <a:ln>
            <a:noFill/>
          </a:ln>
        </p:spPr>
        <p:txBody>
          <a:bodyPr wrap="square" rtlCol="0">
            <a:spAutoFit/>
          </a:bodyPr>
          <a:lstStyle/>
          <a:p>
            <a:r>
              <a:rPr lang="en-US" sz="1400" dirty="0">
                <a:solidFill>
                  <a:schemeClr val="bg1">
                    <a:lumMod val="25000"/>
                  </a:schemeClr>
                </a:solidFill>
                <a:latin typeface="Helvetica" pitchFamily="34" charset="0"/>
                <a:cs typeface="Helvetica" pitchFamily="34" charset="0"/>
              </a:rPr>
              <a:t>The Essence of the Innovation</a:t>
            </a:r>
            <a:endParaRPr lang="ru-RU" sz="1400" dirty="0">
              <a:solidFill>
                <a:schemeClr val="bg1">
                  <a:lumMod val="25000"/>
                </a:schemeClr>
              </a:solidFill>
              <a:latin typeface="Helvetica" pitchFamily="34" charset="0"/>
              <a:cs typeface="Helvetica" pitchFamily="34" charset="0"/>
            </a:endParaRPr>
          </a:p>
        </p:txBody>
      </p:sp>
      <p:pic>
        <p:nvPicPr>
          <p:cNvPr id="18" name="Picture 3"/>
          <p:cNvPicPr>
            <a:picLocks noChangeAspect="1"/>
          </p:cNvPicPr>
          <p:nvPr>
            <p:custDataLst>
              <p:tags r:id="rId3"/>
            </p:custDataLst>
          </p:nvPr>
        </p:nvPicPr>
        <p:blipFill>
          <a:blip r:embed="rId8"/>
          <a:srcRect/>
          <a:stretch>
            <a:fillRect/>
          </a:stretch>
        </p:blipFill>
        <p:spPr bwMode="auto">
          <a:xfrm>
            <a:off x="861001" y="1380776"/>
            <a:ext cx="624334" cy="432048"/>
          </a:xfrm>
          <a:prstGeom prst="rect">
            <a:avLst/>
          </a:prstGeom>
          <a:noFill/>
          <a:ln w="9525">
            <a:noFill/>
            <a:miter lim="800000"/>
            <a:headEnd/>
            <a:tailEnd/>
          </a:ln>
        </p:spPr>
      </p:pic>
      <p:pic>
        <p:nvPicPr>
          <p:cNvPr id="20" name="Picture 2"/>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6190852" y="1340701"/>
            <a:ext cx="2572192" cy="7202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1" name="Picture 4"/>
          <p:cNvPicPr>
            <a:picLocks noChangeAspect="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bwMode="auto">
          <a:xfrm>
            <a:off x="838605" y="4213632"/>
            <a:ext cx="602248" cy="432048"/>
          </a:xfrm>
          <a:prstGeom prst="rect">
            <a:avLst/>
          </a:prstGeom>
          <a:noFill/>
          <a:ln w="9525">
            <a:noFill/>
            <a:miter lim="800000"/>
            <a:headEnd/>
            <a:tailEnd/>
          </a:ln>
        </p:spPr>
      </p:pic>
      <p:pic>
        <p:nvPicPr>
          <p:cNvPr id="24" name="Рисунок 23" descr="logo_borders_02 eng .jpg"/>
          <p:cNvPicPr>
            <a:picLocks noChangeAspect="1"/>
          </p:cNvPicPr>
          <p:nvPr/>
        </p:nvPicPr>
        <p:blipFill>
          <a:blip r:embed="rId11"/>
          <a:stretch>
            <a:fillRect/>
          </a:stretch>
        </p:blipFill>
        <p:spPr>
          <a:xfrm>
            <a:off x="7864023" y="4195378"/>
            <a:ext cx="899021" cy="900603"/>
          </a:xfrm>
          <a:prstGeom prst="rect">
            <a:avLst/>
          </a:prstGeom>
        </p:spPr>
      </p:pic>
    </p:spTree>
    <p:extLst>
      <p:ext uri="{BB962C8B-B14F-4D97-AF65-F5344CB8AC3E}">
        <p14:creationId xmlns:p14="http://schemas.microsoft.com/office/powerpoint/2010/main" val="2106834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idx="4294967295"/>
          </p:nvPr>
        </p:nvSpPr>
        <p:spPr>
          <a:xfrm>
            <a:off x="2174723" y="397314"/>
            <a:ext cx="6265084" cy="796399"/>
          </a:xfrm>
          <a:prstGeom prst="rect">
            <a:avLst/>
          </a:prstGeom>
        </p:spPr>
        <p:txBody>
          <a:bodyPr/>
          <a:lstStyle/>
          <a:p>
            <a:r>
              <a:rPr lang="en-US" sz="2400" dirty="0">
                <a:solidFill>
                  <a:schemeClr val="bg1">
                    <a:lumMod val="50000"/>
                  </a:schemeClr>
                </a:solidFill>
                <a:latin typeface="Helvetica" pitchFamily="34" charset="0"/>
                <a:cs typeface="Helvetica" pitchFamily="34" charset="0"/>
              </a:rPr>
              <a:t>Appendix 8. Success stories of participants in the Project</a:t>
            </a:r>
            <a:r>
              <a:rPr lang="ru-RU" sz="2400" dirty="0">
                <a:solidFill>
                  <a:schemeClr val="bg1">
                    <a:lumMod val="50000"/>
                  </a:schemeClr>
                </a:solidFill>
                <a:latin typeface="Helvetica" pitchFamily="34" charset="0"/>
                <a:cs typeface="Helvetica" pitchFamily="34" charset="0"/>
              </a:rPr>
              <a:t>	</a:t>
            </a:r>
            <a:r>
              <a:rPr lang="ru-RU" sz="2400" dirty="0" smtClean="0">
                <a:solidFill>
                  <a:schemeClr val="bg1">
                    <a:lumMod val="50000"/>
                  </a:schemeClr>
                </a:solidFill>
                <a:latin typeface="Helvetica" pitchFamily="34" charset="0"/>
                <a:cs typeface="Helvetica" pitchFamily="34" charset="0"/>
              </a:rPr>
              <a:t>						</a:t>
            </a:r>
            <a:r>
              <a:rPr lang="ru-RU" sz="2000" i="1" dirty="0" smtClean="0">
                <a:solidFill>
                  <a:schemeClr val="bg1">
                    <a:lumMod val="50000"/>
                  </a:schemeClr>
                </a:solidFill>
                <a:latin typeface="Helvetica" pitchFamily="34" charset="0"/>
                <a:cs typeface="Helvetica" pitchFamily="34" charset="0"/>
              </a:rPr>
              <a:t>(2/3)</a:t>
            </a:r>
            <a:endParaRPr lang="en-US" sz="2000" i="1" dirty="0">
              <a:solidFill>
                <a:schemeClr val="bg1">
                  <a:lumMod val="50000"/>
                </a:schemeClr>
              </a:solidFill>
              <a:latin typeface="Helvetica" pitchFamily="34" charset="0"/>
              <a:cs typeface="Helvetica" pitchFamily="34" charset="0"/>
            </a:endParaRPr>
          </a:p>
        </p:txBody>
      </p:sp>
      <p:sp>
        <p:nvSpPr>
          <p:cNvPr id="12" name="Rectangle 9"/>
          <p:cNvSpPr/>
          <p:nvPr/>
        </p:nvSpPr>
        <p:spPr>
          <a:xfrm>
            <a:off x="1522744" y="1380776"/>
            <a:ext cx="5469957" cy="646331"/>
          </a:xfrm>
          <a:prstGeom prst="rect">
            <a:avLst/>
          </a:prstGeom>
        </p:spPr>
        <p:txBody>
          <a:bodyPr wrap="square">
            <a:spAutoFit/>
          </a:bodyPr>
          <a:lstStyle/>
          <a:p>
            <a:r>
              <a:rPr lang="en-US" sz="1200" b="1" i="1" dirty="0"/>
              <a:t>"Biotechnology Center </a:t>
            </a:r>
            <a:r>
              <a:rPr lang="en-US" sz="1200" b="1" i="1" dirty="0" err="1"/>
              <a:t>transgenesis</a:t>
            </a:r>
            <a:r>
              <a:rPr lang="en-US" sz="1200" b="1" i="1" dirty="0"/>
              <a:t> in the pharmaceutical industry" </a:t>
            </a:r>
            <a:r>
              <a:rPr lang="en-US" sz="1200" b="1" i="1" dirty="0" err="1"/>
              <a:t>Transgenfarm</a:t>
            </a:r>
            <a:r>
              <a:rPr lang="en-US" sz="1200" b="1" i="1" dirty="0"/>
              <a:t> " received a patent. The Federal Service for Intellectual Property granted the patent "Genetic structure" for the production of recombinant human </a:t>
            </a:r>
            <a:r>
              <a:rPr lang="en-US" sz="1200" b="1" i="1" dirty="0" err="1"/>
              <a:t>lactoferrin</a:t>
            </a:r>
            <a:endParaRPr lang="ru-RU" sz="1200" b="1" i="1" dirty="0">
              <a:solidFill>
                <a:schemeClr val="bg1">
                  <a:lumMod val="25000"/>
                </a:schemeClr>
              </a:solidFill>
              <a:latin typeface="Helvetica" pitchFamily="34" charset="0"/>
              <a:cs typeface="Helvetica" pitchFamily="34" charset="0"/>
            </a:endParaRPr>
          </a:p>
        </p:txBody>
      </p:sp>
      <p:pic>
        <p:nvPicPr>
          <p:cNvPr id="16" name="Picture 4"/>
          <p:cNvPicPr>
            <a:picLocks noChangeAspect="1"/>
          </p:cNvPicPr>
          <p:nvPr>
            <p:custDataLst>
              <p:tags r:id="rId1"/>
            </p:custDataLst>
          </p:nvPr>
        </p:nvPicPr>
        <p:blipFill>
          <a:blip r:embed="rId7"/>
          <a:srcRect/>
          <a:stretch>
            <a:fillRect/>
          </a:stretch>
        </p:blipFill>
        <p:spPr bwMode="auto">
          <a:xfrm>
            <a:off x="861001" y="1380776"/>
            <a:ext cx="621959" cy="432048"/>
          </a:xfrm>
          <a:prstGeom prst="rect">
            <a:avLst/>
          </a:prstGeom>
          <a:noFill/>
          <a:ln w="9525">
            <a:noFill/>
            <a:miter lim="800000"/>
            <a:headEnd/>
            <a:tailEnd/>
          </a:ln>
        </p:spPr>
      </p:pic>
      <p:sp>
        <p:nvSpPr>
          <p:cNvPr id="22" name="TextBox 21"/>
          <p:cNvSpPr txBox="1"/>
          <p:nvPr/>
        </p:nvSpPr>
        <p:spPr>
          <a:xfrm>
            <a:off x="861001" y="2179882"/>
            <a:ext cx="5960292" cy="307777"/>
          </a:xfrm>
          <a:prstGeom prst="rect">
            <a:avLst/>
          </a:prstGeom>
          <a:solidFill>
            <a:schemeClr val="bg2">
              <a:lumMod val="85000"/>
            </a:schemeClr>
          </a:solidFill>
          <a:ln>
            <a:noFill/>
          </a:ln>
        </p:spPr>
        <p:txBody>
          <a:bodyPr wrap="square" rtlCol="0">
            <a:spAutoFit/>
          </a:bodyPr>
          <a:lstStyle/>
          <a:p>
            <a:r>
              <a:rPr lang="en-US" sz="1400" dirty="0" smtClean="0">
                <a:solidFill>
                  <a:schemeClr val="bg1">
                    <a:lumMod val="25000"/>
                  </a:schemeClr>
                </a:solidFill>
                <a:latin typeface="Helvetica" pitchFamily="34" charset="0"/>
                <a:cs typeface="Helvetica" pitchFamily="34" charset="0"/>
              </a:rPr>
              <a:t>The Essence of the Innovation</a:t>
            </a:r>
            <a:endParaRPr lang="ru-RU" sz="1400" dirty="0">
              <a:solidFill>
                <a:schemeClr val="bg1">
                  <a:lumMod val="25000"/>
                </a:schemeClr>
              </a:solidFill>
              <a:latin typeface="Helvetica" pitchFamily="34" charset="0"/>
              <a:cs typeface="Helvetica" pitchFamily="34" charset="0"/>
            </a:endParaRPr>
          </a:p>
        </p:txBody>
      </p:sp>
      <p:sp>
        <p:nvSpPr>
          <p:cNvPr id="23" name="Rectangle 10"/>
          <p:cNvSpPr/>
          <p:nvPr/>
        </p:nvSpPr>
        <p:spPr>
          <a:xfrm>
            <a:off x="861001" y="2482886"/>
            <a:ext cx="7887254" cy="938719"/>
          </a:xfrm>
          <a:prstGeom prst="rect">
            <a:avLst/>
          </a:prstGeom>
          <a:noFill/>
          <a:ln>
            <a:solidFill>
              <a:schemeClr val="bg2">
                <a:lumMod val="85000"/>
              </a:schemeClr>
            </a:solidFill>
          </a:ln>
        </p:spPr>
        <p:txBody>
          <a:bodyPr wrap="square">
            <a:spAutoFit/>
          </a:bodyPr>
          <a:lstStyle/>
          <a:p>
            <a:r>
              <a:rPr lang="en-US" sz="1100" dirty="0"/>
              <a:t>• Industrial production of human </a:t>
            </a:r>
            <a:r>
              <a:rPr lang="en-US" sz="1100" dirty="0" err="1"/>
              <a:t>lactoferrin</a:t>
            </a:r>
            <a:r>
              <a:rPr lang="en-US" sz="1100" dirty="0"/>
              <a:t> protein in the form of a water-soluble powder</a:t>
            </a:r>
          </a:p>
          <a:p>
            <a:r>
              <a:rPr lang="en-US" sz="1100" dirty="0"/>
              <a:t>• Use of this product will significantly reduce mortality in preterm infants, as well as in the cases of bottle-fed infants </a:t>
            </a:r>
          </a:p>
          <a:p>
            <a:r>
              <a:rPr lang="en-US" sz="1100" dirty="0"/>
              <a:t>• Work on sourcing therapeutic proteins from milk-giving animals can now make these proteins available to the masses of  patients who need them. This process will be environmentally friendly, energy-efficient, and the number of medicines  with  derived human proteins will be regulated by the number of animal-breeders</a:t>
            </a:r>
            <a:endParaRPr lang="ru-RU" sz="1100" dirty="0">
              <a:solidFill>
                <a:schemeClr val="bg1">
                  <a:lumMod val="25000"/>
                </a:schemeClr>
              </a:solidFill>
              <a:latin typeface="Helvetica" pitchFamily="34" charset="0"/>
              <a:cs typeface="Helvetica" pitchFamily="34" charset="0"/>
            </a:endParaRPr>
          </a:p>
        </p:txBody>
      </p:sp>
      <p:sp>
        <p:nvSpPr>
          <p:cNvPr id="25" name="Rectangle 10"/>
          <p:cNvSpPr/>
          <p:nvPr/>
        </p:nvSpPr>
        <p:spPr>
          <a:xfrm>
            <a:off x="826375" y="5047275"/>
            <a:ext cx="7921880" cy="1446550"/>
          </a:xfrm>
          <a:prstGeom prst="rect">
            <a:avLst/>
          </a:prstGeom>
          <a:noFill/>
          <a:ln>
            <a:solidFill>
              <a:schemeClr val="bg2">
                <a:lumMod val="85000"/>
              </a:schemeClr>
            </a:solidFill>
          </a:ln>
        </p:spPr>
        <p:txBody>
          <a:bodyPr wrap="square">
            <a:spAutoFit/>
          </a:bodyPr>
          <a:lstStyle/>
          <a:p>
            <a:r>
              <a:rPr lang="en-US" sz="1100" dirty="0"/>
              <a:t>• The company's activities focus on the development and preclinical and clinical studies of innovative medicines based on a new class of molecules. </a:t>
            </a:r>
            <a:r>
              <a:rPr lang="en-US" sz="1100" dirty="0" err="1"/>
              <a:t>Kuraksin</a:t>
            </a:r>
            <a:r>
              <a:rPr lang="en-US" sz="1100" dirty="0"/>
              <a:t> are small molecules with </a:t>
            </a:r>
            <a:r>
              <a:rPr lang="en-US" sz="1100" dirty="0" smtClean="0"/>
              <a:t>a potential for </a:t>
            </a:r>
            <a:r>
              <a:rPr lang="en-US" sz="1100" dirty="0"/>
              <a:t>a wide range of therapeutic applications for the treatment of cancer and autoimmune diseases</a:t>
            </a:r>
          </a:p>
          <a:p>
            <a:r>
              <a:rPr lang="en-US" sz="1100" dirty="0"/>
              <a:t>• </a:t>
            </a:r>
            <a:r>
              <a:rPr lang="en-US" sz="1100" dirty="0" err="1"/>
              <a:t>Kuraksins</a:t>
            </a:r>
            <a:r>
              <a:rPr lang="en-US" sz="1100" dirty="0"/>
              <a:t> are unique because they simultaneously modulate in the correct direction the abnormal activity of three key signaling pathways in the tumor cells (through the inhibition of protein complex chromatin FACT), it determines the selectivity for their antitumor effects</a:t>
            </a:r>
          </a:p>
          <a:p>
            <a:r>
              <a:rPr lang="en-US" sz="1100" dirty="0"/>
              <a:t>• There is a high probability of successful application of </a:t>
            </a:r>
            <a:r>
              <a:rPr lang="en-US" sz="1100" dirty="0" err="1" smtClean="0"/>
              <a:t>Kuraksins</a:t>
            </a:r>
            <a:r>
              <a:rPr lang="en-US" sz="1100" dirty="0" smtClean="0"/>
              <a:t> </a:t>
            </a:r>
            <a:r>
              <a:rPr lang="en-US" sz="1100" dirty="0"/>
              <a:t>in the treatment of certain autoimmune diseases and inflammatory conditions</a:t>
            </a:r>
            <a:endParaRPr lang="ru-RU" sz="1100" dirty="0">
              <a:solidFill>
                <a:schemeClr val="bg1">
                  <a:lumMod val="25000"/>
                </a:schemeClr>
              </a:solidFill>
              <a:latin typeface="Helvetica" pitchFamily="34" charset="0"/>
              <a:cs typeface="Helvetica" pitchFamily="34" charset="0"/>
            </a:endParaRPr>
          </a:p>
        </p:txBody>
      </p:sp>
      <p:sp>
        <p:nvSpPr>
          <p:cNvPr id="28" name="Rectangle 9"/>
          <p:cNvSpPr/>
          <p:nvPr/>
        </p:nvSpPr>
        <p:spPr>
          <a:xfrm>
            <a:off x="1522744" y="3970057"/>
            <a:ext cx="5203877" cy="600164"/>
          </a:xfrm>
          <a:prstGeom prst="rect">
            <a:avLst/>
          </a:prstGeom>
        </p:spPr>
        <p:txBody>
          <a:bodyPr wrap="square">
            <a:spAutoFit/>
          </a:bodyPr>
          <a:lstStyle/>
          <a:p>
            <a:r>
              <a:rPr lang="en-US" sz="1100" b="1" i="1" dirty="0"/>
              <a:t>The company "</a:t>
            </a:r>
            <a:r>
              <a:rPr lang="en-US" sz="1100" b="1" i="1" dirty="0" err="1"/>
              <a:t>Inkuron</a:t>
            </a:r>
            <a:r>
              <a:rPr lang="en-US" sz="1100" b="1" i="1" dirty="0"/>
              <a:t>" has received approval from the U.S. Administration of Quality Supervision Food and Drug Administration (FDA) for clinical trials of a drug for cancer CBL0137.</a:t>
            </a:r>
            <a:endParaRPr lang="ru-RU" sz="1100" b="1" i="1" dirty="0">
              <a:solidFill>
                <a:schemeClr val="bg1">
                  <a:lumMod val="25000"/>
                </a:schemeClr>
              </a:solidFill>
              <a:latin typeface="Helvetica" pitchFamily="34" charset="0"/>
              <a:cs typeface="Helvetica" pitchFamily="34" charset="0"/>
            </a:endParaRPr>
          </a:p>
        </p:txBody>
      </p:sp>
      <p:sp>
        <p:nvSpPr>
          <p:cNvPr id="29" name="TextBox 28"/>
          <p:cNvSpPr txBox="1"/>
          <p:nvPr/>
        </p:nvSpPr>
        <p:spPr>
          <a:xfrm>
            <a:off x="826375" y="4739498"/>
            <a:ext cx="5845884" cy="307777"/>
          </a:xfrm>
          <a:prstGeom prst="rect">
            <a:avLst/>
          </a:prstGeom>
          <a:solidFill>
            <a:schemeClr val="bg2">
              <a:lumMod val="85000"/>
            </a:schemeClr>
          </a:solidFill>
          <a:ln>
            <a:noFill/>
          </a:ln>
        </p:spPr>
        <p:txBody>
          <a:bodyPr wrap="square" rtlCol="0">
            <a:spAutoFit/>
          </a:bodyPr>
          <a:lstStyle/>
          <a:p>
            <a:r>
              <a:rPr lang="en-US" sz="1400" dirty="0">
                <a:solidFill>
                  <a:schemeClr val="bg1">
                    <a:lumMod val="25000"/>
                  </a:schemeClr>
                </a:solidFill>
                <a:latin typeface="Helvetica" pitchFamily="34" charset="0"/>
                <a:cs typeface="Helvetica" pitchFamily="34" charset="0"/>
              </a:rPr>
              <a:t>The Essence of the Innovation</a:t>
            </a:r>
            <a:endParaRPr lang="ru-RU" sz="1400" dirty="0">
              <a:solidFill>
                <a:schemeClr val="bg1">
                  <a:lumMod val="25000"/>
                </a:schemeClr>
              </a:solidFill>
              <a:latin typeface="Helvetica" pitchFamily="34" charset="0"/>
              <a:cs typeface="Helvetica" pitchFamily="34" charset="0"/>
            </a:endParaRPr>
          </a:p>
        </p:txBody>
      </p:sp>
      <p:pic>
        <p:nvPicPr>
          <p:cNvPr id="18" name="Picture 3"/>
          <p:cNvPicPr>
            <a:picLocks noChangeAspect="1"/>
          </p:cNvPicPr>
          <p:nvPr>
            <p:custDataLst>
              <p:tags r:id="rId2"/>
            </p:custDataLst>
          </p:nvPr>
        </p:nvPicPr>
        <p:blipFill>
          <a:blip r:embed="rId8"/>
          <a:srcRect/>
          <a:stretch>
            <a:fillRect/>
          </a:stretch>
        </p:blipFill>
        <p:spPr bwMode="auto">
          <a:xfrm>
            <a:off x="861001" y="1380776"/>
            <a:ext cx="624334" cy="432048"/>
          </a:xfrm>
          <a:prstGeom prst="rect">
            <a:avLst/>
          </a:prstGeom>
          <a:noFill/>
          <a:ln w="9525">
            <a:noFill/>
            <a:miter lim="800000"/>
            <a:headEnd/>
            <a:tailEnd/>
          </a:ln>
        </p:spPr>
      </p:pic>
      <p:pic>
        <p:nvPicPr>
          <p:cNvPr id="19" name="Picture 5"/>
          <p:cNvPicPr>
            <a:picLocks noChangeAspect="1"/>
          </p:cNvPicPr>
          <p:nvPr>
            <p:custDataLst>
              <p:tags r:id="rId3"/>
            </p:custDataLst>
          </p:nvPr>
        </p:nvPicPr>
        <p:blipFill>
          <a:blip r:embed="rId9"/>
          <a:srcRect/>
          <a:stretch>
            <a:fillRect/>
          </a:stretch>
        </p:blipFill>
        <p:spPr bwMode="auto">
          <a:xfrm>
            <a:off x="858627" y="1380776"/>
            <a:ext cx="626707" cy="432048"/>
          </a:xfrm>
          <a:prstGeom prst="rect">
            <a:avLst/>
          </a:prstGeom>
          <a:noFill/>
          <a:ln w="9525">
            <a:noFill/>
            <a:miter lim="800000"/>
            <a:headEnd/>
            <a:tailEnd/>
          </a:ln>
        </p:spPr>
      </p:pic>
      <p:pic>
        <p:nvPicPr>
          <p:cNvPr id="21" name="Picture 4"/>
          <p:cNvPicPr>
            <a:picLocks noChangeAspect="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bwMode="auto">
          <a:xfrm>
            <a:off x="838605" y="3970057"/>
            <a:ext cx="602248" cy="432048"/>
          </a:xfrm>
          <a:prstGeom prst="rect">
            <a:avLst/>
          </a:prstGeom>
          <a:noFill/>
          <a:ln w="9525">
            <a:noFill/>
            <a:miter lim="800000"/>
            <a:headEnd/>
            <a:tailEnd/>
          </a:ln>
        </p:spPr>
      </p:pic>
      <p:pic>
        <p:nvPicPr>
          <p:cNvPr id="17" name="Picture 2"/>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7342092" y="1296858"/>
            <a:ext cx="1388805" cy="10301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6" name="Picture 5"/>
          <p:cNvPicPr>
            <a:picLocks noChangeAspect="1"/>
          </p:cNvPicPr>
          <p:nvPr>
            <p:custDataLst>
              <p:tags r:id="rId5"/>
            </p:custDataLst>
          </p:nvPr>
        </p:nvPicPr>
        <p:blipFill>
          <a:blip r:embed="rId9"/>
          <a:srcRect/>
          <a:stretch>
            <a:fillRect/>
          </a:stretch>
        </p:blipFill>
        <p:spPr bwMode="auto">
          <a:xfrm>
            <a:off x="826375" y="3970057"/>
            <a:ext cx="626707" cy="432048"/>
          </a:xfrm>
          <a:prstGeom prst="rect">
            <a:avLst/>
          </a:prstGeom>
          <a:noFill/>
          <a:ln w="9525">
            <a:noFill/>
            <a:miter lim="800000"/>
            <a:headEnd/>
            <a:tailEnd/>
          </a:ln>
        </p:spPr>
      </p:pic>
      <p:pic>
        <p:nvPicPr>
          <p:cNvPr id="27" name="Picture 2"/>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6762655" y="3854020"/>
            <a:ext cx="1968242" cy="10961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404398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idx="4294967295"/>
          </p:nvPr>
        </p:nvSpPr>
        <p:spPr>
          <a:xfrm>
            <a:off x="2174723" y="397314"/>
            <a:ext cx="6265084" cy="796399"/>
          </a:xfrm>
          <a:prstGeom prst="rect">
            <a:avLst/>
          </a:prstGeom>
        </p:spPr>
        <p:txBody>
          <a:bodyPr/>
          <a:lstStyle/>
          <a:p>
            <a:r>
              <a:rPr lang="en-US" sz="2400" dirty="0">
                <a:solidFill>
                  <a:schemeClr val="bg1">
                    <a:lumMod val="50000"/>
                  </a:schemeClr>
                </a:solidFill>
                <a:latin typeface="Helvetica" pitchFamily="34" charset="0"/>
                <a:cs typeface="Helvetica" pitchFamily="34" charset="0"/>
              </a:rPr>
              <a:t>Appendix 8. Success stories of participants in the Project</a:t>
            </a:r>
            <a:r>
              <a:rPr lang="ru-RU" sz="2400" dirty="0">
                <a:solidFill>
                  <a:schemeClr val="bg1">
                    <a:lumMod val="50000"/>
                  </a:schemeClr>
                </a:solidFill>
                <a:latin typeface="Helvetica" pitchFamily="34" charset="0"/>
                <a:cs typeface="Helvetica" pitchFamily="34" charset="0"/>
              </a:rPr>
              <a:t>	</a:t>
            </a:r>
            <a:r>
              <a:rPr lang="ru-RU" sz="2400" dirty="0" smtClean="0">
                <a:solidFill>
                  <a:schemeClr val="bg1">
                    <a:lumMod val="50000"/>
                  </a:schemeClr>
                </a:solidFill>
                <a:latin typeface="Helvetica" pitchFamily="34" charset="0"/>
                <a:cs typeface="Helvetica" pitchFamily="34" charset="0"/>
              </a:rPr>
              <a:t>						</a:t>
            </a:r>
            <a:r>
              <a:rPr lang="ru-RU" sz="2000" i="1" dirty="0" smtClean="0">
                <a:solidFill>
                  <a:schemeClr val="bg1">
                    <a:lumMod val="50000"/>
                  </a:schemeClr>
                </a:solidFill>
                <a:latin typeface="Helvetica" pitchFamily="34" charset="0"/>
                <a:cs typeface="Helvetica" pitchFamily="34" charset="0"/>
              </a:rPr>
              <a:t>(3/3)</a:t>
            </a:r>
            <a:endParaRPr lang="en-US" sz="2000" i="1" dirty="0">
              <a:solidFill>
                <a:schemeClr val="bg1">
                  <a:lumMod val="50000"/>
                </a:schemeClr>
              </a:solidFill>
              <a:latin typeface="Helvetica" pitchFamily="34" charset="0"/>
              <a:cs typeface="Helvetica" pitchFamily="34" charset="0"/>
            </a:endParaRPr>
          </a:p>
        </p:txBody>
      </p:sp>
      <p:sp>
        <p:nvSpPr>
          <p:cNvPr id="12" name="Rectangle 9"/>
          <p:cNvSpPr/>
          <p:nvPr/>
        </p:nvSpPr>
        <p:spPr>
          <a:xfrm>
            <a:off x="1522745" y="1380776"/>
            <a:ext cx="4955174" cy="769441"/>
          </a:xfrm>
          <a:prstGeom prst="rect">
            <a:avLst/>
          </a:prstGeom>
        </p:spPr>
        <p:txBody>
          <a:bodyPr wrap="square">
            <a:spAutoFit/>
          </a:bodyPr>
          <a:lstStyle/>
          <a:p>
            <a:r>
              <a:rPr lang="en-US" sz="1100" b="1" i="1" dirty="0"/>
              <a:t>The company "</a:t>
            </a:r>
            <a:r>
              <a:rPr lang="en-US" sz="1100" b="1" i="1" dirty="0" err="1"/>
              <a:t>Asteros</a:t>
            </a:r>
            <a:r>
              <a:rPr lang="en-US" sz="1100" b="1" i="1" dirty="0"/>
              <a:t> Labs' presented the solution " </a:t>
            </a:r>
            <a:r>
              <a:rPr lang="en-US" sz="1100" b="1" i="1" dirty="0" err="1"/>
              <a:t>Asteros</a:t>
            </a:r>
            <a:r>
              <a:rPr lang="en-US" sz="1100" b="1" i="1" dirty="0"/>
              <a:t> Contact Air "for airports worldwide. A universal interface for the registration of air passengers, created by the Russian developer, was demonstrated to visitors at the Passenger Terminal Expo in Geneva.</a:t>
            </a:r>
            <a:endParaRPr lang="ru-RU" sz="1100" b="1" i="1" dirty="0">
              <a:solidFill>
                <a:schemeClr val="bg1">
                  <a:lumMod val="25000"/>
                </a:schemeClr>
              </a:solidFill>
              <a:latin typeface="Helvetica" pitchFamily="34" charset="0"/>
              <a:cs typeface="Helvetica" pitchFamily="34" charset="0"/>
            </a:endParaRPr>
          </a:p>
        </p:txBody>
      </p:sp>
      <p:pic>
        <p:nvPicPr>
          <p:cNvPr id="16" name="Picture 4"/>
          <p:cNvPicPr>
            <a:picLocks noChangeAspect="1"/>
          </p:cNvPicPr>
          <p:nvPr>
            <p:custDataLst>
              <p:tags r:id="rId1"/>
            </p:custDataLst>
          </p:nvPr>
        </p:nvPicPr>
        <p:blipFill>
          <a:blip r:embed="rId7"/>
          <a:srcRect/>
          <a:stretch>
            <a:fillRect/>
          </a:stretch>
        </p:blipFill>
        <p:spPr bwMode="auto">
          <a:xfrm>
            <a:off x="861001" y="1380776"/>
            <a:ext cx="621959" cy="432048"/>
          </a:xfrm>
          <a:prstGeom prst="rect">
            <a:avLst/>
          </a:prstGeom>
          <a:noFill/>
          <a:ln w="9525">
            <a:noFill/>
            <a:miter lim="800000"/>
            <a:headEnd/>
            <a:tailEnd/>
          </a:ln>
        </p:spPr>
      </p:pic>
      <p:sp>
        <p:nvSpPr>
          <p:cNvPr id="22" name="TextBox 21"/>
          <p:cNvSpPr txBox="1"/>
          <p:nvPr/>
        </p:nvSpPr>
        <p:spPr>
          <a:xfrm>
            <a:off x="861001" y="2323322"/>
            <a:ext cx="5960292" cy="307777"/>
          </a:xfrm>
          <a:prstGeom prst="rect">
            <a:avLst/>
          </a:prstGeom>
          <a:solidFill>
            <a:schemeClr val="bg2">
              <a:lumMod val="85000"/>
            </a:schemeClr>
          </a:solidFill>
          <a:ln>
            <a:noFill/>
          </a:ln>
        </p:spPr>
        <p:txBody>
          <a:bodyPr wrap="square" rtlCol="0">
            <a:spAutoFit/>
          </a:bodyPr>
          <a:lstStyle/>
          <a:p>
            <a:r>
              <a:rPr lang="en-US" sz="1400" dirty="0" smtClean="0">
                <a:solidFill>
                  <a:schemeClr val="bg1">
                    <a:lumMod val="25000"/>
                  </a:schemeClr>
                </a:solidFill>
                <a:latin typeface="Helvetica" pitchFamily="34" charset="0"/>
                <a:cs typeface="Helvetica" pitchFamily="34" charset="0"/>
              </a:rPr>
              <a:t>The Essence of the Innovation</a:t>
            </a:r>
            <a:endParaRPr lang="ru-RU" sz="1400" dirty="0">
              <a:solidFill>
                <a:schemeClr val="bg1">
                  <a:lumMod val="25000"/>
                </a:schemeClr>
              </a:solidFill>
              <a:latin typeface="Helvetica" pitchFamily="34" charset="0"/>
              <a:cs typeface="Helvetica" pitchFamily="34" charset="0"/>
            </a:endParaRPr>
          </a:p>
        </p:txBody>
      </p:sp>
      <p:sp>
        <p:nvSpPr>
          <p:cNvPr id="23" name="Rectangle 10"/>
          <p:cNvSpPr/>
          <p:nvPr/>
        </p:nvSpPr>
        <p:spPr>
          <a:xfrm>
            <a:off x="880737" y="2626326"/>
            <a:ext cx="7921880" cy="938719"/>
          </a:xfrm>
          <a:prstGeom prst="rect">
            <a:avLst/>
          </a:prstGeom>
          <a:noFill/>
          <a:ln>
            <a:solidFill>
              <a:schemeClr val="bg2">
                <a:lumMod val="85000"/>
              </a:schemeClr>
            </a:solidFill>
          </a:ln>
        </p:spPr>
        <p:txBody>
          <a:bodyPr wrap="square">
            <a:spAutoFit/>
          </a:bodyPr>
          <a:lstStyle/>
          <a:p>
            <a:r>
              <a:rPr lang="en-US" sz="1100" dirty="0"/>
              <a:t>• A universal interface for recording passengers named "</a:t>
            </a:r>
            <a:r>
              <a:rPr lang="en-US" sz="1100" dirty="0" err="1"/>
              <a:t>Asteros</a:t>
            </a:r>
            <a:r>
              <a:rPr lang="en-US" sz="1100" dirty="0"/>
              <a:t> Contact Air" allows airports to register passengers on flights of different airlines at any counter, implementing an general check-in approach - « single window »</a:t>
            </a:r>
          </a:p>
          <a:p>
            <a:r>
              <a:rPr lang="en-US" sz="1100" dirty="0"/>
              <a:t>• Development will unload the reception area at peak hours</a:t>
            </a:r>
          </a:p>
          <a:p>
            <a:r>
              <a:rPr lang="en-US" sz="1100" dirty="0"/>
              <a:t>• Optimizes the process of training personnel who will no longer need to study the system of registration for each airline, it will be sufficient to examine only one interface</a:t>
            </a:r>
            <a:endParaRPr lang="ru-RU" sz="1100" dirty="0">
              <a:solidFill>
                <a:schemeClr val="bg1">
                  <a:lumMod val="25000"/>
                </a:schemeClr>
              </a:solidFill>
              <a:latin typeface="Helvetica" pitchFamily="34" charset="0"/>
              <a:cs typeface="Helvetica" pitchFamily="34" charset="0"/>
            </a:endParaRPr>
          </a:p>
        </p:txBody>
      </p:sp>
      <p:sp>
        <p:nvSpPr>
          <p:cNvPr id="25" name="Rectangle 10"/>
          <p:cNvSpPr/>
          <p:nvPr/>
        </p:nvSpPr>
        <p:spPr>
          <a:xfrm>
            <a:off x="880737" y="5031851"/>
            <a:ext cx="7921880" cy="1446550"/>
          </a:xfrm>
          <a:prstGeom prst="rect">
            <a:avLst/>
          </a:prstGeom>
          <a:noFill/>
          <a:ln>
            <a:solidFill>
              <a:schemeClr val="bg2">
                <a:lumMod val="85000"/>
              </a:schemeClr>
            </a:solidFill>
          </a:ln>
        </p:spPr>
        <p:txBody>
          <a:bodyPr wrap="square">
            <a:spAutoFit/>
          </a:bodyPr>
          <a:lstStyle/>
          <a:p>
            <a:r>
              <a:rPr lang="en-US" sz="1100" dirty="0"/>
              <a:t>• The purpose of the project is the commercialization of mini-GTL technology - Creating the world's first viable small-scale GTL plant , capable of  effectively monetizing the small gas resources from raw materials (associated petroleum gas, biogas, methane, natural gas, etc.)</a:t>
            </a:r>
          </a:p>
          <a:p>
            <a:r>
              <a:rPr lang="en-US" sz="1100" dirty="0"/>
              <a:t>• Essence of the business - licensed production and sale of  "mini-GTL" units, designed for the processing of natural and associated gas into synthetic crude oil and products of higher added value</a:t>
            </a:r>
          </a:p>
          <a:p>
            <a:r>
              <a:rPr lang="en-US" sz="1100" dirty="0"/>
              <a:t>• A joint Russian-British project, in which the achievement of technological and economic synergies is achieved by combining two innovative blocks in a single installation  - POX (partial oxidation)  from </a:t>
            </a:r>
            <a:r>
              <a:rPr lang="en-US" sz="1100" dirty="0" err="1"/>
              <a:t>Gazohim</a:t>
            </a:r>
            <a:r>
              <a:rPr lang="en-US" sz="1100" dirty="0"/>
              <a:t> Techno and a </a:t>
            </a:r>
            <a:r>
              <a:rPr lang="en-US" sz="1100" dirty="0" err="1"/>
              <a:t>microchannel</a:t>
            </a:r>
            <a:r>
              <a:rPr lang="en-US" sz="1100" dirty="0"/>
              <a:t> Fischer-</a:t>
            </a:r>
            <a:r>
              <a:rPr lang="en-US" sz="1100" dirty="0" err="1"/>
              <a:t>Tropsch</a:t>
            </a:r>
            <a:r>
              <a:rPr lang="en-US" sz="1100" dirty="0"/>
              <a:t> reactor from the Oxford Catalysts Group  </a:t>
            </a:r>
            <a:endParaRPr lang="ru-RU" sz="1100" dirty="0">
              <a:solidFill>
                <a:schemeClr val="bg1">
                  <a:lumMod val="25000"/>
                </a:schemeClr>
              </a:solidFill>
              <a:latin typeface="Helvetica" pitchFamily="34" charset="0"/>
              <a:cs typeface="Helvetica" pitchFamily="34" charset="0"/>
            </a:endParaRPr>
          </a:p>
        </p:txBody>
      </p:sp>
      <p:sp>
        <p:nvSpPr>
          <p:cNvPr id="28" name="Rectangle 9"/>
          <p:cNvSpPr/>
          <p:nvPr/>
        </p:nvSpPr>
        <p:spPr>
          <a:xfrm>
            <a:off x="1522745" y="3916267"/>
            <a:ext cx="5298548" cy="769441"/>
          </a:xfrm>
          <a:prstGeom prst="rect">
            <a:avLst/>
          </a:prstGeom>
        </p:spPr>
        <p:txBody>
          <a:bodyPr wrap="square">
            <a:spAutoFit/>
          </a:bodyPr>
          <a:lstStyle/>
          <a:p>
            <a:r>
              <a:rPr lang="en-US" sz="1100" b="1" i="1" dirty="0"/>
              <a:t>Company "</a:t>
            </a:r>
            <a:r>
              <a:rPr lang="en-US" sz="1100" b="1" i="1" dirty="0" err="1"/>
              <a:t>Gazohim</a:t>
            </a:r>
            <a:r>
              <a:rPr lang="en-US" sz="1100" b="1" i="1" dirty="0"/>
              <a:t> Techno" began designing a pilot mini-GTL plant with a 10-13 million Nm3 per year capacity for incoming gas to synthetic liquid hydrocarbons output amounting to 5.8 million tons per year. Completion of construction will be in the 3rd quarter of 2014.</a:t>
            </a:r>
            <a:endParaRPr lang="ru-RU" sz="1100" b="1" i="1" dirty="0">
              <a:solidFill>
                <a:schemeClr val="bg1">
                  <a:lumMod val="25000"/>
                </a:schemeClr>
              </a:solidFill>
              <a:latin typeface="Helvetica" pitchFamily="34" charset="0"/>
              <a:cs typeface="Helvetica" pitchFamily="34" charset="0"/>
            </a:endParaRPr>
          </a:p>
        </p:txBody>
      </p:sp>
      <p:sp>
        <p:nvSpPr>
          <p:cNvPr id="29" name="TextBox 28"/>
          <p:cNvSpPr txBox="1"/>
          <p:nvPr/>
        </p:nvSpPr>
        <p:spPr>
          <a:xfrm>
            <a:off x="861001" y="4724074"/>
            <a:ext cx="5845884" cy="307777"/>
          </a:xfrm>
          <a:prstGeom prst="rect">
            <a:avLst/>
          </a:prstGeom>
          <a:solidFill>
            <a:schemeClr val="bg2">
              <a:lumMod val="85000"/>
            </a:schemeClr>
          </a:solidFill>
          <a:ln>
            <a:noFill/>
          </a:ln>
        </p:spPr>
        <p:txBody>
          <a:bodyPr wrap="square" rtlCol="0">
            <a:spAutoFit/>
          </a:bodyPr>
          <a:lstStyle/>
          <a:p>
            <a:r>
              <a:rPr lang="en-US" sz="1400" dirty="0" smtClean="0">
                <a:solidFill>
                  <a:schemeClr val="bg1">
                    <a:lumMod val="25000"/>
                  </a:schemeClr>
                </a:solidFill>
                <a:latin typeface="Helvetica" pitchFamily="34" charset="0"/>
                <a:cs typeface="Helvetica" pitchFamily="34" charset="0"/>
              </a:rPr>
              <a:t>The Essence of the Innovation</a:t>
            </a:r>
            <a:endParaRPr lang="ru-RU" sz="1400" dirty="0">
              <a:solidFill>
                <a:schemeClr val="bg1">
                  <a:lumMod val="25000"/>
                </a:schemeClr>
              </a:solidFill>
              <a:latin typeface="Helvetica" pitchFamily="34" charset="0"/>
              <a:cs typeface="Helvetica" pitchFamily="34" charset="0"/>
            </a:endParaRPr>
          </a:p>
        </p:txBody>
      </p:sp>
      <p:pic>
        <p:nvPicPr>
          <p:cNvPr id="18" name="Picture 3"/>
          <p:cNvPicPr>
            <a:picLocks noChangeAspect="1"/>
          </p:cNvPicPr>
          <p:nvPr>
            <p:custDataLst>
              <p:tags r:id="rId2"/>
            </p:custDataLst>
          </p:nvPr>
        </p:nvPicPr>
        <p:blipFill>
          <a:blip r:embed="rId8"/>
          <a:srcRect/>
          <a:stretch>
            <a:fillRect/>
          </a:stretch>
        </p:blipFill>
        <p:spPr bwMode="auto">
          <a:xfrm>
            <a:off x="861001" y="1380776"/>
            <a:ext cx="624334" cy="432048"/>
          </a:xfrm>
          <a:prstGeom prst="rect">
            <a:avLst/>
          </a:prstGeom>
          <a:noFill/>
          <a:ln w="9525">
            <a:noFill/>
            <a:miter lim="800000"/>
            <a:headEnd/>
            <a:tailEnd/>
          </a:ln>
        </p:spPr>
      </p:pic>
      <p:pic>
        <p:nvPicPr>
          <p:cNvPr id="19" name="Picture 5"/>
          <p:cNvPicPr>
            <a:picLocks noChangeAspect="1"/>
          </p:cNvPicPr>
          <p:nvPr>
            <p:custDataLst>
              <p:tags r:id="rId3"/>
            </p:custDataLst>
          </p:nvPr>
        </p:nvPicPr>
        <p:blipFill>
          <a:blip r:embed="rId9"/>
          <a:srcRect/>
          <a:stretch>
            <a:fillRect/>
          </a:stretch>
        </p:blipFill>
        <p:spPr bwMode="auto">
          <a:xfrm>
            <a:off x="858628" y="1380776"/>
            <a:ext cx="624332" cy="432048"/>
          </a:xfrm>
          <a:prstGeom prst="rect">
            <a:avLst/>
          </a:prstGeom>
          <a:noFill/>
          <a:ln w="9525">
            <a:noFill/>
            <a:miter lim="800000"/>
            <a:headEnd/>
            <a:tailEnd/>
          </a:ln>
        </p:spPr>
      </p:pic>
      <p:pic>
        <p:nvPicPr>
          <p:cNvPr id="17" name="Picture 4"/>
          <p:cNvPicPr>
            <a:picLocks noChangeAspect="1"/>
          </p:cNvPicPr>
          <p:nvPr>
            <p:custDataLst>
              <p:tags r:id="rId4"/>
            </p:custDataLst>
          </p:nvPr>
        </p:nvPicPr>
        <p:blipFill>
          <a:blip r:embed="rId7"/>
          <a:srcRect/>
          <a:stretch>
            <a:fillRect/>
          </a:stretch>
        </p:blipFill>
        <p:spPr bwMode="auto">
          <a:xfrm>
            <a:off x="858628" y="1380776"/>
            <a:ext cx="626707" cy="432048"/>
          </a:xfrm>
          <a:prstGeom prst="rect">
            <a:avLst/>
          </a:prstGeom>
          <a:noFill/>
          <a:ln w="9525">
            <a:noFill/>
            <a:miter lim="800000"/>
            <a:headEnd/>
            <a:tailEnd/>
          </a:ln>
        </p:spPr>
      </p:pic>
      <p:pic>
        <p:nvPicPr>
          <p:cNvPr id="26" name="Picture 3"/>
          <p:cNvPicPr>
            <a:picLocks noChangeAspect="1"/>
          </p:cNvPicPr>
          <p:nvPr>
            <p:custDataLst>
              <p:tags r:id="rId5"/>
            </p:custDataLst>
          </p:nvPr>
        </p:nvPicPr>
        <p:blipFill>
          <a:blip r:embed="rId8"/>
          <a:srcRect/>
          <a:stretch>
            <a:fillRect/>
          </a:stretch>
        </p:blipFill>
        <p:spPr bwMode="auto">
          <a:xfrm>
            <a:off x="836695" y="3916267"/>
            <a:ext cx="624334" cy="432048"/>
          </a:xfrm>
          <a:prstGeom prst="rect">
            <a:avLst/>
          </a:prstGeom>
          <a:noFill/>
          <a:ln w="9525">
            <a:noFill/>
            <a:miter lim="800000"/>
            <a:headEnd/>
            <a:tailEnd/>
          </a:ln>
        </p:spPr>
      </p:pic>
      <p:pic>
        <p:nvPicPr>
          <p:cNvPr id="24" name="Picture 2"/>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6409765" y="1448887"/>
            <a:ext cx="2392852" cy="3545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0" name="Picture 2"/>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7432945" y="3854824"/>
            <a:ext cx="1369672" cy="10466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765704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idx="4294967295"/>
          </p:nvPr>
        </p:nvSpPr>
        <p:spPr>
          <a:xfrm>
            <a:off x="2174724" y="397315"/>
            <a:ext cx="5840388" cy="631386"/>
          </a:xfrm>
          <a:prstGeom prst="rect">
            <a:avLst/>
          </a:prstGeom>
        </p:spPr>
        <p:txBody>
          <a:bodyPr/>
          <a:lstStyle/>
          <a:p>
            <a:r>
              <a:rPr lang="ru-RU" sz="2400" dirty="0" smtClean="0">
                <a:solidFill>
                  <a:schemeClr val="bg1">
                    <a:lumMod val="50000"/>
                  </a:schemeClr>
                </a:solidFill>
                <a:latin typeface="Helvetica" pitchFamily="34" charset="0"/>
                <a:cs typeface="Helvetica" pitchFamily="34" charset="0"/>
              </a:rPr>
              <a:t>1. </a:t>
            </a:r>
            <a:r>
              <a:rPr lang="en-US" sz="2400" dirty="0" smtClean="0">
                <a:solidFill>
                  <a:schemeClr val="bg1">
                    <a:lumMod val="50000"/>
                  </a:schemeClr>
                </a:solidFill>
                <a:latin typeface="Helvetica" pitchFamily="34" charset="0"/>
                <a:cs typeface="Helvetica" pitchFamily="34" charset="0"/>
              </a:rPr>
              <a:t>Participants</a:t>
            </a:r>
            <a:endParaRPr lang="ru-RU" sz="2400" dirty="0">
              <a:solidFill>
                <a:schemeClr val="bg1">
                  <a:lumMod val="50000"/>
                </a:schemeClr>
              </a:solidFill>
              <a:latin typeface="Helvetica" pitchFamily="34" charset="0"/>
              <a:cs typeface="Helvetica" pitchFamily="34" charset="0"/>
            </a:endParaRPr>
          </a:p>
        </p:txBody>
      </p:sp>
      <p:graphicFrame>
        <p:nvGraphicFramePr>
          <p:cNvPr id="8" name="Таблица 7"/>
          <p:cNvGraphicFramePr>
            <a:graphicFrameLocks noGrp="1"/>
          </p:cNvGraphicFramePr>
          <p:nvPr>
            <p:extLst>
              <p:ext uri="{D42A27DB-BD31-4B8C-83A1-F6EECF244321}">
                <p14:modId xmlns:p14="http://schemas.microsoft.com/office/powerpoint/2010/main" val="1023914003"/>
              </p:ext>
            </p:extLst>
          </p:nvPr>
        </p:nvGraphicFramePr>
        <p:xfrm>
          <a:off x="419100" y="2004460"/>
          <a:ext cx="8662148" cy="2774930"/>
        </p:xfrm>
        <a:graphic>
          <a:graphicData uri="http://schemas.openxmlformats.org/drawingml/2006/table">
            <a:tbl>
              <a:tblPr>
                <a:tableStyleId>{9D7B26C5-4107-4FEC-AEDC-1716B250A1EF}</a:tableStyleId>
              </a:tblPr>
              <a:tblGrid>
                <a:gridCol w="2779533"/>
                <a:gridCol w="1012521"/>
                <a:gridCol w="1221458"/>
                <a:gridCol w="3648636"/>
              </a:tblGrid>
              <a:tr h="430993">
                <a:tc>
                  <a:txBody>
                    <a:bodyPr/>
                    <a:lstStyle/>
                    <a:p>
                      <a:pPr algn="ctr" fontAlgn="ctr"/>
                      <a:r>
                        <a:rPr lang="en-US" sz="1100" b="1" u="none" strike="noStrike" dirty="0" smtClean="0">
                          <a:solidFill>
                            <a:schemeClr val="bg1">
                              <a:lumMod val="25000"/>
                            </a:schemeClr>
                          </a:solidFill>
                          <a:effectLst/>
                          <a:latin typeface="Helvetica" pitchFamily="34" charset="0"/>
                          <a:cs typeface="Helvetica" pitchFamily="34" charset="0"/>
                        </a:rPr>
                        <a:t>KPI</a:t>
                      </a:r>
                      <a:endParaRPr lang="ru-RU" sz="1100" b="1" i="0" u="none" strike="noStrike" dirty="0">
                        <a:solidFill>
                          <a:schemeClr val="bg1">
                            <a:lumMod val="25000"/>
                          </a:schemeClr>
                        </a:solidFill>
                        <a:effectLst/>
                        <a:latin typeface="Helvetica" pitchFamily="34" charset="0"/>
                        <a:cs typeface="Helvetica" pitchFamily="34" charset="0"/>
                      </a:endParaRPr>
                    </a:p>
                  </a:txBody>
                  <a:tcPr marL="6581" marR="6581" marT="6581" marB="0" anchor="ct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en-US" sz="1100" b="1" u="none" strike="noStrike" dirty="0" smtClean="0">
                          <a:solidFill>
                            <a:schemeClr val="bg1">
                              <a:lumMod val="25000"/>
                            </a:schemeClr>
                          </a:solidFill>
                          <a:effectLst/>
                          <a:latin typeface="Helvetica" pitchFamily="34" charset="0"/>
                          <a:cs typeface="Helvetica" pitchFamily="34" charset="0"/>
                        </a:rPr>
                        <a:t>Target Value</a:t>
                      </a:r>
                      <a:endParaRPr lang="ru-RU" sz="1100" b="1" i="0" u="none" strike="noStrike" dirty="0">
                        <a:solidFill>
                          <a:schemeClr val="bg1">
                            <a:lumMod val="25000"/>
                          </a:schemeClr>
                        </a:solidFill>
                        <a:effectLst/>
                        <a:latin typeface="Helvetica" pitchFamily="34" charset="0"/>
                        <a:cs typeface="Helvetica" pitchFamily="34" charset="0"/>
                      </a:endParaRPr>
                    </a:p>
                  </a:txBody>
                  <a:tcPr marL="6581" marR="6581" marT="6581" marB="0" anchor="ct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en-US" sz="1100" b="1" i="0" u="none" strike="noStrike" dirty="0" smtClean="0">
                          <a:solidFill>
                            <a:schemeClr val="bg1">
                              <a:lumMod val="25000"/>
                            </a:schemeClr>
                          </a:solidFill>
                          <a:effectLst/>
                          <a:latin typeface="Helvetica" pitchFamily="34" charset="0"/>
                          <a:cs typeface="Helvetica" pitchFamily="34" charset="0"/>
                        </a:rPr>
                        <a:t>Results On</a:t>
                      </a:r>
                      <a:r>
                        <a:rPr lang="ru-RU" sz="1100" b="1" i="0" u="none" strike="noStrike" baseline="0" dirty="0" smtClean="0">
                          <a:solidFill>
                            <a:schemeClr val="bg1">
                              <a:lumMod val="25000"/>
                            </a:schemeClr>
                          </a:solidFill>
                          <a:effectLst/>
                          <a:latin typeface="Helvetica" pitchFamily="34" charset="0"/>
                          <a:cs typeface="Helvetica" pitchFamily="34" charset="0"/>
                        </a:rPr>
                        <a:t> 30.04.2013</a:t>
                      </a:r>
                      <a:endParaRPr lang="ru-RU" sz="1100" b="1" i="0" u="none" strike="noStrike" dirty="0">
                        <a:solidFill>
                          <a:schemeClr val="bg1">
                            <a:lumMod val="25000"/>
                          </a:schemeClr>
                        </a:solidFill>
                        <a:effectLst/>
                        <a:latin typeface="Helvetica" pitchFamily="34" charset="0"/>
                        <a:cs typeface="Helvetica" pitchFamily="34" charset="0"/>
                      </a:endParaRPr>
                    </a:p>
                  </a:txBody>
                  <a:tcPr marL="6581" marR="6581" marT="6581" marB="0" anchor="ct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en-US" sz="1100" b="1" i="0" u="none" strike="noStrike" dirty="0" smtClean="0">
                          <a:solidFill>
                            <a:schemeClr val="bg1">
                              <a:lumMod val="25000"/>
                            </a:schemeClr>
                          </a:solidFill>
                          <a:effectLst/>
                          <a:latin typeface="Helvetica" pitchFamily="34" charset="0"/>
                          <a:cs typeface="Helvetica" pitchFamily="34" charset="0"/>
                        </a:rPr>
                        <a:t>Management comments</a:t>
                      </a:r>
                      <a:endParaRPr lang="ru-RU" sz="1100" b="1" i="0" u="none" strike="noStrike" dirty="0">
                        <a:solidFill>
                          <a:schemeClr val="bg1">
                            <a:lumMod val="25000"/>
                          </a:schemeClr>
                        </a:solidFill>
                        <a:effectLst/>
                        <a:latin typeface="Helvetica" pitchFamily="34" charset="0"/>
                        <a:cs typeface="Helvetica" pitchFamily="34" charset="0"/>
                      </a:endParaRPr>
                    </a:p>
                  </a:txBody>
                  <a:tcPr marL="6581" marR="6581" marT="6581" marB="0" anchor="ct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r>
              <a:tr h="1240076">
                <a:tc>
                  <a:txBody>
                    <a:bodyPr/>
                    <a:lstStyle/>
                    <a:p>
                      <a:pPr marL="85725" indent="0" algn="l" fontAlgn="b"/>
                      <a:r>
                        <a:rPr lang="en-US" sz="1200" kern="1200" dirty="0" smtClean="0">
                          <a:solidFill>
                            <a:schemeClr val="tx1"/>
                          </a:solidFill>
                          <a:latin typeface="+mn-lt"/>
                          <a:ea typeface="+mn-ea"/>
                          <a:cs typeface="+mn-cs"/>
                        </a:rPr>
                        <a:t>The number of intellectual property applications created as a result of innovation activities</a:t>
                      </a:r>
                      <a:r>
                        <a:rPr lang="en-US" sz="1200" kern="1200" baseline="0" dirty="0" smtClean="0">
                          <a:solidFill>
                            <a:schemeClr val="tx1"/>
                          </a:solidFill>
                          <a:latin typeface="+mn-lt"/>
                          <a:ea typeface="+mn-ea"/>
                          <a:cs typeface="+mn-cs"/>
                        </a:rPr>
                        <a:t> at </a:t>
                      </a:r>
                      <a:r>
                        <a:rPr lang="en-US" sz="1200" kern="1200" baseline="0" dirty="0" err="1" smtClean="0">
                          <a:solidFill>
                            <a:schemeClr val="tx1"/>
                          </a:solidFill>
                          <a:latin typeface="+mn-lt"/>
                          <a:ea typeface="+mn-ea"/>
                          <a:cs typeface="+mn-cs"/>
                        </a:rPr>
                        <a:t>Skolkovo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(including </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copyright applications), pcs.</a:t>
                      </a:r>
                      <a:endParaRPr lang="ru-RU" sz="1200" u="none" strike="noStrike" dirty="0" smtClean="0">
                        <a:solidFill>
                          <a:schemeClr val="bg1">
                            <a:lumMod val="25000"/>
                          </a:schemeClr>
                        </a:solidFill>
                        <a:effectLst/>
                        <a:latin typeface="Helvetica" pitchFamily="34" charset="0"/>
                        <a:cs typeface="Helvetica"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b"/>
                      <a:r>
                        <a:rPr lang="ru-RU" sz="1200" u="none" strike="noStrike" dirty="0">
                          <a:solidFill>
                            <a:schemeClr val="bg1">
                              <a:lumMod val="25000"/>
                            </a:schemeClr>
                          </a:solidFill>
                          <a:effectLst/>
                          <a:latin typeface="Helvetica" pitchFamily="34" charset="0"/>
                          <a:cs typeface="Helvetica" pitchFamily="34" charset="0"/>
                        </a:rPr>
                        <a:t>100</a:t>
                      </a:r>
                      <a:endParaRPr lang="ru-RU" sz="1200" b="0" i="0" u="none" strike="noStrike" dirty="0">
                        <a:solidFill>
                          <a:schemeClr val="bg1">
                            <a:lumMod val="25000"/>
                          </a:schemeClr>
                        </a:solidFill>
                        <a:effectLst/>
                        <a:latin typeface="Helvetica" pitchFamily="34" charset="0"/>
                        <a:cs typeface="Helvetica"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b"/>
                      <a:r>
                        <a:rPr lang="en-US" sz="1200" b="0" i="0" u="none" strike="noStrike" dirty="0" smtClean="0">
                          <a:solidFill>
                            <a:schemeClr val="bg1">
                              <a:lumMod val="25000"/>
                            </a:schemeClr>
                          </a:solidFill>
                          <a:effectLst/>
                          <a:latin typeface="Helvetica" pitchFamily="34" charset="0"/>
                          <a:cs typeface="Helvetica" pitchFamily="34" charset="0"/>
                        </a:rPr>
                        <a:t>27</a:t>
                      </a:r>
                      <a:endParaRPr lang="ru-RU" sz="1200" b="0" i="0" u="none" strike="noStrike" dirty="0">
                        <a:solidFill>
                          <a:schemeClr val="bg1">
                            <a:lumMod val="25000"/>
                          </a:schemeClr>
                        </a:solidFill>
                        <a:effectLst/>
                        <a:latin typeface="Helvetica" pitchFamily="34" charset="0"/>
                        <a:cs typeface="Helvetica"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r>
                        <a:rPr lang="en-US" sz="1200" kern="1200" dirty="0" smtClean="0">
                          <a:solidFill>
                            <a:schemeClr val="tx1"/>
                          </a:solidFill>
                          <a:latin typeface="+mn-lt"/>
                          <a:ea typeface="+mn-ea"/>
                          <a:cs typeface="+mn-cs"/>
                        </a:rPr>
                        <a:t>Ten intellectual property right applications had been</a:t>
                      </a:r>
                      <a:r>
                        <a:rPr lang="en-US" sz="1200" kern="1200" baseline="0" dirty="0" smtClean="0">
                          <a:solidFill>
                            <a:schemeClr val="tx1"/>
                          </a:solidFill>
                          <a:latin typeface="+mn-lt"/>
                          <a:ea typeface="+mn-ea"/>
                          <a:cs typeface="+mn-cs"/>
                        </a:rPr>
                        <a:t> submitted during the month of April</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The largest number of applications were filed under the strategic direction</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"Energy Efficiency" (44%).</a:t>
                      </a:r>
                      <a:endParaRPr lang="ru-RU" sz="1200" b="0" i="0" u="none" strike="noStrike" dirty="0">
                        <a:solidFill>
                          <a:schemeClr val="bg1">
                            <a:lumMod val="25000"/>
                          </a:schemeClr>
                        </a:solidFill>
                        <a:effectLst/>
                        <a:latin typeface="Helvetica" pitchFamily="34" charset="0"/>
                        <a:cs typeface="Helvetica"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r>
              <a:tr h="913689">
                <a:tc>
                  <a:txBody>
                    <a:bodyPr/>
                    <a:lstStyle/>
                    <a:p>
                      <a:r>
                        <a:rPr lang="en-US" sz="1200" kern="1200" dirty="0" smtClean="0">
                          <a:solidFill>
                            <a:schemeClr val="tx1"/>
                          </a:solidFill>
                          <a:latin typeface="+mn-lt"/>
                          <a:ea typeface="+mn-ea"/>
                          <a:cs typeface="+mn-cs"/>
                        </a:rPr>
                        <a:t>The share of external co-financing attracted for</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particpants</a:t>
                      </a:r>
                      <a:r>
                        <a:rPr lang="en-US" sz="1200" kern="1200" baseline="0" dirty="0" smtClean="0">
                          <a:solidFill>
                            <a:schemeClr val="tx1"/>
                          </a:solidFill>
                          <a:latin typeface="+mn-lt"/>
                          <a:ea typeface="+mn-ea"/>
                          <a:cs typeface="+mn-cs"/>
                        </a:rPr>
                        <a:t>’ projects in, </a:t>
                      </a:r>
                      <a:r>
                        <a:rPr lang="en-US" sz="1200" kern="1200" dirty="0" smtClean="0">
                          <a:solidFill>
                            <a:schemeClr val="tx1"/>
                          </a:solidFill>
                          <a:latin typeface="+mn-lt"/>
                          <a:ea typeface="+mn-ea"/>
                          <a:cs typeface="+mn-cs"/>
                        </a:rPr>
                        <a:t>%.</a:t>
                      </a: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b"/>
                      <a:r>
                        <a:rPr lang="ru-RU" sz="1200" u="none" strike="noStrike" dirty="0">
                          <a:solidFill>
                            <a:schemeClr val="bg1">
                              <a:lumMod val="25000"/>
                            </a:schemeClr>
                          </a:solidFill>
                          <a:effectLst/>
                          <a:latin typeface="Helvetica" pitchFamily="34" charset="0"/>
                          <a:cs typeface="Helvetica" pitchFamily="34" charset="0"/>
                        </a:rPr>
                        <a:t>50%</a:t>
                      </a:r>
                      <a:endParaRPr lang="ru-RU" sz="1200" b="0" i="0" u="none" strike="noStrike" dirty="0">
                        <a:solidFill>
                          <a:schemeClr val="bg1">
                            <a:lumMod val="25000"/>
                          </a:schemeClr>
                        </a:solidFill>
                        <a:effectLst/>
                        <a:latin typeface="Helvetica" pitchFamily="34" charset="0"/>
                        <a:cs typeface="Helvetica"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b"/>
                      <a:r>
                        <a:rPr lang="ru-RU" sz="1200" u="none" strike="noStrike" kern="1200" dirty="0" smtClean="0">
                          <a:solidFill>
                            <a:schemeClr val="bg1">
                              <a:lumMod val="25000"/>
                            </a:schemeClr>
                          </a:solidFill>
                          <a:effectLst/>
                          <a:latin typeface="Helvetica" pitchFamily="34" charset="0"/>
                          <a:ea typeface="+mn-ea"/>
                          <a:cs typeface="Helvetica" pitchFamily="34" charset="0"/>
                        </a:rPr>
                        <a:t>4</a:t>
                      </a:r>
                      <a:r>
                        <a:rPr lang="en-US" sz="1200" u="none" strike="noStrike" kern="1200" dirty="0" smtClean="0">
                          <a:solidFill>
                            <a:schemeClr val="bg1">
                              <a:lumMod val="25000"/>
                            </a:schemeClr>
                          </a:solidFill>
                          <a:effectLst/>
                          <a:latin typeface="Helvetica" pitchFamily="34" charset="0"/>
                          <a:ea typeface="+mn-ea"/>
                          <a:cs typeface="Helvetica" pitchFamily="34" charset="0"/>
                        </a:rPr>
                        <a:t>4</a:t>
                      </a:r>
                      <a:r>
                        <a:rPr lang="ru-RU" sz="1200" u="none" strike="noStrike" kern="1200" dirty="0" smtClean="0">
                          <a:solidFill>
                            <a:schemeClr val="bg1">
                              <a:lumMod val="25000"/>
                            </a:schemeClr>
                          </a:solidFill>
                          <a:effectLst/>
                          <a:latin typeface="Helvetica" pitchFamily="34" charset="0"/>
                          <a:ea typeface="+mn-ea"/>
                          <a:cs typeface="Helvetica" pitchFamily="34" charset="0"/>
                        </a:rPr>
                        <a:t> %</a:t>
                      </a:r>
                      <a:endParaRPr lang="ru-RU" sz="1200" b="0" i="0" u="none" strike="noStrike" dirty="0">
                        <a:solidFill>
                          <a:schemeClr val="bg1">
                            <a:lumMod val="25000"/>
                          </a:schemeClr>
                        </a:solidFill>
                        <a:effectLst/>
                        <a:latin typeface="Helvetica" pitchFamily="34" charset="0"/>
                        <a:cs typeface="Helvetica"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r>
                        <a:rPr lang="en-US" sz="1200" kern="1200" dirty="0" smtClean="0">
                          <a:solidFill>
                            <a:schemeClr val="tx1"/>
                          </a:solidFill>
                          <a:latin typeface="+mn-lt"/>
                          <a:ea typeface="+mn-ea"/>
                          <a:cs typeface="+mn-cs"/>
                        </a:rPr>
                        <a:t>Since the beginning of the year</a:t>
                      </a:r>
                      <a:r>
                        <a:rPr lang="en-US" sz="1200" kern="1200" baseline="0" dirty="0" smtClean="0">
                          <a:solidFill>
                            <a:schemeClr val="tx1"/>
                          </a:solidFill>
                          <a:latin typeface="+mn-lt"/>
                          <a:ea typeface="+mn-ea"/>
                          <a:cs typeface="+mn-cs"/>
                        </a:rPr>
                        <a:t> 18 grants</a:t>
                      </a:r>
                      <a:r>
                        <a:rPr lang="en-US" sz="1200" kern="1200" dirty="0" smtClean="0">
                          <a:solidFill>
                            <a:schemeClr val="tx1"/>
                          </a:solidFill>
                          <a:latin typeface="+mn-lt"/>
                          <a:ea typeface="+mn-ea"/>
                          <a:cs typeface="+mn-cs"/>
                        </a:rPr>
                        <a:t> have been approved, of which:</a:t>
                      </a:r>
                    </a:p>
                    <a:p>
                      <a:r>
                        <a:rPr lang="en-US" sz="1200" kern="1200" dirty="0" smtClean="0">
                          <a:solidFill>
                            <a:schemeClr val="tx1"/>
                          </a:solidFill>
                          <a:latin typeface="+mn-lt"/>
                          <a:ea typeface="+mn-ea"/>
                          <a:cs typeface="+mn-cs"/>
                        </a:rPr>
                        <a:t>• 5 grants in stage 2 (with</a:t>
                      </a:r>
                      <a:r>
                        <a:rPr lang="en-US" sz="1200" kern="1200" baseline="0" dirty="0" smtClean="0">
                          <a:solidFill>
                            <a:schemeClr val="tx1"/>
                          </a:solidFill>
                          <a:latin typeface="+mn-lt"/>
                          <a:ea typeface="+mn-ea"/>
                          <a:cs typeface="+mn-cs"/>
                        </a:rPr>
                        <a:t> co</a:t>
                      </a:r>
                      <a:r>
                        <a:rPr lang="en-US" sz="1200" kern="1200" dirty="0" smtClean="0">
                          <a:solidFill>
                            <a:schemeClr val="tx1"/>
                          </a:solidFill>
                          <a:latin typeface="+mn-lt"/>
                          <a:ea typeface="+mn-ea"/>
                          <a:cs typeface="+mn-cs"/>
                        </a:rPr>
                        <a:t>-financing ≥ 50%)</a:t>
                      </a:r>
                    </a:p>
                    <a:p>
                      <a:r>
                        <a:rPr lang="en-US" sz="1200" kern="1200" dirty="0" smtClean="0">
                          <a:solidFill>
                            <a:schemeClr val="tx1"/>
                          </a:solidFill>
                          <a:latin typeface="+mn-lt"/>
                          <a:ea typeface="+mn-ea"/>
                          <a:cs typeface="+mn-cs"/>
                        </a:rPr>
                        <a:t>• 5 grants in stage 1 1 (with co-financing ≥ 25%)</a:t>
                      </a:r>
                    </a:p>
                    <a:p>
                      <a:r>
                        <a:rPr lang="en-US" sz="1200" kern="1200" dirty="0" smtClean="0">
                          <a:solidFill>
                            <a:schemeClr val="tx1"/>
                          </a:solidFill>
                          <a:latin typeface="+mn-lt"/>
                          <a:ea typeface="+mn-ea"/>
                          <a:cs typeface="+mn-cs"/>
                        </a:rPr>
                        <a:t>• 8 small</a:t>
                      </a:r>
                      <a:r>
                        <a:rPr lang="en-US" sz="1200" kern="1200" baseline="0" dirty="0" smtClean="0">
                          <a:solidFill>
                            <a:schemeClr val="tx1"/>
                          </a:solidFill>
                          <a:latin typeface="+mn-lt"/>
                          <a:ea typeface="+mn-ea"/>
                          <a:cs typeface="+mn-cs"/>
                        </a:rPr>
                        <a:t> grants</a:t>
                      </a:r>
                      <a:r>
                        <a:rPr lang="en-US" sz="1200" kern="1200" dirty="0" smtClean="0">
                          <a:solidFill>
                            <a:schemeClr val="tx1"/>
                          </a:solidFill>
                          <a:latin typeface="+mn-lt"/>
                          <a:ea typeface="+mn-ea"/>
                          <a:cs typeface="+mn-cs"/>
                        </a:rPr>
                        <a:t> (do not require co-financing)</a:t>
                      </a:r>
                      <a:r>
                        <a:rPr lang="ru-RU" sz="1200" u="none" strike="noStrike" kern="1200" baseline="0" dirty="0" smtClean="0">
                          <a:solidFill>
                            <a:schemeClr val="bg1">
                              <a:lumMod val="25000"/>
                            </a:schemeClr>
                          </a:solidFill>
                          <a:effectLst/>
                          <a:latin typeface="Helvetica" pitchFamily="34" charset="0"/>
                          <a:ea typeface="+mn-ea"/>
                          <a:cs typeface="Helvetica" pitchFamily="34" charset="0"/>
                        </a:rPr>
                        <a:t> </a:t>
                      </a:r>
                      <a:endParaRPr lang="ru-RU" sz="1200" u="none" strike="noStrike" kern="1200" dirty="0" smtClean="0">
                        <a:solidFill>
                          <a:schemeClr val="bg1">
                            <a:lumMod val="25000"/>
                          </a:schemeClr>
                        </a:solidFill>
                        <a:effectLst/>
                        <a:latin typeface="Helvetica" pitchFamily="34" charset="0"/>
                        <a:ea typeface="+mn-ea"/>
                        <a:cs typeface="Helvetica" pitchFamily="34" charset="0"/>
                      </a:endParaRPr>
                    </a:p>
                    <a:p>
                      <a:pPr marL="171450" indent="-171450" algn="l" defTabSz="457200" rtl="0" eaLnBrk="1" fontAlgn="b" latinLnBrk="0" hangingPunct="1">
                        <a:buFont typeface="Arial" pitchFamily="34" charset="0"/>
                        <a:buChar char="•"/>
                      </a:pPr>
                      <a:endParaRPr lang="en-US" sz="1200" u="none" strike="noStrike" kern="1200" baseline="0" dirty="0" smtClean="0">
                        <a:solidFill>
                          <a:schemeClr val="bg1">
                            <a:lumMod val="25000"/>
                          </a:schemeClr>
                        </a:solidFill>
                        <a:effectLst/>
                        <a:latin typeface="Helvetica" pitchFamily="34" charset="0"/>
                        <a:ea typeface="+mn-ea"/>
                        <a:cs typeface="Helvetica"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r>
            </a:tbl>
          </a:graphicData>
        </a:graphic>
      </p:graphicFrame>
      <p:graphicFrame>
        <p:nvGraphicFramePr>
          <p:cNvPr id="2" name="Таблица 1"/>
          <p:cNvGraphicFramePr>
            <a:graphicFrameLocks noGrp="1"/>
          </p:cNvGraphicFramePr>
          <p:nvPr>
            <p:extLst>
              <p:ext uri="{D42A27DB-BD31-4B8C-83A1-F6EECF244321}">
                <p14:modId xmlns:p14="http://schemas.microsoft.com/office/powerpoint/2010/main" val="3652041483"/>
              </p:ext>
            </p:extLst>
          </p:nvPr>
        </p:nvGraphicFramePr>
        <p:xfrm>
          <a:off x="2219327" y="914401"/>
          <a:ext cx="6392110" cy="747651"/>
        </p:xfrm>
        <a:graphic>
          <a:graphicData uri="http://schemas.openxmlformats.org/drawingml/2006/table">
            <a:tbl>
              <a:tblPr firstRow="1" bandRow="1">
                <a:tableStyleId>{2D5ABB26-0587-4C30-8999-92F81FD0307C}</a:tableStyleId>
              </a:tblPr>
              <a:tblGrid>
                <a:gridCol w="6392110"/>
              </a:tblGrid>
              <a:tr h="234909">
                <a:tc>
                  <a:txBody>
                    <a:bodyPr/>
                    <a:lstStyle/>
                    <a:p>
                      <a:r>
                        <a:rPr lang="en-US" sz="1100" dirty="0" smtClean="0">
                          <a:solidFill>
                            <a:schemeClr val="bg1">
                              <a:lumMod val="25000"/>
                            </a:schemeClr>
                          </a:solidFill>
                          <a:latin typeface="Helvetica" pitchFamily="34" charset="0"/>
                          <a:cs typeface="Helvetica" pitchFamily="34" charset="0"/>
                        </a:rPr>
                        <a:t>The Strategic </a:t>
                      </a:r>
                      <a:r>
                        <a:rPr lang="en-US" sz="1100" dirty="0" smtClean="0">
                          <a:solidFill>
                            <a:schemeClr val="bg1">
                              <a:lumMod val="25000"/>
                            </a:schemeClr>
                          </a:solidFill>
                          <a:latin typeface="Helvetica" pitchFamily="34" charset="0"/>
                          <a:cs typeface="Helvetica" pitchFamily="34" charset="0"/>
                        </a:rPr>
                        <a:t>goal</a:t>
                      </a:r>
                      <a:endParaRPr lang="ru-RU" sz="1100" dirty="0">
                        <a:solidFill>
                          <a:schemeClr val="bg1">
                            <a:lumMod val="25000"/>
                          </a:schemeClr>
                        </a:solidFill>
                        <a:latin typeface="Helvetica" pitchFamily="34" charset="0"/>
                        <a:cs typeface="Helvetica" pitchFamily="34" charset="0"/>
                      </a:endParaRPr>
                    </a:p>
                  </a:txBody>
                  <a:tcPr>
                    <a:lnB w="12700" cap="flat" cmpd="sng" algn="ctr">
                      <a:solidFill>
                        <a:schemeClr val="bg2">
                          <a:lumMod val="50000"/>
                        </a:schemeClr>
                      </a:solidFill>
                      <a:prstDash val="solid"/>
                      <a:round/>
                      <a:headEnd type="none" w="med" len="med"/>
                      <a:tailEnd type="none" w="med" len="med"/>
                    </a:lnB>
                  </a:tcPr>
                </a:tc>
              </a:tr>
              <a:tr h="488571">
                <a:tc>
                  <a:txBody>
                    <a:bodyPr/>
                    <a:lstStyle/>
                    <a:p>
                      <a:r>
                        <a:rPr lang="en-US" sz="1100" i="1" dirty="0" smtClean="0">
                          <a:solidFill>
                            <a:srgbClr val="A3A3A3"/>
                          </a:solidFill>
                          <a:latin typeface="Helvetica" pitchFamily="34" charset="0"/>
                          <a:cs typeface="Helvetica" pitchFamily="34" charset="0"/>
                        </a:rPr>
                        <a:t>Successfully manage a portfolio of </a:t>
                      </a:r>
                      <a:r>
                        <a:rPr lang="en-US" sz="1100" i="1" dirty="0" smtClean="0">
                          <a:solidFill>
                            <a:srgbClr val="A3A3A3"/>
                          </a:solidFill>
                          <a:latin typeface="Helvetica" pitchFamily="34" charset="0"/>
                          <a:cs typeface="Helvetica" pitchFamily="34" charset="0"/>
                        </a:rPr>
                        <a:t>innovation </a:t>
                      </a:r>
                      <a:r>
                        <a:rPr lang="en-US" sz="1100" i="1" dirty="0" smtClean="0">
                          <a:solidFill>
                            <a:srgbClr val="A3A3A3"/>
                          </a:solidFill>
                          <a:latin typeface="Helvetica" pitchFamily="34" charset="0"/>
                          <a:cs typeface="Helvetica" pitchFamily="34" charset="0"/>
                        </a:rPr>
                        <a:t>projects and ensure their </a:t>
                      </a:r>
                      <a:r>
                        <a:rPr lang="en-US" sz="1100" i="1" dirty="0" smtClean="0">
                          <a:solidFill>
                            <a:srgbClr val="A3A3A3"/>
                          </a:solidFill>
                          <a:latin typeface="Helvetica" pitchFamily="34" charset="0"/>
                          <a:cs typeface="Helvetica" pitchFamily="34" charset="0"/>
                        </a:rPr>
                        <a:t>communications </a:t>
                      </a:r>
                      <a:r>
                        <a:rPr lang="en-US" sz="1100" i="1" dirty="0" smtClean="0">
                          <a:solidFill>
                            <a:srgbClr val="A3A3A3"/>
                          </a:solidFill>
                          <a:latin typeface="Helvetica" pitchFamily="34" charset="0"/>
                          <a:cs typeface="Helvetica" pitchFamily="34" charset="0"/>
                        </a:rPr>
                        <a:t>with each other and with the most</a:t>
                      </a:r>
                      <a:r>
                        <a:rPr lang="en-US" sz="1100" i="1" baseline="0" dirty="0" smtClean="0">
                          <a:solidFill>
                            <a:srgbClr val="A3A3A3"/>
                          </a:solidFill>
                          <a:latin typeface="Helvetica" pitchFamily="34" charset="0"/>
                          <a:cs typeface="Helvetica" pitchFamily="34" charset="0"/>
                        </a:rPr>
                        <a:t> important</a:t>
                      </a:r>
                      <a:r>
                        <a:rPr lang="en-US" sz="1100" i="1" dirty="0" smtClean="0">
                          <a:solidFill>
                            <a:srgbClr val="A3A3A3"/>
                          </a:solidFill>
                          <a:latin typeface="Helvetica" pitchFamily="34" charset="0"/>
                          <a:cs typeface="Helvetica" pitchFamily="34" charset="0"/>
                        </a:rPr>
                        <a:t> elements of the innovation ecosystem.</a:t>
                      </a:r>
                      <a:endParaRPr lang="ru-RU" sz="1100" i="1" dirty="0">
                        <a:solidFill>
                          <a:srgbClr val="A3A3A3"/>
                        </a:solidFill>
                        <a:latin typeface="Helvetica" pitchFamily="34" charset="0"/>
                        <a:cs typeface="Helvetica" pitchFamily="34" charset="0"/>
                      </a:endParaRPr>
                    </a:p>
                  </a:txBody>
                  <a:tcPr>
                    <a:lnT w="12700" cap="flat" cmpd="sng" algn="ctr">
                      <a:solidFill>
                        <a:schemeClr val="bg2">
                          <a:lumMod val="50000"/>
                        </a:schemeClr>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916909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542545" y="2085535"/>
            <a:ext cx="7085915" cy="796399"/>
          </a:xfrm>
        </p:spPr>
        <p:txBody>
          <a:bodyPr/>
          <a:lstStyle/>
          <a:p>
            <a:r>
              <a:rPr lang="en-US" sz="2400" i="1" dirty="0" smtClean="0">
                <a:solidFill>
                  <a:schemeClr val="bg1">
                    <a:lumMod val="50000"/>
                  </a:schemeClr>
                </a:solidFill>
                <a:latin typeface="Helvetica" pitchFamily="34" charset="0"/>
                <a:cs typeface="Helvetica" pitchFamily="34" charset="0"/>
              </a:rPr>
              <a:t>The </a:t>
            </a:r>
            <a:r>
              <a:rPr lang="en-US" sz="2400" i="1" dirty="0">
                <a:solidFill>
                  <a:schemeClr val="bg1">
                    <a:lumMod val="50000"/>
                  </a:schemeClr>
                </a:solidFill>
                <a:latin typeface="Helvetica" pitchFamily="34" charset="0"/>
                <a:cs typeface="Helvetica" pitchFamily="34" charset="0"/>
              </a:rPr>
              <a:t>methodology for calculating the strategic KPIs</a:t>
            </a:r>
            <a:br>
              <a:rPr lang="en-US" sz="2400" i="1" dirty="0">
                <a:solidFill>
                  <a:schemeClr val="bg1">
                    <a:lumMod val="50000"/>
                  </a:schemeClr>
                </a:solidFill>
                <a:latin typeface="Helvetica" pitchFamily="34" charset="0"/>
                <a:cs typeface="Helvetica" pitchFamily="34" charset="0"/>
              </a:rPr>
            </a:br>
            <a:endParaRPr lang="ru-RU" sz="2400" i="1" dirty="0">
              <a:solidFill>
                <a:schemeClr val="bg1">
                  <a:lumMod val="50000"/>
                </a:schemeClr>
              </a:solidFill>
              <a:latin typeface="Helvetica" pitchFamily="34" charset="0"/>
              <a:cs typeface="Helvetica" pitchFamily="34" charset="0"/>
            </a:endParaRPr>
          </a:p>
        </p:txBody>
      </p:sp>
    </p:spTree>
    <p:extLst>
      <p:ext uri="{BB962C8B-B14F-4D97-AF65-F5344CB8AC3E}">
        <p14:creationId xmlns:p14="http://schemas.microsoft.com/office/powerpoint/2010/main" val="3533470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74724" y="397314"/>
            <a:ext cx="5840388" cy="796399"/>
          </a:xfrm>
          <a:prstGeom prst="rect">
            <a:avLst/>
          </a:prstGeom>
        </p:spPr>
        <p:txBody>
          <a:bodyPr/>
          <a:lstStyle>
            <a:lvl1pPr algn="l" defTabSz="457200" rtl="0" eaLnBrk="1" latinLnBrk="0" hangingPunct="1">
              <a:spcBef>
                <a:spcPct val="0"/>
              </a:spcBef>
              <a:buNone/>
              <a:defRPr sz="3600" kern="1200">
                <a:solidFill>
                  <a:schemeClr val="tx1"/>
                </a:solidFill>
                <a:latin typeface="HelveticaNeueCyr-Heavy"/>
                <a:ea typeface="+mj-ea"/>
                <a:cs typeface="+mj-cs"/>
              </a:defRPr>
            </a:lvl1pPr>
          </a:lstStyle>
          <a:p>
            <a:r>
              <a:rPr lang="en-US" sz="2400" dirty="0" smtClean="0">
                <a:solidFill>
                  <a:schemeClr val="bg1">
                    <a:lumMod val="50000"/>
                  </a:schemeClr>
                </a:solidFill>
                <a:latin typeface="Helvetica" pitchFamily="34" charset="0"/>
                <a:cs typeface="Helvetica" pitchFamily="34" charset="0"/>
              </a:rPr>
              <a:t>Counting methodology</a:t>
            </a:r>
            <a:r>
              <a:rPr lang="ru-RU" sz="2400" dirty="0" smtClean="0">
                <a:solidFill>
                  <a:schemeClr val="bg1">
                    <a:lumMod val="50000"/>
                  </a:schemeClr>
                </a:solidFill>
                <a:latin typeface="Helvetica" pitchFamily="34" charset="0"/>
                <a:cs typeface="Helvetica" pitchFamily="34" charset="0"/>
              </a:rPr>
              <a:t>					 </a:t>
            </a:r>
            <a:r>
              <a:rPr lang="ru-RU" sz="2000" i="1" dirty="0" smtClean="0">
                <a:solidFill>
                  <a:schemeClr val="bg1">
                    <a:lumMod val="50000"/>
                  </a:schemeClr>
                </a:solidFill>
                <a:latin typeface="Helvetica" pitchFamily="34" charset="0"/>
                <a:cs typeface="Helvetica" pitchFamily="34" charset="0"/>
              </a:rPr>
              <a:t>(1/3)</a:t>
            </a:r>
            <a:endParaRPr lang="en-US" sz="2000" i="1" dirty="0">
              <a:solidFill>
                <a:schemeClr val="bg1">
                  <a:lumMod val="50000"/>
                </a:schemeClr>
              </a:solidFill>
              <a:latin typeface="Helvetica" pitchFamily="34" charset="0"/>
              <a:cs typeface="Helvetica" pitchFamily="34" charset="0"/>
            </a:endParaRPr>
          </a:p>
        </p:txBody>
      </p:sp>
      <p:graphicFrame>
        <p:nvGraphicFramePr>
          <p:cNvPr id="4" name="Схема 3"/>
          <p:cNvGraphicFramePr/>
          <p:nvPr>
            <p:extLst>
              <p:ext uri="{D42A27DB-BD31-4B8C-83A1-F6EECF244321}">
                <p14:modId xmlns:p14="http://schemas.microsoft.com/office/powerpoint/2010/main" val="2072951674"/>
              </p:ext>
            </p:extLst>
          </p:nvPr>
        </p:nvGraphicFramePr>
        <p:xfrm>
          <a:off x="863600" y="1396999"/>
          <a:ext cx="7865533" cy="52990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852258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74724" y="397314"/>
            <a:ext cx="5840388" cy="796399"/>
          </a:xfrm>
          <a:prstGeom prst="rect">
            <a:avLst/>
          </a:prstGeom>
        </p:spPr>
        <p:txBody>
          <a:bodyPr/>
          <a:lstStyle>
            <a:lvl1pPr algn="l" defTabSz="457200" rtl="0" eaLnBrk="1" latinLnBrk="0" hangingPunct="1">
              <a:spcBef>
                <a:spcPct val="0"/>
              </a:spcBef>
              <a:buNone/>
              <a:defRPr sz="3600" kern="1200">
                <a:solidFill>
                  <a:schemeClr val="tx1"/>
                </a:solidFill>
                <a:latin typeface="HelveticaNeueCyr-Heavy"/>
                <a:ea typeface="+mj-ea"/>
                <a:cs typeface="+mj-cs"/>
              </a:defRPr>
            </a:lvl1pPr>
          </a:lstStyle>
          <a:p>
            <a:r>
              <a:rPr lang="en-US" sz="2400" dirty="0">
                <a:solidFill>
                  <a:schemeClr val="bg1">
                    <a:lumMod val="50000"/>
                  </a:schemeClr>
                </a:solidFill>
                <a:latin typeface="Helvetica" pitchFamily="34" charset="0"/>
                <a:cs typeface="Helvetica" pitchFamily="34" charset="0"/>
              </a:rPr>
              <a:t>Counting methodology</a:t>
            </a:r>
            <a:r>
              <a:rPr lang="ru-RU" sz="2400" dirty="0" smtClean="0">
                <a:solidFill>
                  <a:schemeClr val="bg1">
                    <a:lumMod val="50000"/>
                  </a:schemeClr>
                </a:solidFill>
                <a:latin typeface="Helvetica" pitchFamily="34" charset="0"/>
                <a:cs typeface="Helvetica" pitchFamily="34" charset="0"/>
              </a:rPr>
              <a:t>					 </a:t>
            </a:r>
            <a:r>
              <a:rPr lang="ru-RU" sz="2000" i="1" dirty="0" smtClean="0">
                <a:solidFill>
                  <a:schemeClr val="bg1">
                    <a:lumMod val="50000"/>
                  </a:schemeClr>
                </a:solidFill>
                <a:latin typeface="Helvetica" pitchFamily="34" charset="0"/>
                <a:cs typeface="Helvetica" pitchFamily="34" charset="0"/>
              </a:rPr>
              <a:t>(</a:t>
            </a:r>
            <a:r>
              <a:rPr lang="ru-RU" sz="2000" i="1" dirty="0">
                <a:solidFill>
                  <a:schemeClr val="bg1">
                    <a:lumMod val="50000"/>
                  </a:schemeClr>
                </a:solidFill>
                <a:latin typeface="Helvetica" pitchFamily="34" charset="0"/>
                <a:cs typeface="Helvetica" pitchFamily="34" charset="0"/>
              </a:rPr>
              <a:t>2</a:t>
            </a:r>
            <a:r>
              <a:rPr lang="ru-RU" sz="2000" i="1" dirty="0" smtClean="0">
                <a:solidFill>
                  <a:schemeClr val="bg1">
                    <a:lumMod val="50000"/>
                  </a:schemeClr>
                </a:solidFill>
                <a:latin typeface="Helvetica" pitchFamily="34" charset="0"/>
                <a:cs typeface="Helvetica" pitchFamily="34" charset="0"/>
              </a:rPr>
              <a:t>/3)</a:t>
            </a:r>
            <a:endParaRPr lang="en-US" sz="2000" i="1" dirty="0">
              <a:solidFill>
                <a:schemeClr val="bg1">
                  <a:lumMod val="50000"/>
                </a:schemeClr>
              </a:solidFill>
              <a:latin typeface="Helvetica" pitchFamily="34" charset="0"/>
              <a:cs typeface="Helvetica" pitchFamily="34" charset="0"/>
            </a:endParaRPr>
          </a:p>
        </p:txBody>
      </p:sp>
      <p:graphicFrame>
        <p:nvGraphicFramePr>
          <p:cNvPr id="4" name="Схема 3"/>
          <p:cNvGraphicFramePr/>
          <p:nvPr>
            <p:extLst>
              <p:ext uri="{D42A27DB-BD31-4B8C-83A1-F6EECF244321}">
                <p14:modId xmlns:p14="http://schemas.microsoft.com/office/powerpoint/2010/main" val="1060811746"/>
              </p:ext>
            </p:extLst>
          </p:nvPr>
        </p:nvGraphicFramePr>
        <p:xfrm>
          <a:off x="863600" y="1396999"/>
          <a:ext cx="7865533" cy="52990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316172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2225105300"/>
              </p:ext>
            </p:extLst>
          </p:nvPr>
        </p:nvGraphicFramePr>
        <p:xfrm>
          <a:off x="863600" y="1396999"/>
          <a:ext cx="7865533" cy="52916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2174724" y="397314"/>
            <a:ext cx="5840388" cy="796399"/>
          </a:xfrm>
          <a:prstGeom prst="rect">
            <a:avLst/>
          </a:prstGeom>
        </p:spPr>
        <p:txBody>
          <a:bodyPr/>
          <a:lstStyle>
            <a:lvl1pPr algn="l" defTabSz="457200" rtl="0" eaLnBrk="1" latinLnBrk="0" hangingPunct="1">
              <a:spcBef>
                <a:spcPct val="0"/>
              </a:spcBef>
              <a:buNone/>
              <a:defRPr sz="3600" kern="1200">
                <a:solidFill>
                  <a:schemeClr val="tx1"/>
                </a:solidFill>
                <a:latin typeface="HelveticaNeueCyr-Heavy"/>
                <a:ea typeface="+mj-ea"/>
                <a:cs typeface="+mj-cs"/>
              </a:defRPr>
            </a:lvl1pPr>
          </a:lstStyle>
          <a:p>
            <a:r>
              <a:rPr lang="en-US" sz="2400" dirty="0">
                <a:solidFill>
                  <a:schemeClr val="bg1">
                    <a:lumMod val="50000"/>
                  </a:schemeClr>
                </a:solidFill>
                <a:latin typeface="Helvetica" pitchFamily="34" charset="0"/>
                <a:cs typeface="Helvetica" pitchFamily="34" charset="0"/>
              </a:rPr>
              <a:t>Counting methodology</a:t>
            </a:r>
            <a:r>
              <a:rPr lang="ru-RU" sz="2400" dirty="0" smtClean="0">
                <a:solidFill>
                  <a:schemeClr val="bg1">
                    <a:lumMod val="50000"/>
                  </a:schemeClr>
                </a:solidFill>
                <a:latin typeface="Helvetica" pitchFamily="34" charset="0"/>
                <a:cs typeface="Helvetica" pitchFamily="34" charset="0"/>
              </a:rPr>
              <a:t>					 </a:t>
            </a:r>
            <a:r>
              <a:rPr lang="ru-RU" sz="2000" i="1" dirty="0" smtClean="0">
                <a:solidFill>
                  <a:schemeClr val="bg1">
                    <a:lumMod val="50000"/>
                  </a:schemeClr>
                </a:solidFill>
                <a:latin typeface="Helvetica" pitchFamily="34" charset="0"/>
                <a:cs typeface="Helvetica" pitchFamily="34" charset="0"/>
              </a:rPr>
              <a:t>(</a:t>
            </a:r>
            <a:r>
              <a:rPr lang="ru-RU" sz="2000" i="1" dirty="0">
                <a:solidFill>
                  <a:schemeClr val="bg1">
                    <a:lumMod val="50000"/>
                  </a:schemeClr>
                </a:solidFill>
                <a:latin typeface="Helvetica" pitchFamily="34" charset="0"/>
                <a:cs typeface="Helvetica" pitchFamily="34" charset="0"/>
              </a:rPr>
              <a:t>3</a:t>
            </a:r>
            <a:r>
              <a:rPr lang="ru-RU" sz="2000" i="1" dirty="0" smtClean="0">
                <a:solidFill>
                  <a:schemeClr val="bg1">
                    <a:lumMod val="50000"/>
                  </a:schemeClr>
                </a:solidFill>
                <a:latin typeface="Helvetica" pitchFamily="34" charset="0"/>
                <a:cs typeface="Helvetica" pitchFamily="34" charset="0"/>
              </a:rPr>
              <a:t>/3)</a:t>
            </a:r>
            <a:endParaRPr lang="en-US" sz="2000" i="1" dirty="0">
              <a:solidFill>
                <a:schemeClr val="bg1">
                  <a:lumMod val="50000"/>
                </a:schemeClr>
              </a:solidFill>
              <a:latin typeface="Helvetica" pitchFamily="34" charset="0"/>
              <a:cs typeface="Helvetica" pitchFamily="34" charset="0"/>
            </a:endParaRPr>
          </a:p>
        </p:txBody>
      </p:sp>
    </p:spTree>
    <p:extLst>
      <p:ext uri="{BB962C8B-B14F-4D97-AF65-F5344CB8AC3E}">
        <p14:creationId xmlns:p14="http://schemas.microsoft.com/office/powerpoint/2010/main" val="175093345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795072356"/>
              </p:ext>
            </p:extLst>
          </p:nvPr>
        </p:nvGraphicFramePr>
        <p:xfrm>
          <a:off x="827050" y="5154437"/>
          <a:ext cx="2374542" cy="1507679"/>
        </p:xfrm>
        <a:graphic>
          <a:graphicData uri="http://schemas.openxmlformats.org/drawingml/2006/table">
            <a:tbl>
              <a:tblPr firstRow="1" bandRow="1">
                <a:tableStyleId>{F2DE63D5-997A-4646-A377-4702673A728D}</a:tableStyleId>
              </a:tblPr>
              <a:tblGrid>
                <a:gridCol w="2374542"/>
              </a:tblGrid>
              <a:tr h="294251">
                <a:tc>
                  <a:txBody>
                    <a:bodyPr/>
                    <a:lstStyle/>
                    <a:p>
                      <a:pPr algn="ctr"/>
                      <a:r>
                        <a:rPr lang="en-US" sz="900" b="1" dirty="0" smtClean="0">
                          <a:solidFill>
                            <a:schemeClr val="bg1">
                              <a:lumMod val="25000"/>
                            </a:schemeClr>
                          </a:solidFill>
                          <a:latin typeface="Helvetica" pitchFamily="34" charset="0"/>
                          <a:cs typeface="Helvetica" pitchFamily="34" charset="0"/>
                        </a:rPr>
                        <a:t>Status Construction of Object</a:t>
                      </a:r>
                      <a:endParaRPr lang="ru-RU" sz="900" b="1" dirty="0">
                        <a:solidFill>
                          <a:schemeClr val="bg1">
                            <a:lumMod val="25000"/>
                          </a:schemeClr>
                        </a:solidFill>
                        <a:latin typeface="Helvetica" pitchFamily="34" charset="0"/>
                        <a:cs typeface="Helvetica" pitchFamily="34" charset="0"/>
                      </a:endParaRPr>
                    </a:p>
                  </a:txBody>
                  <a:tcPr marL="36000" marR="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r>
              <a:tr h="40447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kern="1200" dirty="0" smtClean="0">
                          <a:solidFill>
                            <a:schemeClr val="bg1">
                              <a:lumMod val="25000"/>
                            </a:schemeClr>
                          </a:solidFill>
                          <a:latin typeface="Helvetica" pitchFamily="34" charset="0"/>
                          <a:ea typeface="+mn-ea"/>
                          <a:cs typeface="Helvetica" pitchFamily="34" charset="0"/>
                        </a:rPr>
                        <a:t>Planned date of completion has been delayed by more than two months</a:t>
                      </a:r>
                      <a:endParaRPr lang="ru-RU" sz="900" kern="1200" dirty="0" smtClean="0">
                        <a:solidFill>
                          <a:schemeClr val="bg1">
                            <a:lumMod val="25000"/>
                          </a:schemeClr>
                        </a:solidFill>
                        <a:latin typeface="Helvetica" pitchFamily="34" charset="0"/>
                        <a:ea typeface="+mn-ea"/>
                        <a:cs typeface="Helvetica" pitchFamily="34" charset="0"/>
                      </a:endParaRPr>
                    </a:p>
                  </a:txBody>
                  <a:tcPr marL="72000" marR="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r>
              <a:tr h="40447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kern="1200" dirty="0" smtClean="0">
                          <a:solidFill>
                            <a:schemeClr val="bg1">
                              <a:lumMod val="25000"/>
                            </a:schemeClr>
                          </a:solidFill>
                          <a:latin typeface="Helvetica" pitchFamily="34" charset="0"/>
                          <a:ea typeface="+mn-ea"/>
                          <a:cs typeface="Helvetica" pitchFamily="34" charset="0"/>
                        </a:rPr>
                        <a:t>Planned date of completion has been shifted by up</a:t>
                      </a:r>
                      <a:r>
                        <a:rPr lang="en-US" sz="900" kern="1200" baseline="0" dirty="0" smtClean="0">
                          <a:solidFill>
                            <a:schemeClr val="bg1">
                              <a:lumMod val="25000"/>
                            </a:schemeClr>
                          </a:solidFill>
                          <a:latin typeface="Helvetica" pitchFamily="34" charset="0"/>
                          <a:ea typeface="+mn-ea"/>
                          <a:cs typeface="Helvetica" pitchFamily="34" charset="0"/>
                        </a:rPr>
                        <a:t> to </a:t>
                      </a:r>
                      <a:r>
                        <a:rPr lang="en-US" sz="900" kern="1200" dirty="0" smtClean="0">
                          <a:solidFill>
                            <a:schemeClr val="bg1">
                              <a:lumMod val="25000"/>
                            </a:schemeClr>
                          </a:solidFill>
                          <a:latin typeface="Helvetica" pitchFamily="34" charset="0"/>
                          <a:ea typeface="+mn-ea"/>
                          <a:cs typeface="Helvetica" pitchFamily="34" charset="0"/>
                        </a:rPr>
                        <a:t>two months</a:t>
                      </a:r>
                      <a:endParaRPr lang="ru-RU" sz="900" kern="1200" dirty="0" smtClean="0">
                        <a:solidFill>
                          <a:schemeClr val="bg1">
                            <a:lumMod val="25000"/>
                          </a:schemeClr>
                        </a:solidFill>
                        <a:latin typeface="Helvetica" pitchFamily="34" charset="0"/>
                        <a:ea typeface="+mn-ea"/>
                        <a:cs typeface="Helvetica" pitchFamily="34" charset="0"/>
                      </a:endParaRPr>
                    </a:p>
                  </a:txBody>
                  <a:tcPr marL="72000" marR="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r>
              <a:tr h="40447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kern="1200" dirty="0" smtClean="0">
                          <a:solidFill>
                            <a:schemeClr val="bg1">
                              <a:lumMod val="25000"/>
                            </a:schemeClr>
                          </a:solidFill>
                          <a:latin typeface="Helvetica" pitchFamily="34" charset="0"/>
                          <a:ea typeface="+mn-ea"/>
                          <a:cs typeface="Helvetica" pitchFamily="34" charset="0"/>
                        </a:rPr>
                        <a:t>Planned date of completion is in accordance with plan</a:t>
                      </a:r>
                      <a:endParaRPr lang="ru-RU" sz="900" kern="1200" dirty="0" smtClean="0">
                        <a:solidFill>
                          <a:schemeClr val="bg1">
                            <a:lumMod val="25000"/>
                          </a:schemeClr>
                        </a:solidFill>
                        <a:latin typeface="Helvetica" pitchFamily="34" charset="0"/>
                        <a:ea typeface="+mn-ea"/>
                        <a:cs typeface="Helvetica" pitchFamily="34" charset="0"/>
                      </a:endParaRPr>
                    </a:p>
                  </a:txBody>
                  <a:tcPr marL="72000" marR="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 name="Title 1"/>
          <p:cNvSpPr txBox="1">
            <a:spLocks/>
          </p:cNvSpPr>
          <p:nvPr/>
        </p:nvSpPr>
        <p:spPr>
          <a:xfrm>
            <a:off x="2174724" y="397314"/>
            <a:ext cx="5840388" cy="796399"/>
          </a:xfrm>
          <a:prstGeom prst="rect">
            <a:avLst/>
          </a:prstGeom>
        </p:spPr>
        <p:txBody>
          <a:bodyPr/>
          <a:lstStyle>
            <a:lvl1pPr algn="l" defTabSz="457200" rtl="0" eaLnBrk="1" latinLnBrk="0" hangingPunct="1">
              <a:spcBef>
                <a:spcPct val="0"/>
              </a:spcBef>
              <a:buNone/>
              <a:defRPr sz="3600" kern="1200">
                <a:solidFill>
                  <a:schemeClr val="tx1"/>
                </a:solidFill>
                <a:latin typeface="HelveticaNeueCyr-Heavy"/>
                <a:ea typeface="+mj-ea"/>
                <a:cs typeface="+mj-cs"/>
              </a:defRPr>
            </a:lvl1pPr>
          </a:lstStyle>
          <a:p>
            <a:r>
              <a:rPr lang="en-US" sz="2400" dirty="0" smtClean="0">
                <a:solidFill>
                  <a:schemeClr val="bg1">
                    <a:lumMod val="50000"/>
                  </a:schemeClr>
                </a:solidFill>
                <a:latin typeface="Helvetica" pitchFamily="34" charset="0"/>
                <a:cs typeface="Helvetica" pitchFamily="34" charset="0"/>
              </a:rPr>
              <a:t>Design and construction </a:t>
            </a:r>
            <a:r>
              <a:rPr lang="en-US" sz="2400" dirty="0">
                <a:solidFill>
                  <a:schemeClr val="bg1">
                    <a:lumMod val="50000"/>
                  </a:schemeClr>
                </a:solidFill>
                <a:latin typeface="Helvetica" pitchFamily="34" charset="0"/>
                <a:cs typeface="Helvetica" pitchFamily="34" charset="0"/>
              </a:rPr>
              <a:t>s</a:t>
            </a:r>
            <a:r>
              <a:rPr lang="en-US" sz="2400" dirty="0" smtClean="0">
                <a:solidFill>
                  <a:schemeClr val="bg1">
                    <a:lumMod val="50000"/>
                  </a:schemeClr>
                </a:solidFill>
                <a:latin typeface="Helvetica" pitchFamily="34" charset="0"/>
                <a:cs typeface="Helvetica" pitchFamily="34" charset="0"/>
              </a:rPr>
              <a:t>tages of the </a:t>
            </a:r>
            <a:r>
              <a:rPr lang="en-US" sz="2400" dirty="0" smtClean="0">
                <a:solidFill>
                  <a:schemeClr val="bg1">
                    <a:lumMod val="50000"/>
                  </a:schemeClr>
                </a:solidFill>
                <a:latin typeface="Helvetica" pitchFamily="34" charset="0"/>
                <a:cs typeface="Helvetica" pitchFamily="34" charset="0"/>
              </a:rPr>
              <a:t>objects</a:t>
            </a:r>
            <a:endParaRPr lang="ru-RU" sz="2400" dirty="0">
              <a:solidFill>
                <a:schemeClr val="bg1">
                  <a:lumMod val="50000"/>
                </a:schemeClr>
              </a:solidFill>
              <a:latin typeface="Helvetica" pitchFamily="34" charset="0"/>
              <a:cs typeface="Helvetica" pitchFamily="34" charset="0"/>
            </a:endParaRPr>
          </a:p>
        </p:txBody>
      </p:sp>
      <p:graphicFrame>
        <p:nvGraphicFramePr>
          <p:cNvPr id="8" name="Таблица 7"/>
          <p:cNvGraphicFramePr>
            <a:graphicFrameLocks noGrp="1"/>
          </p:cNvGraphicFramePr>
          <p:nvPr>
            <p:extLst>
              <p:ext uri="{D42A27DB-BD31-4B8C-83A1-F6EECF244321}">
                <p14:modId xmlns:p14="http://schemas.microsoft.com/office/powerpoint/2010/main" val="2043711238"/>
              </p:ext>
            </p:extLst>
          </p:nvPr>
        </p:nvGraphicFramePr>
        <p:xfrm>
          <a:off x="827051" y="1357593"/>
          <a:ext cx="3547726" cy="3618546"/>
        </p:xfrm>
        <a:graphic>
          <a:graphicData uri="http://schemas.openxmlformats.org/drawingml/2006/table">
            <a:tbl>
              <a:tblPr firstRow="1" bandRow="1">
                <a:tableStyleId>{F2DE63D5-997A-4646-A377-4702673A728D}</a:tableStyleId>
              </a:tblPr>
              <a:tblGrid>
                <a:gridCol w="3547726"/>
              </a:tblGrid>
              <a:tr h="340578">
                <a:tc>
                  <a:txBody>
                    <a:bodyPr/>
                    <a:lstStyle/>
                    <a:p>
                      <a:pPr algn="ctr"/>
                      <a:r>
                        <a:rPr lang="en-US" sz="900" b="1" dirty="0" smtClean="0">
                          <a:solidFill>
                            <a:schemeClr val="bg1">
                              <a:lumMod val="25000"/>
                            </a:schemeClr>
                          </a:solidFill>
                          <a:latin typeface="Helvetica" pitchFamily="34" charset="0"/>
                          <a:cs typeface="Helvetica" pitchFamily="34" charset="0"/>
                        </a:rPr>
                        <a:t>Stage</a:t>
                      </a:r>
                      <a:endParaRPr lang="ru-RU" sz="900" b="1" dirty="0">
                        <a:solidFill>
                          <a:schemeClr val="bg1">
                            <a:lumMod val="25000"/>
                          </a:schemeClr>
                        </a:solidFill>
                        <a:latin typeface="Helvetica" pitchFamily="34" charset="0"/>
                        <a:cs typeface="Helvetica" pitchFamily="34" charset="0"/>
                      </a:endParaRPr>
                    </a:p>
                  </a:txBody>
                  <a:tcPr marL="36000" marR="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r>
              <a:tr h="343845">
                <a:tc>
                  <a:txBody>
                    <a:bodyPr/>
                    <a:lstStyle/>
                    <a:p>
                      <a:r>
                        <a:rPr lang="en-US" sz="900" b="1" dirty="0" smtClean="0">
                          <a:solidFill>
                            <a:schemeClr val="bg1">
                              <a:lumMod val="25000"/>
                            </a:schemeClr>
                          </a:solidFill>
                          <a:effectLst/>
                          <a:latin typeface="Helvetica" pitchFamily="34" charset="0"/>
                          <a:cs typeface="Helvetica" pitchFamily="34" charset="0"/>
                        </a:rPr>
                        <a:t>Stage P</a:t>
                      </a:r>
                      <a:endParaRPr lang="ru-RU" sz="900" b="1" dirty="0">
                        <a:solidFill>
                          <a:schemeClr val="bg1">
                            <a:lumMod val="25000"/>
                          </a:schemeClr>
                        </a:solidFill>
                        <a:effectLst/>
                        <a:latin typeface="Helvetica" pitchFamily="34" charset="0"/>
                        <a:cs typeface="Helvetica" pitchFamily="34" charset="0"/>
                      </a:endParaRPr>
                    </a:p>
                  </a:txBody>
                  <a:tcPr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r>
              <a:tr h="343845">
                <a:tc>
                  <a:txBody>
                    <a:bodyPr/>
                    <a:lstStyle/>
                    <a:p>
                      <a:endParaRPr lang="ru-RU" sz="900" dirty="0">
                        <a:solidFill>
                          <a:schemeClr val="bg1">
                            <a:lumMod val="25000"/>
                          </a:schemeClr>
                        </a:solidFill>
                        <a:latin typeface="Helvetica" pitchFamily="34" charset="0"/>
                        <a:cs typeface="Helvetica" pitchFamily="34" charset="0"/>
                      </a:endParaRPr>
                    </a:p>
                  </a:txBody>
                  <a:tcPr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r>
              <a:tr h="343845">
                <a:tc>
                  <a:txBody>
                    <a:bodyPr/>
                    <a:lstStyle/>
                    <a:p>
                      <a:endParaRPr lang="ru-RU" sz="900" dirty="0">
                        <a:solidFill>
                          <a:schemeClr val="bg1">
                            <a:lumMod val="25000"/>
                          </a:schemeClr>
                        </a:solidFill>
                        <a:latin typeface="Helvetica" pitchFamily="34" charset="0"/>
                        <a:cs typeface="Helvetica" pitchFamily="34" charset="0"/>
                      </a:endParaRPr>
                    </a:p>
                  </a:txBody>
                  <a:tcPr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r>
              <a:tr h="408579">
                <a:tc>
                  <a:txBody>
                    <a:bodyPr/>
                    <a:lstStyle/>
                    <a:p>
                      <a:endParaRPr lang="ru-RU" sz="900" dirty="0">
                        <a:solidFill>
                          <a:schemeClr val="bg1">
                            <a:lumMod val="25000"/>
                          </a:schemeClr>
                        </a:solidFill>
                        <a:latin typeface="Helvetica" pitchFamily="34" charset="0"/>
                        <a:cs typeface="Helvetica" pitchFamily="34" charset="0"/>
                      </a:endParaRPr>
                    </a:p>
                  </a:txBody>
                  <a:tcPr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2">
                          <a:lumMod val="85000"/>
                        </a:schemeClr>
                      </a:solidFill>
                      <a:prstDash val="solid"/>
                      <a:round/>
                      <a:headEnd type="none" w="med" len="med"/>
                      <a:tailEnd type="none" w="med" len="med"/>
                    </a:lnB>
                    <a:lnTlToBr w="12700" cmpd="sng">
                      <a:noFill/>
                      <a:prstDash val="solid"/>
                    </a:lnTlToBr>
                    <a:lnBlToTr w="12700" cmpd="sng">
                      <a:noFill/>
                      <a:prstDash val="solid"/>
                    </a:lnBlToTr>
                  </a:tcPr>
                </a:tc>
              </a:tr>
              <a:tr h="343845">
                <a:tc>
                  <a:txBody>
                    <a:bodyPr/>
                    <a:lstStyle/>
                    <a:p>
                      <a:r>
                        <a:rPr lang="en-US" sz="900" b="1" dirty="0" smtClean="0">
                          <a:solidFill>
                            <a:schemeClr val="bg1">
                              <a:lumMod val="25000"/>
                            </a:schemeClr>
                          </a:solidFill>
                          <a:latin typeface="Helvetica" pitchFamily="34" charset="0"/>
                          <a:cs typeface="Helvetica" pitchFamily="34" charset="0"/>
                        </a:rPr>
                        <a:t>Start</a:t>
                      </a:r>
                      <a:r>
                        <a:rPr lang="en-US" sz="900" b="1" baseline="0" dirty="0" smtClean="0">
                          <a:solidFill>
                            <a:schemeClr val="bg1">
                              <a:lumMod val="25000"/>
                            </a:schemeClr>
                          </a:solidFill>
                          <a:latin typeface="Helvetica" pitchFamily="34" charset="0"/>
                          <a:cs typeface="Helvetica" pitchFamily="34" charset="0"/>
                        </a:rPr>
                        <a:t> of construction</a:t>
                      </a:r>
                      <a:endParaRPr lang="ru-RU" sz="900" b="1" dirty="0">
                        <a:solidFill>
                          <a:schemeClr val="bg1">
                            <a:lumMod val="25000"/>
                          </a:schemeClr>
                        </a:solidFill>
                        <a:latin typeface="Helvetica" pitchFamily="34" charset="0"/>
                        <a:cs typeface="Helvetica" pitchFamily="34" charset="0"/>
                      </a:endParaRPr>
                    </a:p>
                  </a:txBody>
                  <a:tcPr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2">
                          <a:lumMod val="8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r>
              <a:tr h="52528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ru-RU" sz="900" dirty="0">
                        <a:solidFill>
                          <a:schemeClr val="bg1">
                            <a:lumMod val="25000"/>
                          </a:schemeClr>
                        </a:solidFill>
                        <a:latin typeface="Helvetica" pitchFamily="34" charset="0"/>
                        <a:cs typeface="Helvetica" pitchFamily="34" charset="0"/>
                      </a:endParaRPr>
                    </a:p>
                  </a:txBody>
                  <a:tcPr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2">
                          <a:lumMod val="85000"/>
                        </a:schemeClr>
                      </a:solidFill>
                      <a:prstDash val="solid"/>
                      <a:round/>
                      <a:headEnd type="none" w="med" len="med"/>
                      <a:tailEnd type="none" w="med" len="med"/>
                    </a:lnB>
                    <a:lnTlToBr w="12700" cmpd="sng">
                      <a:noFill/>
                      <a:prstDash val="solid"/>
                    </a:lnTlToBr>
                    <a:lnBlToTr w="12700" cmpd="sng">
                      <a:noFill/>
                      <a:prstDash val="solid"/>
                    </a:lnBlToTr>
                  </a:tcPr>
                </a:tc>
              </a:tr>
              <a:tr h="34384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b="1" dirty="0" smtClean="0">
                          <a:solidFill>
                            <a:schemeClr val="bg1">
                              <a:lumMod val="25000"/>
                            </a:schemeClr>
                          </a:solidFill>
                          <a:latin typeface="Helvetica" pitchFamily="34" charset="0"/>
                          <a:cs typeface="Helvetica" pitchFamily="34" charset="0"/>
                        </a:rPr>
                        <a:t>Completion</a:t>
                      </a:r>
                      <a:r>
                        <a:rPr lang="en-US" sz="900" b="1" baseline="0" dirty="0" smtClean="0">
                          <a:solidFill>
                            <a:schemeClr val="bg1">
                              <a:lumMod val="25000"/>
                            </a:schemeClr>
                          </a:solidFill>
                          <a:latin typeface="Helvetica" pitchFamily="34" charset="0"/>
                          <a:cs typeface="Helvetica" pitchFamily="34" charset="0"/>
                        </a:rPr>
                        <a:t> of construction</a:t>
                      </a:r>
                      <a:endParaRPr lang="ru-RU" sz="900" b="1" dirty="0">
                        <a:solidFill>
                          <a:schemeClr val="bg1">
                            <a:lumMod val="25000"/>
                          </a:schemeClr>
                        </a:solidFill>
                        <a:latin typeface="Helvetica" pitchFamily="34" charset="0"/>
                        <a:cs typeface="Helvetica" pitchFamily="34" charset="0"/>
                      </a:endParaRPr>
                    </a:p>
                  </a:txBody>
                  <a:tcPr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2">
                          <a:lumMod val="85000"/>
                        </a:schemeClr>
                      </a:solidFill>
                      <a:prstDash val="solid"/>
                      <a:round/>
                      <a:headEnd type="none" w="med" len="med"/>
                      <a:tailEnd type="none" w="med" len="med"/>
                    </a:lnT>
                    <a:lnB w="19050" cap="flat" cmpd="sng" algn="ctr">
                      <a:solidFill>
                        <a:schemeClr val="bg2">
                          <a:lumMod val="85000"/>
                        </a:schemeClr>
                      </a:solidFill>
                      <a:prstDash val="solid"/>
                      <a:round/>
                      <a:headEnd type="none" w="med" len="med"/>
                      <a:tailEnd type="none" w="med" len="med"/>
                    </a:lnB>
                    <a:lnTlToBr w="12700" cmpd="sng">
                      <a:noFill/>
                      <a:prstDash val="solid"/>
                    </a:lnTlToBr>
                    <a:lnBlToTr w="12700" cmpd="sng">
                      <a:noFill/>
                      <a:prstDash val="solid"/>
                    </a:lnBlToTr>
                  </a:tcPr>
                </a:tc>
              </a:tr>
              <a:tr h="34384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b="1" dirty="0" smtClean="0">
                          <a:solidFill>
                            <a:schemeClr val="bg1">
                              <a:lumMod val="25000"/>
                            </a:schemeClr>
                          </a:solidFill>
                          <a:latin typeface="Helvetica" pitchFamily="34" charset="0"/>
                          <a:cs typeface="Helvetica" pitchFamily="34" charset="0"/>
                        </a:rPr>
                        <a:t>Commissioning</a:t>
                      </a:r>
                      <a:endParaRPr lang="ru-RU" sz="900" b="1" dirty="0">
                        <a:solidFill>
                          <a:schemeClr val="bg1">
                            <a:lumMod val="25000"/>
                          </a:schemeClr>
                        </a:solidFill>
                        <a:latin typeface="Helvetica" pitchFamily="34" charset="0"/>
                        <a:cs typeface="Helvetica" pitchFamily="34" charset="0"/>
                      </a:endParaRPr>
                    </a:p>
                  </a:txBody>
                  <a:tcPr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2">
                          <a:lumMod val="8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r>
              <a:tr h="28103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ru-RU" sz="900" dirty="0">
                        <a:solidFill>
                          <a:schemeClr val="bg1">
                            <a:lumMod val="25000"/>
                          </a:schemeClr>
                        </a:solidFill>
                        <a:latin typeface="Helvetica" pitchFamily="34" charset="0"/>
                        <a:cs typeface="Helvetica" pitchFamily="34" charset="0"/>
                      </a:endParaRPr>
                    </a:p>
                  </a:txBody>
                  <a:tcPr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9" name="Таблица 8"/>
          <p:cNvGraphicFramePr>
            <a:graphicFrameLocks noGrp="1"/>
          </p:cNvGraphicFramePr>
          <p:nvPr>
            <p:extLst>
              <p:ext uri="{D42A27DB-BD31-4B8C-83A1-F6EECF244321}">
                <p14:modId xmlns:p14="http://schemas.microsoft.com/office/powerpoint/2010/main" val="471373767"/>
              </p:ext>
            </p:extLst>
          </p:nvPr>
        </p:nvGraphicFramePr>
        <p:xfrm>
          <a:off x="4580965" y="1357329"/>
          <a:ext cx="3622509" cy="3593006"/>
        </p:xfrm>
        <a:graphic>
          <a:graphicData uri="http://schemas.openxmlformats.org/drawingml/2006/table">
            <a:tbl>
              <a:tblPr firstRow="1" bandRow="1">
                <a:tableStyleId>{F2DE63D5-997A-4646-A377-4702673A728D}</a:tableStyleId>
              </a:tblPr>
              <a:tblGrid>
                <a:gridCol w="3622509"/>
              </a:tblGrid>
              <a:tr h="337000">
                <a:tc>
                  <a:txBody>
                    <a:bodyPr/>
                    <a:lstStyle/>
                    <a:p>
                      <a:pPr algn="ctr"/>
                      <a:r>
                        <a:rPr lang="en-US" sz="900" b="1" dirty="0" smtClean="0">
                          <a:solidFill>
                            <a:schemeClr val="bg1">
                              <a:lumMod val="25000"/>
                            </a:schemeClr>
                          </a:solidFill>
                          <a:latin typeface="Helvetica" pitchFamily="34" charset="0"/>
                          <a:cs typeface="Helvetica" pitchFamily="34" charset="0"/>
                        </a:rPr>
                        <a:t>Stage Content</a:t>
                      </a:r>
                      <a:endParaRPr lang="ru-RU" sz="900" b="1" dirty="0">
                        <a:solidFill>
                          <a:schemeClr val="bg1">
                            <a:lumMod val="25000"/>
                          </a:schemeClr>
                        </a:solidFill>
                        <a:latin typeface="Helvetica" pitchFamily="34" charset="0"/>
                        <a:cs typeface="Helvetica" pitchFamily="34" charset="0"/>
                      </a:endParaRPr>
                    </a:p>
                  </a:txBody>
                  <a:tcPr marL="36000" marR="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r>
              <a:tr h="392966">
                <a:tc>
                  <a:txBody>
                    <a:bodyPr/>
                    <a:lstStyle/>
                    <a:p>
                      <a:r>
                        <a:rPr lang="en-US" sz="900" dirty="0" smtClean="0">
                          <a:solidFill>
                            <a:schemeClr val="bg1">
                              <a:lumMod val="25000"/>
                            </a:schemeClr>
                          </a:solidFill>
                          <a:latin typeface="Helvetica" pitchFamily="34" charset="0"/>
                          <a:cs typeface="Helvetica" pitchFamily="34" charset="0"/>
                        </a:rPr>
                        <a:t>Signing project design agreement</a:t>
                      </a:r>
                      <a:endParaRPr lang="ru-RU" sz="900" dirty="0">
                        <a:solidFill>
                          <a:schemeClr val="bg1">
                            <a:lumMod val="25000"/>
                          </a:schemeClr>
                        </a:solidFill>
                        <a:latin typeface="Helvetica" pitchFamily="34" charset="0"/>
                        <a:cs typeface="Helvetica" pitchFamily="34" charset="0"/>
                      </a:endParaRPr>
                    </a:p>
                  </a:txBody>
                  <a:tcPr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r>
              <a:tr h="392966">
                <a:tc>
                  <a:txBody>
                    <a:bodyPr/>
                    <a:lstStyle/>
                    <a:p>
                      <a:r>
                        <a:rPr lang="en-US" sz="900" smtClean="0">
                          <a:solidFill>
                            <a:schemeClr val="bg1">
                              <a:lumMod val="25000"/>
                            </a:schemeClr>
                          </a:solidFill>
                          <a:latin typeface="Helvetica" pitchFamily="34" charset="0"/>
                          <a:cs typeface="Helvetica" pitchFamily="34" charset="0"/>
                        </a:rPr>
                        <a:t>Completion</a:t>
                      </a:r>
                      <a:r>
                        <a:rPr lang="en-US" sz="900" baseline="0" smtClean="0">
                          <a:solidFill>
                            <a:schemeClr val="bg1">
                              <a:lumMod val="25000"/>
                            </a:schemeClr>
                          </a:solidFill>
                          <a:latin typeface="Helvetica" pitchFamily="34" charset="0"/>
                          <a:cs typeface="Helvetica" pitchFamily="34" charset="0"/>
                        </a:rPr>
                        <a:t> of project documetntion (Stage – P)</a:t>
                      </a:r>
                      <a:endParaRPr lang="ru-RU" sz="900" dirty="0">
                        <a:solidFill>
                          <a:schemeClr val="bg1">
                            <a:lumMod val="25000"/>
                          </a:schemeClr>
                        </a:solidFill>
                        <a:latin typeface="Helvetica" pitchFamily="34" charset="0"/>
                        <a:cs typeface="Helvetica" pitchFamily="34" charset="0"/>
                      </a:endParaRPr>
                    </a:p>
                  </a:txBody>
                  <a:tcPr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r>
              <a:tr h="315349">
                <a:tc>
                  <a:txBody>
                    <a:bodyPr/>
                    <a:lstStyle/>
                    <a:p>
                      <a:r>
                        <a:rPr lang="en-US" sz="900" dirty="0" smtClean="0">
                          <a:solidFill>
                            <a:schemeClr val="bg1">
                              <a:lumMod val="25000"/>
                            </a:schemeClr>
                          </a:solidFill>
                          <a:latin typeface="Helvetica" pitchFamily="34" charset="0"/>
                          <a:cs typeface="Helvetica" pitchFamily="34" charset="0"/>
                        </a:rPr>
                        <a:t>Completion project expertise</a:t>
                      </a:r>
                      <a:endParaRPr lang="ru-RU" sz="900" dirty="0">
                        <a:solidFill>
                          <a:schemeClr val="bg1">
                            <a:lumMod val="25000"/>
                          </a:schemeClr>
                        </a:solidFill>
                        <a:latin typeface="Helvetica" pitchFamily="34" charset="0"/>
                        <a:cs typeface="Helvetica" pitchFamily="34" charset="0"/>
                      </a:endParaRPr>
                    </a:p>
                  </a:txBody>
                  <a:tcPr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r>
              <a:tr h="334978">
                <a:tc>
                  <a:txBody>
                    <a:bodyPr/>
                    <a:lstStyle/>
                    <a:p>
                      <a:r>
                        <a:rPr lang="en-US" sz="900" dirty="0" smtClean="0">
                          <a:solidFill>
                            <a:schemeClr val="bg1">
                              <a:lumMod val="25000"/>
                            </a:schemeClr>
                          </a:solidFill>
                          <a:latin typeface="Helvetica" pitchFamily="34" charset="0"/>
                          <a:cs typeface="Helvetica" pitchFamily="34" charset="0"/>
                        </a:rPr>
                        <a:t>Approval of project documentation</a:t>
                      </a:r>
                      <a:endParaRPr lang="ru-RU" sz="900" dirty="0">
                        <a:solidFill>
                          <a:schemeClr val="bg1">
                            <a:lumMod val="25000"/>
                          </a:schemeClr>
                        </a:solidFill>
                        <a:latin typeface="Helvetica" pitchFamily="34" charset="0"/>
                        <a:cs typeface="Helvetica" pitchFamily="34" charset="0"/>
                      </a:endParaRPr>
                    </a:p>
                  </a:txBody>
                  <a:tcPr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2">
                          <a:lumMod val="85000"/>
                        </a:schemeClr>
                      </a:solidFill>
                      <a:prstDash val="solid"/>
                      <a:round/>
                      <a:headEnd type="none" w="med" len="med"/>
                      <a:tailEnd type="none" w="med" len="med"/>
                    </a:lnB>
                    <a:lnTlToBr w="12700" cmpd="sng">
                      <a:noFill/>
                      <a:prstDash val="solid"/>
                    </a:lnTlToBr>
                    <a:lnBlToTr w="12700" cmpd="sng">
                      <a:noFill/>
                      <a:prstDash val="solid"/>
                    </a:lnBlToTr>
                  </a:tcPr>
                </a:tc>
              </a:tr>
              <a:tr h="29876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dirty="0" smtClean="0">
                          <a:solidFill>
                            <a:schemeClr val="bg1">
                              <a:lumMod val="25000"/>
                            </a:schemeClr>
                          </a:solidFill>
                          <a:latin typeface="Helvetica" pitchFamily="34" charset="0"/>
                          <a:cs typeface="Helvetica" pitchFamily="34" charset="0"/>
                        </a:rPr>
                        <a:t>Signing construction contract</a:t>
                      </a:r>
                      <a:endParaRPr lang="ru-RU" sz="900" dirty="0">
                        <a:solidFill>
                          <a:schemeClr val="bg1">
                            <a:lumMod val="25000"/>
                          </a:schemeClr>
                        </a:solidFill>
                        <a:latin typeface="Helvetica" pitchFamily="34" charset="0"/>
                        <a:cs typeface="Helvetica" pitchFamily="34" charset="0"/>
                      </a:endParaRPr>
                    </a:p>
                  </a:txBody>
                  <a:tcPr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2">
                          <a:lumMod val="8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r>
              <a:tr h="28065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kern="1200" dirty="0" smtClean="0">
                          <a:solidFill>
                            <a:schemeClr val="bg1">
                              <a:lumMod val="25000"/>
                            </a:schemeClr>
                          </a:solidFill>
                          <a:latin typeface="Helvetica" pitchFamily="34" charset="0"/>
                          <a:ea typeface="+mn-ea"/>
                          <a:cs typeface="Helvetica" pitchFamily="34" charset="0"/>
                        </a:rPr>
                        <a:t>Start of preparatory works</a:t>
                      </a:r>
                      <a:endParaRPr lang="ru-RU" sz="900" kern="1200" dirty="0" smtClean="0">
                        <a:solidFill>
                          <a:schemeClr val="bg1">
                            <a:lumMod val="25000"/>
                          </a:schemeClr>
                        </a:solidFill>
                        <a:latin typeface="Helvetica" pitchFamily="34" charset="0"/>
                        <a:ea typeface="+mn-ea"/>
                        <a:cs typeface="Helvetica" pitchFamily="34" charset="0"/>
                      </a:endParaRPr>
                    </a:p>
                  </a:txBody>
                  <a:tcPr marL="72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r>
              <a:tr h="25349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kern="1200" dirty="0" smtClean="0">
                          <a:solidFill>
                            <a:schemeClr val="bg1">
                              <a:lumMod val="25000"/>
                            </a:schemeClr>
                          </a:solidFill>
                          <a:latin typeface="Helvetica" pitchFamily="34" charset="0"/>
                          <a:ea typeface="+mn-ea"/>
                          <a:cs typeface="Helvetica" pitchFamily="34" charset="0"/>
                        </a:rPr>
                        <a:t>Start</a:t>
                      </a:r>
                      <a:r>
                        <a:rPr lang="en-US" sz="900" kern="1200" baseline="0" dirty="0" smtClean="0">
                          <a:solidFill>
                            <a:schemeClr val="bg1">
                              <a:lumMod val="25000"/>
                            </a:schemeClr>
                          </a:solidFill>
                          <a:latin typeface="Helvetica" pitchFamily="34" charset="0"/>
                          <a:ea typeface="+mn-ea"/>
                          <a:cs typeface="Helvetica" pitchFamily="34" charset="0"/>
                        </a:rPr>
                        <a:t> engineering works</a:t>
                      </a:r>
                      <a:endParaRPr lang="ru-RU" sz="900" kern="1200" dirty="0" smtClean="0">
                        <a:solidFill>
                          <a:schemeClr val="bg1">
                            <a:lumMod val="25000"/>
                          </a:schemeClr>
                        </a:solidFill>
                        <a:latin typeface="Helvetica" pitchFamily="34" charset="0"/>
                        <a:ea typeface="+mn-ea"/>
                        <a:cs typeface="Helvetica" pitchFamily="34" charset="0"/>
                      </a:endParaRPr>
                    </a:p>
                  </a:txBody>
                  <a:tcPr marL="72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2">
                          <a:lumMod val="85000"/>
                        </a:schemeClr>
                      </a:solidFill>
                      <a:prstDash val="solid"/>
                      <a:round/>
                      <a:headEnd type="none" w="med" len="med"/>
                      <a:tailEnd type="none" w="med" len="med"/>
                    </a:lnB>
                    <a:lnTlToBr w="12700" cmpd="sng">
                      <a:noFill/>
                      <a:prstDash val="solid"/>
                    </a:lnTlToBr>
                    <a:lnBlToTr w="12700" cmpd="sng">
                      <a:noFill/>
                      <a:prstDash val="solid"/>
                    </a:lnBlToTr>
                  </a:tcPr>
                </a:tc>
              </a:tr>
              <a:tr h="36213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kern="1200" dirty="0" smtClean="0">
                          <a:solidFill>
                            <a:schemeClr val="bg1">
                              <a:lumMod val="25000"/>
                            </a:schemeClr>
                          </a:solidFill>
                          <a:latin typeface="Helvetica" pitchFamily="34" charset="0"/>
                          <a:ea typeface="+mn-ea"/>
                          <a:cs typeface="Helvetica" pitchFamily="34" charset="0"/>
                        </a:rPr>
                        <a:t>Completion engineering works</a:t>
                      </a:r>
                      <a:endParaRPr lang="ru-RU" sz="900" kern="1200" dirty="0" smtClean="0">
                        <a:solidFill>
                          <a:schemeClr val="bg1">
                            <a:lumMod val="25000"/>
                          </a:schemeClr>
                        </a:solidFill>
                        <a:latin typeface="Helvetica" pitchFamily="34" charset="0"/>
                        <a:ea typeface="+mn-ea"/>
                        <a:cs typeface="Helvetica" pitchFamily="34" charset="0"/>
                      </a:endParaRPr>
                    </a:p>
                  </a:txBody>
                  <a:tcPr marL="72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2">
                          <a:lumMod val="85000"/>
                        </a:schemeClr>
                      </a:solidFill>
                      <a:prstDash val="solid"/>
                      <a:round/>
                      <a:headEnd type="none" w="med" len="med"/>
                      <a:tailEnd type="none" w="med" len="med"/>
                    </a:lnT>
                    <a:lnB w="19050" cap="flat" cmpd="sng" algn="ctr">
                      <a:solidFill>
                        <a:schemeClr val="bg2">
                          <a:lumMod val="85000"/>
                        </a:schemeClr>
                      </a:solidFill>
                      <a:prstDash val="solid"/>
                      <a:round/>
                      <a:headEnd type="none" w="med" len="med"/>
                      <a:tailEnd type="none" w="med" len="med"/>
                    </a:lnB>
                    <a:lnTlToBr w="12700" cmpd="sng">
                      <a:noFill/>
                      <a:prstDash val="solid"/>
                    </a:lnTlToBr>
                    <a:lnBlToTr w="12700" cmpd="sng">
                      <a:noFill/>
                      <a:prstDash val="solid"/>
                    </a:lnBlToTr>
                  </a:tcPr>
                </a:tc>
              </a:tr>
              <a:tr h="32592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kern="1200" dirty="0" smtClean="0">
                          <a:solidFill>
                            <a:schemeClr val="bg1">
                              <a:lumMod val="25000"/>
                            </a:schemeClr>
                          </a:solidFill>
                          <a:latin typeface="Helvetica" pitchFamily="34" charset="0"/>
                          <a:ea typeface="+mn-ea"/>
                          <a:cs typeface="Helvetica" pitchFamily="34" charset="0"/>
                        </a:rPr>
                        <a:t>Start of comprehensive review and testing</a:t>
                      </a:r>
                      <a:endParaRPr lang="ru-RU" sz="900" kern="1200" dirty="0" smtClean="0">
                        <a:solidFill>
                          <a:schemeClr val="bg1">
                            <a:lumMod val="25000"/>
                          </a:schemeClr>
                        </a:solidFill>
                        <a:latin typeface="Helvetica" pitchFamily="34" charset="0"/>
                        <a:ea typeface="+mn-ea"/>
                        <a:cs typeface="Helvetica" pitchFamily="34" charset="0"/>
                      </a:endParaRPr>
                    </a:p>
                  </a:txBody>
                  <a:tcPr marL="72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2">
                          <a:lumMod val="8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r>
              <a:tr h="29876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kern="1200" dirty="0" smtClean="0">
                          <a:solidFill>
                            <a:schemeClr val="bg1">
                              <a:lumMod val="25000"/>
                            </a:schemeClr>
                          </a:solidFill>
                          <a:latin typeface="Helvetica" pitchFamily="34" charset="0"/>
                          <a:ea typeface="+mn-ea"/>
                          <a:cs typeface="Helvetica" pitchFamily="34" charset="0"/>
                        </a:rPr>
                        <a:t>Commissioning</a:t>
                      </a:r>
                      <a:endParaRPr lang="ru-RU" sz="900" kern="1200" dirty="0" smtClean="0">
                        <a:solidFill>
                          <a:schemeClr val="bg1">
                            <a:lumMod val="25000"/>
                          </a:schemeClr>
                        </a:solidFill>
                        <a:latin typeface="Helvetica" pitchFamily="34" charset="0"/>
                        <a:ea typeface="+mn-ea"/>
                        <a:cs typeface="Helvetica" pitchFamily="34" charset="0"/>
                      </a:endParaRPr>
                    </a:p>
                  </a:txBody>
                  <a:tcPr marL="72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Блок-схема: узел 5"/>
          <p:cNvSpPr/>
          <p:nvPr/>
        </p:nvSpPr>
        <p:spPr>
          <a:xfrm>
            <a:off x="3259422" y="5473345"/>
            <a:ext cx="326954" cy="292337"/>
          </a:xfrm>
          <a:prstGeom prst="flowChartConnector">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latin typeface="Helvetica" pitchFamily="34" charset="0"/>
              <a:cs typeface="Helvetica" pitchFamily="34" charset="0"/>
            </a:endParaRPr>
          </a:p>
        </p:txBody>
      </p:sp>
      <p:sp>
        <p:nvSpPr>
          <p:cNvPr id="12" name="Блок-схема: узел 11"/>
          <p:cNvSpPr/>
          <p:nvPr/>
        </p:nvSpPr>
        <p:spPr>
          <a:xfrm>
            <a:off x="3266847" y="5919911"/>
            <a:ext cx="326954" cy="292337"/>
          </a:xfrm>
          <a:prstGeom prst="flowChartConnector">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latin typeface="Helvetica" pitchFamily="34" charset="0"/>
              <a:cs typeface="Helvetica" pitchFamily="34" charset="0"/>
            </a:endParaRPr>
          </a:p>
        </p:txBody>
      </p:sp>
      <p:sp>
        <p:nvSpPr>
          <p:cNvPr id="13" name="Блок-схема: узел 12"/>
          <p:cNvSpPr/>
          <p:nvPr/>
        </p:nvSpPr>
        <p:spPr>
          <a:xfrm>
            <a:off x="3266847" y="6326203"/>
            <a:ext cx="326954" cy="292337"/>
          </a:xfrm>
          <a:prstGeom prst="flowChartConnector">
            <a:avLst/>
          </a:prstGeom>
          <a:solidFill>
            <a:srgbClr val="5ECB1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latin typeface="Helvetica" pitchFamily="34" charset="0"/>
              <a:cs typeface="Helvetica" pitchFamily="34" charset="0"/>
            </a:endParaRPr>
          </a:p>
        </p:txBody>
      </p:sp>
    </p:spTree>
    <p:extLst>
      <p:ext uri="{BB962C8B-B14F-4D97-AF65-F5344CB8AC3E}">
        <p14:creationId xmlns:p14="http://schemas.microsoft.com/office/powerpoint/2010/main" val="2167662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idx="4294967295"/>
          </p:nvPr>
        </p:nvSpPr>
        <p:spPr>
          <a:xfrm>
            <a:off x="2174724" y="397315"/>
            <a:ext cx="5840388" cy="631386"/>
          </a:xfrm>
          <a:prstGeom prst="rect">
            <a:avLst/>
          </a:prstGeom>
        </p:spPr>
        <p:txBody>
          <a:bodyPr/>
          <a:lstStyle/>
          <a:p>
            <a:r>
              <a:rPr lang="ru-RU" sz="2400" dirty="0">
                <a:solidFill>
                  <a:schemeClr val="bg1">
                    <a:lumMod val="50000"/>
                  </a:schemeClr>
                </a:solidFill>
                <a:latin typeface="Helvetica" pitchFamily="34" charset="0"/>
                <a:cs typeface="Helvetica" pitchFamily="34" charset="0"/>
              </a:rPr>
              <a:t>2. </a:t>
            </a:r>
            <a:r>
              <a:rPr lang="en-US" sz="2400" dirty="0" smtClean="0">
                <a:solidFill>
                  <a:schemeClr val="bg1">
                    <a:lumMod val="50000"/>
                  </a:schemeClr>
                </a:solidFill>
                <a:latin typeface="Helvetica" pitchFamily="34" charset="0"/>
                <a:cs typeface="Helvetica" pitchFamily="34" charset="0"/>
              </a:rPr>
              <a:t>Partners</a:t>
            </a:r>
            <a:endParaRPr lang="ru-RU" sz="2400" dirty="0">
              <a:solidFill>
                <a:schemeClr val="bg1">
                  <a:lumMod val="50000"/>
                </a:schemeClr>
              </a:solidFill>
              <a:latin typeface="Helvetica" pitchFamily="34" charset="0"/>
              <a:cs typeface="Helvetica" pitchFamily="34" charset="0"/>
            </a:endParaRPr>
          </a:p>
        </p:txBody>
      </p:sp>
      <p:graphicFrame>
        <p:nvGraphicFramePr>
          <p:cNvPr id="8" name="Таблица 7"/>
          <p:cNvGraphicFramePr>
            <a:graphicFrameLocks noGrp="1"/>
          </p:cNvGraphicFramePr>
          <p:nvPr>
            <p:extLst>
              <p:ext uri="{D42A27DB-BD31-4B8C-83A1-F6EECF244321}">
                <p14:modId xmlns:p14="http://schemas.microsoft.com/office/powerpoint/2010/main" val="2433462"/>
              </p:ext>
            </p:extLst>
          </p:nvPr>
        </p:nvGraphicFramePr>
        <p:xfrm>
          <a:off x="419100" y="2004461"/>
          <a:ext cx="8724900" cy="4494951"/>
        </p:xfrm>
        <a:graphic>
          <a:graphicData uri="http://schemas.openxmlformats.org/drawingml/2006/table">
            <a:tbl>
              <a:tblPr>
                <a:tableStyleId>{9D7B26C5-4107-4FEC-AEDC-1716B250A1EF}</a:tableStyleId>
              </a:tblPr>
              <a:tblGrid>
                <a:gridCol w="2799669"/>
                <a:gridCol w="1019856"/>
                <a:gridCol w="1229846"/>
                <a:gridCol w="3675529"/>
              </a:tblGrid>
              <a:tr h="392012">
                <a:tc>
                  <a:txBody>
                    <a:bodyPr/>
                    <a:lstStyle/>
                    <a:p>
                      <a:pPr algn="ctr" fontAlgn="ctr"/>
                      <a:r>
                        <a:rPr lang="en-US" sz="1100" b="1" u="none" strike="noStrike" dirty="0" smtClean="0">
                          <a:solidFill>
                            <a:schemeClr val="bg1">
                              <a:lumMod val="25000"/>
                            </a:schemeClr>
                          </a:solidFill>
                          <a:effectLst/>
                          <a:latin typeface="Helvetica" pitchFamily="34" charset="0"/>
                          <a:cs typeface="Helvetica" pitchFamily="34" charset="0"/>
                        </a:rPr>
                        <a:t>KPI</a:t>
                      </a:r>
                      <a:endParaRPr lang="ru-RU" sz="1100" b="1" i="0" u="none" strike="noStrike" dirty="0">
                        <a:solidFill>
                          <a:schemeClr val="bg1">
                            <a:lumMod val="25000"/>
                          </a:schemeClr>
                        </a:solidFill>
                        <a:effectLst/>
                        <a:latin typeface="Helvetica" pitchFamily="34" charset="0"/>
                        <a:cs typeface="Helvetica" pitchFamily="34" charset="0"/>
                      </a:endParaRPr>
                    </a:p>
                  </a:txBody>
                  <a:tcPr marL="6581" marR="6581" marT="6581" marB="0" anchor="ct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en-US" sz="1100" b="1" u="none" strike="noStrike" dirty="0" smtClean="0">
                          <a:solidFill>
                            <a:schemeClr val="bg1">
                              <a:lumMod val="25000"/>
                            </a:schemeClr>
                          </a:solidFill>
                          <a:effectLst/>
                          <a:latin typeface="Helvetica" pitchFamily="34" charset="0"/>
                          <a:cs typeface="Helvetica" pitchFamily="34" charset="0"/>
                        </a:rPr>
                        <a:t>Target Value</a:t>
                      </a:r>
                      <a:endParaRPr lang="ru-RU" sz="1100" b="1" i="0" u="none" strike="noStrike" dirty="0">
                        <a:solidFill>
                          <a:schemeClr val="bg1">
                            <a:lumMod val="25000"/>
                          </a:schemeClr>
                        </a:solidFill>
                        <a:effectLst/>
                        <a:latin typeface="Helvetica" pitchFamily="34" charset="0"/>
                        <a:cs typeface="Helvetica" pitchFamily="34" charset="0"/>
                      </a:endParaRPr>
                    </a:p>
                  </a:txBody>
                  <a:tcPr marL="6581" marR="6581" marT="6581" marB="0" anchor="ct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en-US" sz="1100" b="1" i="0" u="none" strike="noStrike" baseline="0" dirty="0" smtClean="0">
                          <a:solidFill>
                            <a:schemeClr val="bg1">
                              <a:lumMod val="25000"/>
                            </a:schemeClr>
                          </a:solidFill>
                          <a:effectLst/>
                          <a:latin typeface="Helvetica" pitchFamily="34" charset="0"/>
                          <a:cs typeface="Helvetica" pitchFamily="34" charset="0"/>
                        </a:rPr>
                        <a:t>Result on</a:t>
                      </a:r>
                      <a:r>
                        <a:rPr lang="ru-RU" sz="1100" b="1" i="0" u="none" strike="noStrike" baseline="0" dirty="0" smtClean="0">
                          <a:solidFill>
                            <a:schemeClr val="bg1">
                              <a:lumMod val="25000"/>
                            </a:schemeClr>
                          </a:solidFill>
                          <a:effectLst/>
                          <a:latin typeface="Helvetica" pitchFamily="34" charset="0"/>
                          <a:cs typeface="Helvetica" pitchFamily="34" charset="0"/>
                        </a:rPr>
                        <a:t> 30.04.2013</a:t>
                      </a:r>
                      <a:endParaRPr lang="ru-RU" sz="1100" b="1" i="0" u="none" strike="noStrike" dirty="0">
                        <a:solidFill>
                          <a:schemeClr val="bg1">
                            <a:lumMod val="25000"/>
                          </a:schemeClr>
                        </a:solidFill>
                        <a:effectLst/>
                        <a:latin typeface="Helvetica" pitchFamily="34" charset="0"/>
                        <a:cs typeface="Helvetica" pitchFamily="34" charset="0"/>
                      </a:endParaRPr>
                    </a:p>
                  </a:txBody>
                  <a:tcPr marL="6581" marR="6581" marT="6581" marB="0" anchor="ct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en-US" sz="1100" b="1" i="0" u="none" strike="noStrike" dirty="0" smtClean="0">
                          <a:solidFill>
                            <a:schemeClr val="bg1">
                              <a:lumMod val="25000"/>
                            </a:schemeClr>
                          </a:solidFill>
                          <a:effectLst/>
                          <a:latin typeface="Helvetica" pitchFamily="34" charset="0"/>
                          <a:cs typeface="Helvetica" pitchFamily="34" charset="0"/>
                        </a:rPr>
                        <a:t>Management</a:t>
                      </a:r>
                      <a:r>
                        <a:rPr lang="en-US" sz="1100" b="1" i="0" u="none" strike="noStrike" baseline="0" dirty="0" smtClean="0">
                          <a:solidFill>
                            <a:schemeClr val="bg1">
                              <a:lumMod val="25000"/>
                            </a:schemeClr>
                          </a:solidFill>
                          <a:effectLst/>
                          <a:latin typeface="Helvetica" pitchFamily="34" charset="0"/>
                          <a:cs typeface="Helvetica" pitchFamily="34" charset="0"/>
                        </a:rPr>
                        <a:t> Comments</a:t>
                      </a:r>
                      <a:endParaRPr lang="ru-RU" sz="1100" b="1" i="0" u="none" strike="noStrike" dirty="0">
                        <a:solidFill>
                          <a:schemeClr val="bg1">
                            <a:lumMod val="25000"/>
                          </a:schemeClr>
                        </a:solidFill>
                        <a:effectLst/>
                        <a:latin typeface="Helvetica" pitchFamily="34" charset="0"/>
                        <a:cs typeface="Helvetica" pitchFamily="34" charset="0"/>
                      </a:endParaRPr>
                    </a:p>
                  </a:txBody>
                  <a:tcPr marL="6581" marR="6581" marT="6581" marB="0" anchor="ct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r>
              <a:tr h="1628680">
                <a:tc>
                  <a:txBody>
                    <a:bodyPr/>
                    <a:lstStyle/>
                    <a:p>
                      <a:pPr marL="85725" indent="0" algn="l" fontAlgn="b"/>
                      <a:r>
                        <a:rPr lang="en-US" sz="1200" kern="1200" dirty="0" smtClean="0">
                          <a:solidFill>
                            <a:schemeClr val="tx1"/>
                          </a:solidFill>
                          <a:latin typeface="+mn-lt"/>
                          <a:ea typeface="+mn-ea"/>
                          <a:cs typeface="+mn-cs"/>
                        </a:rPr>
                        <a:t>The number of jobs, created at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R &amp; D centers </a:t>
                      </a:r>
                      <a:r>
                        <a:rPr lang="en-US" sz="1200" kern="1200" dirty="0" smtClean="0">
                          <a:solidFill>
                            <a:schemeClr val="tx1"/>
                          </a:solidFill>
                          <a:latin typeface="+mn-lt"/>
                          <a:ea typeface="+mn-ea"/>
                          <a:cs typeface="+mn-cs"/>
                        </a:rPr>
                        <a:t>of </a:t>
                      </a:r>
                      <a:r>
                        <a:rPr lang="en-US" sz="1200" kern="1200" dirty="0" err="1" smtClean="0">
                          <a:solidFill>
                            <a:schemeClr val="tx1"/>
                          </a:solidFill>
                          <a:latin typeface="+mn-lt"/>
                          <a:ea typeface="+mn-ea"/>
                          <a:cs typeface="+mn-cs"/>
                        </a:rPr>
                        <a:t>Skolkovo’s</a:t>
                      </a:r>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key </a:t>
                      </a:r>
                      <a:r>
                        <a:rPr lang="en-US" sz="1200" kern="1200" dirty="0" smtClean="0">
                          <a:solidFill>
                            <a:schemeClr val="tx1"/>
                          </a:solidFill>
                          <a:latin typeface="+mn-lt"/>
                          <a:ea typeface="+mn-ea"/>
                          <a:cs typeface="+mn-cs"/>
                        </a:rPr>
                        <a:t>partners,</a:t>
                      </a:r>
                      <a:r>
                        <a:rPr lang="en-US"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who have signed</a:t>
                      </a:r>
                      <a:r>
                        <a:rPr lang="en-US" sz="1200" kern="1200" dirty="0" smtClean="0">
                          <a:solidFill>
                            <a:schemeClr val="tx1"/>
                          </a:solidFill>
                          <a:latin typeface="+mn-lt"/>
                          <a:ea typeface="+mn-ea"/>
                          <a:cs typeface="+mn-cs"/>
                        </a:rPr>
                        <a:t> an agreement, pcs.</a:t>
                      </a:r>
                      <a:endParaRPr lang="ru-RU" sz="1200" u="none" strike="noStrike" dirty="0" smtClean="0">
                        <a:solidFill>
                          <a:schemeClr val="bg1">
                            <a:lumMod val="25000"/>
                          </a:schemeClr>
                        </a:solidFill>
                        <a:effectLst/>
                        <a:latin typeface="Helvetica" pitchFamily="34" charset="0"/>
                        <a:cs typeface="Helvetica"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b"/>
                      <a:r>
                        <a:rPr lang="ru-RU" sz="1100" u="none" strike="noStrike" dirty="0">
                          <a:solidFill>
                            <a:schemeClr val="bg1">
                              <a:lumMod val="25000"/>
                            </a:schemeClr>
                          </a:solidFill>
                          <a:effectLst/>
                          <a:latin typeface="Helvetica" pitchFamily="34" charset="0"/>
                          <a:cs typeface="Helvetica" pitchFamily="34" charset="0"/>
                        </a:rPr>
                        <a:t>500</a:t>
                      </a:r>
                      <a:endParaRPr lang="ru-RU" sz="1100" b="0" i="0" u="none" strike="noStrike" dirty="0">
                        <a:solidFill>
                          <a:schemeClr val="bg1">
                            <a:lumMod val="25000"/>
                          </a:schemeClr>
                        </a:solidFill>
                        <a:effectLst/>
                        <a:latin typeface="Helvetica" pitchFamily="34" charset="0"/>
                        <a:cs typeface="Helvetica"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100" b="0" i="0" u="none" strike="noStrike" dirty="0" smtClean="0">
                          <a:solidFill>
                            <a:schemeClr val="bg1">
                              <a:lumMod val="25000"/>
                            </a:schemeClr>
                          </a:solidFill>
                          <a:effectLst/>
                          <a:latin typeface="Helvetica" pitchFamily="34" charset="0"/>
                          <a:cs typeface="Helvetica" pitchFamily="34" charset="0"/>
                        </a:rPr>
                        <a:t>334</a:t>
                      </a:r>
                      <a:endParaRPr lang="ru-RU" sz="1100" b="0" i="0" u="none" strike="noStrike" dirty="0" smtClean="0">
                        <a:solidFill>
                          <a:schemeClr val="bg1">
                            <a:lumMod val="25000"/>
                          </a:schemeClr>
                        </a:solidFill>
                        <a:effectLst/>
                        <a:latin typeface="Helvetica" pitchFamily="34" charset="0"/>
                        <a:cs typeface="Helvetica"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r>
                        <a:rPr lang="en-US" sz="1200" kern="1200" dirty="0" smtClean="0">
                          <a:solidFill>
                            <a:schemeClr val="tx1"/>
                          </a:solidFill>
                          <a:latin typeface="+mn-lt"/>
                          <a:ea typeface="+mn-ea"/>
                          <a:cs typeface="+mn-cs"/>
                        </a:rPr>
                        <a:t>The number of jobs at</a:t>
                      </a:r>
                      <a:r>
                        <a:rPr lang="en-US" sz="1200" kern="1200" baseline="0" dirty="0" smtClean="0">
                          <a:solidFill>
                            <a:schemeClr val="tx1"/>
                          </a:solidFill>
                          <a:latin typeface="+mn-lt"/>
                          <a:ea typeface="+mn-ea"/>
                          <a:cs typeface="+mn-cs"/>
                        </a:rPr>
                        <a:t> the</a:t>
                      </a:r>
                      <a:r>
                        <a:rPr lang="en-US" sz="1200" kern="1200" dirty="0" smtClean="0">
                          <a:solidFill>
                            <a:schemeClr val="tx1"/>
                          </a:solidFill>
                          <a:latin typeface="+mn-lt"/>
                          <a:ea typeface="+mn-ea"/>
                          <a:cs typeface="+mn-cs"/>
                        </a:rPr>
                        <a:t> R &amp; D centers increased by 8 in April through an agreement with OAO "TMK".</a:t>
                      </a:r>
                    </a:p>
                    <a:p>
                      <a:r>
                        <a:rPr lang="en-US" sz="1200" kern="1200" dirty="0" smtClean="0">
                          <a:solidFill>
                            <a:schemeClr val="tx1"/>
                          </a:solidFill>
                          <a:latin typeface="+mn-lt"/>
                          <a:ea typeface="+mn-ea"/>
                          <a:cs typeface="+mn-cs"/>
                        </a:rPr>
                        <a:t>The total number of jobs in this R &amp; D center will be 55 people by </a:t>
                      </a:r>
                      <a:r>
                        <a:rPr lang="en-US" sz="1200" kern="1200" dirty="0" smtClean="0">
                          <a:solidFill>
                            <a:schemeClr val="tx1"/>
                          </a:solidFill>
                          <a:latin typeface="+mn-lt"/>
                          <a:ea typeface="+mn-ea"/>
                          <a:cs typeface="+mn-cs"/>
                        </a:rPr>
                        <a:t>2015 </a:t>
                      </a:r>
                      <a:r>
                        <a:rPr lang="en-US" sz="1200" kern="1200" dirty="0" smtClean="0">
                          <a:solidFill>
                            <a:schemeClr val="tx1"/>
                          </a:solidFill>
                          <a:latin typeface="+mn-lt"/>
                          <a:ea typeface="+mn-ea"/>
                          <a:cs typeface="+mn-cs"/>
                        </a:rPr>
                        <a:t>and 3,194 people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a:t>
                      </a:r>
                      <a:r>
                        <a:rPr lang="en-US" sz="1200" kern="1200" dirty="0" smtClean="0">
                          <a:solidFill>
                            <a:schemeClr val="tx1"/>
                          </a:solidFill>
                          <a:latin typeface="+mn-lt"/>
                          <a:ea typeface="+mn-ea"/>
                          <a:cs typeface="+mn-cs"/>
                        </a:rPr>
                        <a:t>all</a:t>
                      </a:r>
                      <a:r>
                        <a:rPr lang="en-US" sz="1200" kern="1200" baseline="0" dirty="0" smtClean="0">
                          <a:solidFill>
                            <a:schemeClr val="tx1"/>
                          </a:solidFill>
                          <a:latin typeface="+mn-lt"/>
                          <a:ea typeface="+mn-ea"/>
                          <a:cs typeface="+mn-cs"/>
                        </a:rPr>
                        <a:t> companies’</a:t>
                      </a:r>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R &amp; D</a:t>
                      </a:r>
                      <a:r>
                        <a:rPr lang="en-US" sz="1200" kern="1200" baseline="0" dirty="0" smtClean="0">
                          <a:solidFill>
                            <a:schemeClr val="tx1"/>
                          </a:solidFill>
                          <a:latin typeface="+mn-lt"/>
                          <a:ea typeface="+mn-ea"/>
                          <a:cs typeface="+mn-cs"/>
                        </a:rPr>
                        <a:t> centers </a:t>
                      </a:r>
                      <a:r>
                        <a:rPr lang="en-US" sz="1200" kern="1200" dirty="0" smtClean="0">
                          <a:solidFill>
                            <a:schemeClr val="tx1"/>
                          </a:solidFill>
                          <a:latin typeface="+mn-lt"/>
                          <a:ea typeface="+mn-ea"/>
                          <a:cs typeface="+mn-cs"/>
                        </a:rPr>
                        <a:t>who </a:t>
                      </a:r>
                      <a:r>
                        <a:rPr lang="en-US" sz="1200" kern="1200" dirty="0" smtClean="0">
                          <a:solidFill>
                            <a:schemeClr val="tx1"/>
                          </a:solidFill>
                          <a:latin typeface="+mn-lt"/>
                          <a:ea typeface="+mn-ea"/>
                          <a:cs typeface="+mn-cs"/>
                        </a:rPr>
                        <a:t>signed an agreement with </a:t>
                      </a:r>
                      <a:r>
                        <a:rPr lang="en-US" sz="1200" kern="1200" dirty="0" err="1" smtClean="0">
                          <a:solidFill>
                            <a:schemeClr val="tx1"/>
                          </a:solidFill>
                          <a:latin typeface="+mn-lt"/>
                          <a:ea typeface="+mn-ea"/>
                          <a:cs typeface="+mn-cs"/>
                        </a:rPr>
                        <a:t>Skolkovo</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Under</a:t>
                      </a:r>
                      <a:r>
                        <a:rPr lang="en-US" sz="1200" kern="1200" baseline="0" dirty="0" smtClean="0">
                          <a:solidFill>
                            <a:schemeClr val="tx1"/>
                          </a:solidFill>
                          <a:latin typeface="+mn-lt"/>
                          <a:ea typeface="+mn-ea"/>
                          <a:cs typeface="+mn-cs"/>
                        </a:rPr>
                        <a:t> negotiation</a:t>
                      </a:r>
                      <a:r>
                        <a:rPr lang="en-US" sz="1200" kern="1200" dirty="0" smtClean="0">
                          <a:solidFill>
                            <a:schemeClr val="tx1"/>
                          </a:solidFill>
                          <a:latin typeface="+mn-lt"/>
                          <a:ea typeface="+mn-ea"/>
                          <a:cs typeface="+mn-cs"/>
                        </a:rPr>
                        <a:t>: an agreement with </a:t>
                      </a:r>
                      <a:r>
                        <a:rPr lang="en-US" sz="1200" kern="1200" dirty="0" err="1" smtClean="0">
                          <a:solidFill>
                            <a:schemeClr val="tx1"/>
                          </a:solidFill>
                          <a:latin typeface="+mn-lt"/>
                          <a:ea typeface="+mn-ea"/>
                          <a:cs typeface="+mn-cs"/>
                        </a:rPr>
                        <a:t>Danfoss</a:t>
                      </a:r>
                      <a:r>
                        <a:rPr lang="en-US" sz="1200" kern="1200" dirty="0" smtClean="0">
                          <a:solidFill>
                            <a:schemeClr val="tx1"/>
                          </a:solidFill>
                          <a:latin typeface="+mn-lt"/>
                          <a:ea typeface="+mn-ea"/>
                          <a:cs typeface="+mn-cs"/>
                        </a:rPr>
                        <a:t> (the total number of jobs in 2015 - 17 people.).</a:t>
                      </a:r>
                      <a:endParaRPr lang="ru-RU" sz="1200" b="0" i="0" u="none" strike="noStrike" dirty="0">
                        <a:solidFill>
                          <a:schemeClr val="bg1">
                            <a:lumMod val="25000"/>
                          </a:schemeClr>
                        </a:solidFill>
                        <a:effectLst/>
                        <a:latin typeface="Helvetica" pitchFamily="34" charset="0"/>
                        <a:cs typeface="Helvetica"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r>
              <a:tr h="2474259">
                <a:tc>
                  <a:txBody>
                    <a:bodyPr/>
                    <a:lstStyle/>
                    <a:p>
                      <a:r>
                        <a:rPr lang="en-US" sz="1200" kern="1200" dirty="0" smtClean="0">
                          <a:solidFill>
                            <a:schemeClr val="tx1"/>
                          </a:solidFill>
                          <a:latin typeface="+mn-lt"/>
                          <a:ea typeface="+mn-ea"/>
                          <a:cs typeface="+mn-cs"/>
                        </a:rPr>
                        <a:t>The involvement of venture capitalists (VCs):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share of investments from accredited VCs of the total investment that participants have attracted from external funding sources,%</a:t>
                      </a:r>
                      <a:endParaRPr lang="ru-RU" sz="1200" b="0" i="0" u="none" strike="noStrike" dirty="0" smtClean="0">
                        <a:solidFill>
                          <a:schemeClr val="bg1">
                            <a:lumMod val="25000"/>
                          </a:schemeClr>
                        </a:solidFill>
                        <a:effectLst/>
                        <a:latin typeface="Helvetica" pitchFamily="34" charset="0"/>
                        <a:cs typeface="Helvetica"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b"/>
                      <a:r>
                        <a:rPr lang="ru-RU" sz="1100" u="none" strike="noStrike" dirty="0">
                          <a:solidFill>
                            <a:schemeClr val="bg1">
                              <a:lumMod val="25000"/>
                            </a:schemeClr>
                          </a:solidFill>
                          <a:effectLst/>
                          <a:latin typeface="Helvetica" pitchFamily="34" charset="0"/>
                          <a:cs typeface="Helvetica" pitchFamily="34" charset="0"/>
                        </a:rPr>
                        <a:t>20</a:t>
                      </a:r>
                      <a:endParaRPr lang="ru-RU" sz="1100" b="0" i="0" u="none" strike="noStrike" dirty="0">
                        <a:solidFill>
                          <a:schemeClr val="bg1">
                            <a:lumMod val="25000"/>
                          </a:schemeClr>
                        </a:solidFill>
                        <a:effectLst/>
                        <a:latin typeface="Helvetica" pitchFamily="34" charset="0"/>
                        <a:cs typeface="Helvetica"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b"/>
                      <a:r>
                        <a:rPr lang="ru-RU" sz="1100" b="0" i="0" u="none" strike="noStrike" dirty="0" smtClean="0">
                          <a:solidFill>
                            <a:schemeClr val="bg1">
                              <a:lumMod val="25000"/>
                            </a:schemeClr>
                          </a:solidFill>
                          <a:effectLst/>
                          <a:latin typeface="Helvetica" pitchFamily="34" charset="0"/>
                          <a:cs typeface="Helvetica" pitchFamily="34" charset="0"/>
                        </a:rPr>
                        <a:t>39</a:t>
                      </a:r>
                      <a:endParaRPr lang="ru-RU" sz="1100" b="0" i="0" u="none" strike="noStrike" dirty="0">
                        <a:solidFill>
                          <a:schemeClr val="bg1">
                            <a:lumMod val="25000"/>
                          </a:schemeClr>
                        </a:solidFill>
                        <a:effectLst/>
                        <a:latin typeface="Helvetica" pitchFamily="34" charset="0"/>
                        <a:cs typeface="Helvetica"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r>
                        <a:rPr lang="en-US" sz="1200" kern="1200" dirty="0" smtClean="0">
                          <a:solidFill>
                            <a:schemeClr val="tx1"/>
                          </a:solidFill>
                          <a:latin typeface="+mn-lt"/>
                          <a:ea typeface="+mn-ea"/>
                          <a:cs typeface="+mn-cs"/>
                        </a:rPr>
                        <a:t>KPI consists of the average of two indicators: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1) The share of investments by accredited venture capital funds in the total amount </a:t>
                      </a:r>
                      <a:r>
                        <a:rPr lang="en-US" sz="1200" kern="1200" dirty="0" smtClean="0">
                          <a:solidFill>
                            <a:schemeClr val="tx1"/>
                          </a:solidFill>
                          <a:latin typeface="+mn-lt"/>
                          <a:ea typeface="+mn-ea"/>
                          <a:cs typeface="+mn-cs"/>
                        </a:rPr>
                        <a:t>of</a:t>
                      </a:r>
                      <a:r>
                        <a:rPr lang="en-US" sz="1200" kern="1200" baseline="0" dirty="0" smtClean="0">
                          <a:solidFill>
                            <a:schemeClr val="tx1"/>
                          </a:solidFill>
                          <a:latin typeface="+mn-lt"/>
                          <a:ea typeface="+mn-ea"/>
                          <a:cs typeface="+mn-cs"/>
                        </a:rPr>
                        <a:t> investments</a:t>
                      </a:r>
                      <a:r>
                        <a:rPr lang="en-US" sz="1200" kern="120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which have</a:t>
                      </a:r>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co-financed participants. This indicator reflects the statistics of two months of work in 2013, and </a:t>
                      </a:r>
                      <a:r>
                        <a:rPr lang="en-US" sz="1200" kern="1200" dirty="0" smtClean="0">
                          <a:solidFill>
                            <a:schemeClr val="tx1"/>
                          </a:solidFill>
                          <a:latin typeface="+mn-lt"/>
                          <a:ea typeface="+mn-ea"/>
                          <a:cs typeface="+mn-cs"/>
                        </a:rPr>
                        <a:t>amounts </a:t>
                      </a:r>
                      <a:r>
                        <a:rPr lang="en-US" sz="1200" kern="1200" dirty="0" smtClean="0">
                          <a:solidFill>
                            <a:schemeClr val="tx1"/>
                          </a:solidFill>
                          <a:latin typeface="+mn-lt"/>
                          <a:ea typeface="+mn-ea"/>
                          <a:cs typeface="+mn-cs"/>
                        </a:rPr>
                        <a:t>67.87%.</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majority</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of the funding was</a:t>
                      </a:r>
                      <a:r>
                        <a:rPr lang="en-US" sz="1200" kern="1200" baseline="0" dirty="0" smtClean="0">
                          <a:solidFill>
                            <a:schemeClr val="tx1"/>
                          </a:solidFill>
                          <a:latin typeface="+mn-lt"/>
                          <a:ea typeface="+mn-ea"/>
                          <a:cs typeface="+mn-cs"/>
                        </a:rPr>
                        <a:t> provided by</a:t>
                      </a:r>
                      <a:r>
                        <a:rPr lang="en-US" sz="1200" kern="1200" dirty="0" smtClean="0">
                          <a:solidFill>
                            <a:schemeClr val="tx1"/>
                          </a:solidFill>
                          <a:latin typeface="+mn-lt"/>
                          <a:ea typeface="+mn-ea"/>
                          <a:cs typeface="+mn-cs"/>
                        </a:rPr>
                        <a:t> investment funds Bioprocess, VEB Innovation (2) and Columbus Nova</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2) The proportion of participants supported by accredited venture capital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funds in the total number of participants. This figure is 9.28% and corresponds to the average level of 11.9% in 2011-2012.</a:t>
                      </a:r>
                      <a:endParaRPr lang="ru-RU" sz="1200" u="none" strike="noStrike" kern="1200" dirty="0">
                        <a:solidFill>
                          <a:schemeClr val="bg1">
                            <a:lumMod val="25000"/>
                          </a:schemeClr>
                        </a:solidFill>
                        <a:effectLst/>
                        <a:latin typeface="Helvetica" pitchFamily="34" charset="0"/>
                        <a:ea typeface="+mn-ea"/>
                        <a:cs typeface="Helvetica"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r>
            </a:tbl>
          </a:graphicData>
        </a:graphic>
      </p:graphicFrame>
      <p:graphicFrame>
        <p:nvGraphicFramePr>
          <p:cNvPr id="2" name="Таблица 1"/>
          <p:cNvGraphicFramePr>
            <a:graphicFrameLocks noGrp="1"/>
          </p:cNvGraphicFramePr>
          <p:nvPr>
            <p:extLst>
              <p:ext uri="{D42A27DB-BD31-4B8C-83A1-F6EECF244321}">
                <p14:modId xmlns:p14="http://schemas.microsoft.com/office/powerpoint/2010/main" val="2653890928"/>
              </p:ext>
            </p:extLst>
          </p:nvPr>
        </p:nvGraphicFramePr>
        <p:xfrm>
          <a:off x="2219327" y="914401"/>
          <a:ext cx="6392110" cy="914400"/>
        </p:xfrm>
        <a:graphic>
          <a:graphicData uri="http://schemas.openxmlformats.org/drawingml/2006/table">
            <a:tbl>
              <a:tblPr firstRow="1" bandRow="1">
                <a:tableStyleId>{2D5ABB26-0587-4C30-8999-92F81FD0307C}</a:tableStyleId>
              </a:tblPr>
              <a:tblGrid>
                <a:gridCol w="6392110"/>
              </a:tblGrid>
              <a:tr h="234909">
                <a:tc>
                  <a:txBody>
                    <a:bodyPr/>
                    <a:lstStyle/>
                    <a:p>
                      <a:r>
                        <a:rPr lang="en-US" sz="1200" b="0" i="0" kern="1200" dirty="0" smtClean="0">
                          <a:solidFill>
                            <a:schemeClr val="tx1"/>
                          </a:solidFill>
                          <a:latin typeface="+mn-lt"/>
                          <a:ea typeface="+mn-ea"/>
                          <a:cs typeface="+mn-cs"/>
                        </a:rPr>
                        <a:t>The strategic goal</a:t>
                      </a:r>
                      <a:endParaRPr lang="ru-RU" sz="1200" b="0" i="0" dirty="0">
                        <a:solidFill>
                          <a:schemeClr val="bg1">
                            <a:lumMod val="25000"/>
                          </a:schemeClr>
                        </a:solidFill>
                        <a:latin typeface="Helvetica" pitchFamily="34" charset="0"/>
                        <a:cs typeface="Helvetica" pitchFamily="34" charset="0"/>
                      </a:endParaRPr>
                    </a:p>
                  </a:txBody>
                  <a:tcPr>
                    <a:lnB w="12700" cap="flat" cmpd="sng" algn="ctr">
                      <a:solidFill>
                        <a:schemeClr val="bg2">
                          <a:lumMod val="50000"/>
                        </a:schemeClr>
                      </a:solidFill>
                      <a:prstDash val="solid"/>
                      <a:round/>
                      <a:headEnd type="none" w="med" len="med"/>
                      <a:tailEnd type="none" w="med" len="med"/>
                    </a:lnB>
                  </a:tcPr>
                </a:tc>
              </a:tr>
              <a:tr h="488571">
                <a:tc>
                  <a:txBody>
                    <a:bodyPr/>
                    <a:lstStyle/>
                    <a:p>
                      <a:r>
                        <a:rPr lang="en-US" sz="1200" i="1" kern="1200" dirty="0" smtClean="0">
                          <a:solidFill>
                            <a:srgbClr val="A3A3A3"/>
                          </a:solidFill>
                          <a:latin typeface="+mn-lt"/>
                          <a:ea typeface="+mn-ea"/>
                          <a:cs typeface="+mn-cs"/>
                        </a:rPr>
                        <a:t>Use the skills and resources of</a:t>
                      </a:r>
                      <a:r>
                        <a:rPr lang="en-US" sz="1200" i="1" kern="1200" baseline="0" dirty="0" smtClean="0">
                          <a:solidFill>
                            <a:srgbClr val="A3A3A3"/>
                          </a:solidFill>
                          <a:latin typeface="+mn-lt"/>
                          <a:ea typeface="+mn-ea"/>
                          <a:cs typeface="+mn-cs"/>
                        </a:rPr>
                        <a:t> </a:t>
                      </a:r>
                      <a:r>
                        <a:rPr lang="en-US" sz="1200" i="1" kern="1200" dirty="0" smtClean="0">
                          <a:solidFill>
                            <a:srgbClr val="A3A3A3"/>
                          </a:solidFill>
                          <a:latin typeface="+mn-lt"/>
                          <a:ea typeface="+mn-ea"/>
                          <a:cs typeface="+mn-cs"/>
                        </a:rPr>
                        <a:t>partners to develop a research infrastructure and support the participants in commercialization and</a:t>
                      </a:r>
                      <a:r>
                        <a:rPr lang="en-US" sz="1200" i="1" kern="1200" baseline="0" dirty="0" smtClean="0">
                          <a:solidFill>
                            <a:srgbClr val="A3A3A3"/>
                          </a:solidFill>
                          <a:latin typeface="+mn-lt"/>
                          <a:ea typeface="+mn-ea"/>
                          <a:cs typeface="+mn-cs"/>
                        </a:rPr>
                        <a:t> integration of</a:t>
                      </a:r>
                      <a:r>
                        <a:rPr lang="en-US" sz="1200" i="1" kern="1200" dirty="0" smtClean="0">
                          <a:solidFill>
                            <a:srgbClr val="A3A3A3"/>
                          </a:solidFill>
                          <a:latin typeface="+mn-lt"/>
                          <a:ea typeface="+mn-ea"/>
                          <a:cs typeface="+mn-cs"/>
                        </a:rPr>
                        <a:t> participating companies’ innovative products into </a:t>
                      </a:r>
                      <a:r>
                        <a:rPr lang="en-US" sz="1200" i="1" kern="1200" dirty="0" smtClean="0">
                          <a:solidFill>
                            <a:srgbClr val="A3A3A3"/>
                          </a:solidFill>
                          <a:latin typeface="+mn-lt"/>
                          <a:ea typeface="+mn-ea"/>
                          <a:cs typeface="+mn-cs"/>
                        </a:rPr>
                        <a:t> </a:t>
                      </a:r>
                      <a:r>
                        <a:rPr lang="en-US" sz="1200" i="1" kern="1200" dirty="0" smtClean="0">
                          <a:solidFill>
                            <a:srgbClr val="A3A3A3"/>
                          </a:solidFill>
                          <a:latin typeface="+mn-lt"/>
                          <a:ea typeface="+mn-ea"/>
                          <a:cs typeface="+mn-cs"/>
                        </a:rPr>
                        <a:t>global </a:t>
                      </a:r>
                      <a:r>
                        <a:rPr lang="en-US" sz="1200" i="1" kern="1200" dirty="0" smtClean="0">
                          <a:solidFill>
                            <a:srgbClr val="A3A3A3"/>
                          </a:solidFill>
                          <a:latin typeface="+mn-lt"/>
                          <a:ea typeface="+mn-ea"/>
                          <a:cs typeface="+mn-cs"/>
                        </a:rPr>
                        <a:t>technology </a:t>
                      </a:r>
                      <a:r>
                        <a:rPr lang="en-US" sz="1200" i="1" kern="1200" dirty="0" smtClean="0">
                          <a:solidFill>
                            <a:srgbClr val="A3A3A3"/>
                          </a:solidFill>
                          <a:latin typeface="+mn-lt"/>
                          <a:ea typeface="+mn-ea"/>
                          <a:cs typeface="+mn-cs"/>
                        </a:rPr>
                        <a:t>ecosystems.</a:t>
                      </a:r>
                    </a:p>
                  </a:txBody>
                  <a:tcPr>
                    <a:lnT w="12700" cap="flat" cmpd="sng" algn="ctr">
                      <a:solidFill>
                        <a:schemeClr val="bg2">
                          <a:lumMod val="50000"/>
                        </a:schemeClr>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2942454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3304375105"/>
              </p:ext>
            </p:extLst>
          </p:nvPr>
        </p:nvGraphicFramePr>
        <p:xfrm>
          <a:off x="2192168" y="787659"/>
          <a:ext cx="6331820" cy="609209"/>
        </p:xfrm>
        <a:graphic>
          <a:graphicData uri="http://schemas.openxmlformats.org/drawingml/2006/table">
            <a:tbl>
              <a:tblPr firstRow="1" bandRow="1">
                <a:tableStyleId>{2D5ABB26-0587-4C30-8999-92F81FD0307C}</a:tableStyleId>
              </a:tblPr>
              <a:tblGrid>
                <a:gridCol w="6331820"/>
              </a:tblGrid>
              <a:tr h="212578">
                <a:tc>
                  <a:txBody>
                    <a:bodyPr/>
                    <a:lstStyle/>
                    <a:p>
                      <a:r>
                        <a:rPr lang="en-US" sz="1100" dirty="0" smtClean="0">
                          <a:solidFill>
                            <a:schemeClr val="bg1">
                              <a:lumMod val="25000"/>
                            </a:schemeClr>
                          </a:solidFill>
                          <a:latin typeface="Arial" pitchFamily="34" charset="0"/>
                          <a:cs typeface="Arial" pitchFamily="34" charset="0"/>
                        </a:rPr>
                        <a:t>The Strategic Goal</a:t>
                      </a:r>
                      <a:endParaRPr lang="ru-RU" sz="1100" dirty="0">
                        <a:solidFill>
                          <a:schemeClr val="bg1">
                            <a:lumMod val="25000"/>
                          </a:schemeClr>
                        </a:solidFill>
                        <a:latin typeface="Arial" pitchFamily="34" charset="0"/>
                        <a:cs typeface="Arial" pitchFamily="34" charset="0"/>
                      </a:endParaRPr>
                    </a:p>
                  </a:txBody>
                  <a:tcPr>
                    <a:lnB w="12700" cap="flat" cmpd="sng" algn="ctr">
                      <a:solidFill>
                        <a:schemeClr val="bg2">
                          <a:lumMod val="50000"/>
                        </a:schemeClr>
                      </a:solidFill>
                      <a:prstDash val="solid"/>
                      <a:round/>
                      <a:headEnd type="none" w="med" len="med"/>
                      <a:tailEnd type="none" w="med" len="med"/>
                    </a:lnB>
                  </a:tcPr>
                </a:tc>
              </a:tr>
              <a:tr h="350129">
                <a:tc>
                  <a:txBody>
                    <a:bodyPr/>
                    <a:lstStyle/>
                    <a:p>
                      <a:r>
                        <a:rPr lang="en-US" sz="1200" i="1" kern="1200" dirty="0" smtClean="0">
                          <a:solidFill>
                            <a:srgbClr val="A3A3A3"/>
                          </a:solidFill>
                          <a:latin typeface="+mn-lt"/>
                          <a:ea typeface="+mn-ea"/>
                          <a:cs typeface="+mn-cs"/>
                        </a:rPr>
                        <a:t>To complete the design and construction of the city, scheduled for 2013, 2014.</a:t>
                      </a:r>
                      <a:endParaRPr lang="ru-RU" sz="1200" i="1" dirty="0" smtClean="0">
                        <a:solidFill>
                          <a:srgbClr val="A3A3A3"/>
                        </a:solidFill>
                        <a:latin typeface="Arial" pitchFamily="34" charset="0"/>
                        <a:cs typeface="Arial" pitchFamily="34" charset="0"/>
                      </a:endParaRPr>
                    </a:p>
                  </a:txBody>
                  <a:tcPr>
                    <a:lnT w="12700" cap="flat" cmpd="sng" algn="ctr">
                      <a:solidFill>
                        <a:schemeClr val="bg2">
                          <a:lumMod val="50000"/>
                        </a:schemeClr>
                      </a:solidFill>
                      <a:prstDash val="solid"/>
                      <a:round/>
                      <a:headEnd type="none" w="med" len="med"/>
                      <a:tailEnd type="none" w="med" len="med"/>
                    </a:lnT>
                  </a:tcPr>
                </a:tc>
              </a:tr>
            </a:tbl>
          </a:graphicData>
        </a:graphic>
      </p:graphicFrame>
      <p:graphicFrame>
        <p:nvGraphicFramePr>
          <p:cNvPr id="7" name="Table 19"/>
          <p:cNvGraphicFramePr>
            <a:graphicFrameLocks noGrp="1"/>
          </p:cNvGraphicFramePr>
          <p:nvPr>
            <p:extLst>
              <p:ext uri="{D42A27DB-BD31-4B8C-83A1-F6EECF244321}">
                <p14:modId xmlns:p14="http://schemas.microsoft.com/office/powerpoint/2010/main" val="27150071"/>
              </p:ext>
            </p:extLst>
          </p:nvPr>
        </p:nvGraphicFramePr>
        <p:xfrm>
          <a:off x="477063" y="1399724"/>
          <a:ext cx="8619312" cy="5251184"/>
        </p:xfrm>
        <a:graphic>
          <a:graphicData uri="http://schemas.openxmlformats.org/drawingml/2006/table">
            <a:tbl>
              <a:tblPr firstRow="1" bandRow="1">
                <a:tableStyleId>{F2DE63D5-997A-4646-A377-4702673A728D}</a:tableStyleId>
              </a:tblPr>
              <a:tblGrid>
                <a:gridCol w="1096343"/>
                <a:gridCol w="1241356"/>
                <a:gridCol w="1490538"/>
                <a:gridCol w="3956198"/>
                <a:gridCol w="834877"/>
              </a:tblGrid>
              <a:tr h="498816">
                <a:tc>
                  <a:txBody>
                    <a:bodyPr/>
                    <a:lstStyle/>
                    <a:p>
                      <a:pPr algn="ctr"/>
                      <a:r>
                        <a:rPr lang="en-US" sz="900" b="1" dirty="0" smtClean="0">
                          <a:solidFill>
                            <a:schemeClr val="bg1">
                              <a:lumMod val="25000"/>
                            </a:schemeClr>
                          </a:solidFill>
                          <a:latin typeface="Helvetica" pitchFamily="34" charset="0"/>
                          <a:cs typeface="Helvetica" pitchFamily="34" charset="0"/>
                        </a:rPr>
                        <a:t>Facility Name</a:t>
                      </a:r>
                      <a:endParaRPr lang="ru-RU" sz="900" b="1" dirty="0">
                        <a:solidFill>
                          <a:schemeClr val="bg1">
                            <a:lumMod val="25000"/>
                          </a:schemeClr>
                        </a:solidFill>
                        <a:latin typeface="Helvetica" pitchFamily="34" charset="0"/>
                        <a:cs typeface="Helvetica" pitchFamily="34" charset="0"/>
                      </a:endParaRPr>
                    </a:p>
                  </a:txBody>
                  <a:tcPr marL="36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solidFill>
                      <a:schemeClr val="tx2">
                        <a:lumMod val="20000"/>
                        <a:lumOff val="80000"/>
                      </a:schemeClr>
                    </a:solidFill>
                  </a:tcPr>
                </a:tc>
                <a:tc>
                  <a:txBody>
                    <a:bodyPr/>
                    <a:lstStyle/>
                    <a:p>
                      <a:pPr algn="ctr"/>
                      <a:r>
                        <a:rPr lang="en-US" sz="900" b="1" dirty="0" smtClean="0">
                          <a:solidFill>
                            <a:schemeClr val="bg1">
                              <a:lumMod val="25000"/>
                            </a:schemeClr>
                          </a:solidFill>
                          <a:latin typeface="Helvetica" pitchFamily="34" charset="0"/>
                          <a:cs typeface="Helvetica" pitchFamily="34" charset="0"/>
                        </a:rPr>
                        <a:t>Planned Date</a:t>
                      </a:r>
                      <a:r>
                        <a:rPr lang="en-US" sz="900" b="1" baseline="0" dirty="0" smtClean="0">
                          <a:solidFill>
                            <a:schemeClr val="bg1">
                              <a:lumMod val="25000"/>
                            </a:schemeClr>
                          </a:solidFill>
                          <a:latin typeface="Helvetica" pitchFamily="34" charset="0"/>
                          <a:cs typeface="Helvetica" pitchFamily="34" charset="0"/>
                        </a:rPr>
                        <a:t> Completion Current Phase</a:t>
                      </a:r>
                      <a:r>
                        <a:rPr lang="ru-RU" sz="900" b="1" dirty="0" smtClean="0">
                          <a:solidFill>
                            <a:schemeClr val="bg1">
                              <a:lumMod val="25000"/>
                            </a:schemeClr>
                          </a:solidFill>
                          <a:latin typeface="Helvetica" pitchFamily="34" charset="0"/>
                          <a:cs typeface="Helvetica" pitchFamily="34" charset="0"/>
                        </a:rPr>
                        <a:t>*</a:t>
                      </a:r>
                      <a:endParaRPr lang="ru-RU" sz="900" b="1" dirty="0">
                        <a:solidFill>
                          <a:schemeClr val="bg1">
                            <a:lumMod val="25000"/>
                          </a:schemeClr>
                        </a:solidFill>
                        <a:latin typeface="Helvetica" pitchFamily="34" charset="0"/>
                        <a:cs typeface="Helvetica" pitchFamily="34" charset="0"/>
                      </a:endParaRPr>
                    </a:p>
                  </a:txBody>
                  <a:tcPr marL="36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solidFill>
                      <a:schemeClr val="tx2">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1" baseline="0" dirty="0" smtClean="0">
                          <a:solidFill>
                            <a:schemeClr val="bg1">
                              <a:lumMod val="25000"/>
                            </a:schemeClr>
                          </a:solidFill>
                          <a:latin typeface="Helvetica" pitchFamily="34" charset="0"/>
                          <a:cs typeface="Helvetica" pitchFamily="34" charset="0"/>
                        </a:rPr>
                        <a:t>Status on </a:t>
                      </a:r>
                      <a:r>
                        <a:rPr lang="ru-RU" sz="900" b="1" dirty="0" smtClean="0">
                          <a:solidFill>
                            <a:schemeClr val="bg1">
                              <a:lumMod val="25000"/>
                            </a:schemeClr>
                          </a:solidFill>
                          <a:latin typeface="Helvetica" pitchFamily="34" charset="0"/>
                          <a:cs typeface="Helvetica" pitchFamily="34" charset="0"/>
                        </a:rPr>
                        <a:t>30.04.2013</a:t>
                      </a:r>
                      <a:endParaRPr lang="ru-RU" sz="900" b="1" dirty="0">
                        <a:solidFill>
                          <a:schemeClr val="bg1">
                            <a:lumMod val="25000"/>
                          </a:schemeClr>
                        </a:solidFill>
                        <a:latin typeface="Helvetica" pitchFamily="34" charset="0"/>
                        <a:cs typeface="Helvetica" pitchFamily="34" charset="0"/>
                      </a:endParaRPr>
                    </a:p>
                  </a:txBody>
                  <a:tcPr marL="36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solidFill>
                      <a:schemeClr val="tx2">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1" dirty="0" smtClean="0">
                          <a:solidFill>
                            <a:schemeClr val="bg1">
                              <a:lumMod val="25000"/>
                            </a:schemeClr>
                          </a:solidFill>
                          <a:latin typeface="Helvetica" pitchFamily="34" charset="0"/>
                          <a:cs typeface="Helvetica" pitchFamily="34" charset="0"/>
                        </a:rPr>
                        <a:t>Management Comments</a:t>
                      </a:r>
                      <a:endParaRPr lang="ru-RU" sz="900" b="1" baseline="0" dirty="0" smtClean="0">
                        <a:solidFill>
                          <a:schemeClr val="bg1">
                            <a:lumMod val="25000"/>
                          </a:schemeClr>
                        </a:solidFill>
                        <a:latin typeface="Helvetica" pitchFamily="34" charset="0"/>
                        <a:cs typeface="Helvetica" pitchFamily="34" charset="0"/>
                      </a:endParaRPr>
                    </a:p>
                    <a:p>
                      <a:pPr marL="0" marR="0" indent="0" algn="ctr" defTabSz="457200" rtl="0" eaLnBrk="1" fontAlgn="auto" latinLnBrk="0" hangingPunct="1">
                        <a:lnSpc>
                          <a:spcPct val="100000"/>
                        </a:lnSpc>
                        <a:spcBef>
                          <a:spcPts val="0"/>
                        </a:spcBef>
                        <a:spcAft>
                          <a:spcPts val="0"/>
                        </a:spcAft>
                        <a:buClrTx/>
                        <a:buSzTx/>
                        <a:buFontTx/>
                        <a:buNone/>
                        <a:tabLst/>
                        <a:defRPr/>
                      </a:pPr>
                      <a:r>
                        <a:rPr lang="ru-RU" sz="900" b="0" i="1" baseline="0" dirty="0" smtClean="0">
                          <a:solidFill>
                            <a:schemeClr val="bg1">
                              <a:lumMod val="25000"/>
                            </a:schemeClr>
                          </a:solidFill>
                          <a:latin typeface="Helvetica" pitchFamily="34" charset="0"/>
                          <a:cs typeface="Helvetica" pitchFamily="34" charset="0"/>
                        </a:rPr>
                        <a:t>(</a:t>
                      </a:r>
                      <a:r>
                        <a:rPr lang="en-US" sz="900" b="0" i="1" baseline="0" dirty="0" err="1" smtClean="0">
                          <a:solidFill>
                            <a:schemeClr val="bg1">
                              <a:lumMod val="25000"/>
                            </a:schemeClr>
                          </a:solidFill>
                          <a:latin typeface="Helvetica" pitchFamily="34" charset="0"/>
                          <a:cs typeface="Helvetica" pitchFamily="34" charset="0"/>
                        </a:rPr>
                        <a:t>inc.</a:t>
                      </a:r>
                      <a:r>
                        <a:rPr lang="en-US" sz="900" b="0" i="1" baseline="0" dirty="0" smtClean="0">
                          <a:solidFill>
                            <a:schemeClr val="bg1">
                              <a:lumMod val="25000"/>
                            </a:schemeClr>
                          </a:solidFill>
                          <a:latin typeface="Helvetica" pitchFamily="34" charset="0"/>
                          <a:cs typeface="Helvetica" pitchFamily="34" charset="0"/>
                        </a:rPr>
                        <a:t> new construction deadline in the event of deviations from plan</a:t>
                      </a:r>
                      <a:r>
                        <a:rPr lang="ru-RU" sz="900" b="0" i="1" baseline="0" dirty="0" smtClean="0">
                          <a:solidFill>
                            <a:schemeClr val="bg1">
                              <a:lumMod val="25000"/>
                            </a:schemeClr>
                          </a:solidFill>
                          <a:latin typeface="Helvetica" pitchFamily="34" charset="0"/>
                          <a:cs typeface="Helvetica" pitchFamily="34" charset="0"/>
                        </a:rPr>
                        <a:t>)</a:t>
                      </a:r>
                      <a:endParaRPr lang="ru-RU" sz="900" b="0" i="1" dirty="0">
                        <a:solidFill>
                          <a:schemeClr val="bg1">
                            <a:lumMod val="25000"/>
                          </a:schemeClr>
                        </a:solidFill>
                        <a:latin typeface="Helvetica" pitchFamily="34" charset="0"/>
                        <a:cs typeface="Helvetica" pitchFamily="34" charset="0"/>
                      </a:endParaRPr>
                    </a:p>
                  </a:txBody>
                  <a:tcPr marL="36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solidFill>
                      <a:schemeClr val="tx2">
                        <a:lumMod val="20000"/>
                        <a:lumOff val="80000"/>
                      </a:schemeClr>
                    </a:solidFill>
                  </a:tcPr>
                </a:tc>
                <a:tc>
                  <a:txBody>
                    <a:bodyPr/>
                    <a:lstStyle/>
                    <a:p>
                      <a:pPr algn="ctr"/>
                      <a:r>
                        <a:rPr lang="en-US" sz="900" b="1" baseline="0" dirty="0" smtClean="0">
                          <a:solidFill>
                            <a:schemeClr val="bg1">
                              <a:lumMod val="25000"/>
                            </a:schemeClr>
                          </a:solidFill>
                          <a:latin typeface="Helvetica" pitchFamily="34" charset="0"/>
                          <a:cs typeface="Helvetica" pitchFamily="34" charset="0"/>
                        </a:rPr>
                        <a:t>Scheduled Date of Completion</a:t>
                      </a:r>
                      <a:endParaRPr lang="ru-RU" sz="900" b="1" baseline="0" dirty="0" smtClean="0">
                        <a:solidFill>
                          <a:schemeClr val="bg1">
                            <a:lumMod val="25000"/>
                          </a:schemeClr>
                        </a:solidFill>
                        <a:latin typeface="Helvetica" pitchFamily="34" charset="0"/>
                        <a:cs typeface="Helvetica" pitchFamily="34" charset="0"/>
                      </a:endParaRPr>
                    </a:p>
                  </a:txBody>
                  <a:tcPr marL="36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solidFill>
                      <a:schemeClr val="tx2">
                        <a:lumMod val="20000"/>
                        <a:lumOff val="80000"/>
                      </a:schemeClr>
                    </a:solidFill>
                  </a:tcPr>
                </a:tc>
              </a:tr>
              <a:tr h="373699">
                <a:tc>
                  <a:txBody>
                    <a:bodyPr/>
                    <a:lstStyle/>
                    <a:p>
                      <a:r>
                        <a:rPr lang="en-US" sz="1000" kern="1200" dirty="0" smtClean="0">
                          <a:solidFill>
                            <a:schemeClr val="tx1"/>
                          </a:solidFill>
                          <a:latin typeface="+mn-lt"/>
                          <a:ea typeface="+mn-ea"/>
                          <a:cs typeface="+mn-cs"/>
                        </a:rPr>
                        <a:t>Town-planning documentation</a:t>
                      </a:r>
                      <a:endParaRPr lang="ru-RU" sz="1000" dirty="0" smtClean="0">
                        <a:solidFill>
                          <a:schemeClr val="bg1">
                            <a:lumMod val="25000"/>
                          </a:schemeClr>
                        </a:solidFill>
                        <a:latin typeface="Helvetica" pitchFamily="34" charset="0"/>
                        <a:cs typeface="Helvetica"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defTabSz="457200" rtl="0" eaLnBrk="1" latinLnBrk="0" hangingPunct="1"/>
                      <a:r>
                        <a:rPr lang="en-US" sz="900" b="0" i="1" kern="1200" dirty="0" smtClean="0">
                          <a:solidFill>
                            <a:schemeClr val="bg1">
                              <a:lumMod val="25000"/>
                            </a:schemeClr>
                          </a:solidFill>
                          <a:latin typeface="Helvetica" pitchFamily="34" charset="0"/>
                          <a:ea typeface="+mn-ea"/>
                          <a:cs typeface="Helvetica" pitchFamily="34" charset="0"/>
                        </a:rPr>
                        <a:t>February</a:t>
                      </a:r>
                      <a:r>
                        <a:rPr lang="ru-RU" sz="900" b="0" i="1" kern="1200" dirty="0" smtClean="0">
                          <a:solidFill>
                            <a:schemeClr val="bg1">
                              <a:lumMod val="25000"/>
                            </a:schemeClr>
                          </a:solidFill>
                          <a:latin typeface="Helvetica" pitchFamily="34" charset="0"/>
                          <a:ea typeface="+mn-ea"/>
                          <a:cs typeface="Helvetica" pitchFamily="34" charset="0"/>
                        </a:rPr>
                        <a:t> 2013 </a:t>
                      </a:r>
                      <a:endParaRPr lang="ru-RU" sz="900" b="0" i="1" kern="1200" dirty="0">
                        <a:solidFill>
                          <a:schemeClr val="bg1">
                            <a:lumMod val="25000"/>
                          </a:schemeClr>
                        </a:solidFill>
                        <a:latin typeface="Helvetica" pitchFamily="34" charset="0"/>
                        <a:ea typeface="+mn-ea"/>
                        <a:cs typeface="Helvetica" pitchFamily="34" charset="0"/>
                      </a:endParaRPr>
                    </a:p>
                  </a:txBody>
                  <a:tcPr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ru-RU" dirty="0">
                        <a:solidFill>
                          <a:schemeClr val="bg1">
                            <a:lumMod val="25000"/>
                          </a:schemeClr>
                        </a:solidFill>
                        <a:latin typeface="Helvetica" pitchFamily="34" charset="0"/>
                        <a:cs typeface="Helvetica"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 typeface="Arial" pitchFamily="34" charset="0"/>
                        <a:buNone/>
                        <a:tabLst/>
                        <a:defRPr/>
                      </a:pPr>
                      <a:r>
                        <a:rPr lang="en-US" sz="1000" i="1" kern="1200" dirty="0" smtClean="0">
                          <a:solidFill>
                            <a:schemeClr val="tx1"/>
                          </a:solidFill>
                          <a:latin typeface="+mn-lt"/>
                          <a:ea typeface="+mn-ea"/>
                          <a:cs typeface="+mn-cs"/>
                        </a:rPr>
                        <a:t>Approved the project planning zone, made adjustments to the part of the Central Zone, 24 sites are prepared for trade</a:t>
                      </a:r>
                      <a:endParaRPr lang="ru-RU" sz="1000" b="0" i="1" baseline="0" dirty="0" smtClean="0">
                        <a:solidFill>
                          <a:schemeClr val="bg1">
                            <a:lumMod val="25000"/>
                          </a:schemeClr>
                        </a:solidFill>
                        <a:latin typeface="Helvetica" pitchFamily="34" charset="0"/>
                        <a:cs typeface="Helvetica"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ru-RU" sz="900" b="0" i="1" kern="1200" dirty="0" smtClean="0">
                          <a:solidFill>
                            <a:schemeClr val="bg1">
                              <a:lumMod val="25000"/>
                            </a:schemeClr>
                          </a:solidFill>
                          <a:latin typeface="Helvetica" pitchFamily="34" charset="0"/>
                          <a:ea typeface="+mn-ea"/>
                          <a:cs typeface="Helvetica" pitchFamily="34" charset="0"/>
                        </a:rPr>
                        <a:t>-</a:t>
                      </a:r>
                      <a:endParaRPr lang="ru-RU" sz="900" b="0" i="1" kern="1200" dirty="0">
                        <a:solidFill>
                          <a:schemeClr val="bg1">
                            <a:lumMod val="25000"/>
                          </a:schemeClr>
                        </a:solidFill>
                        <a:latin typeface="Helvetica" pitchFamily="34" charset="0"/>
                        <a:ea typeface="+mn-ea"/>
                        <a:cs typeface="Helvetica" pitchFamily="34" charset="0"/>
                      </a:endParaRPr>
                    </a:p>
                  </a:txBody>
                  <a:tcPr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629571">
                <a:tc>
                  <a:txBody>
                    <a:bodyPr/>
                    <a:lstStyle/>
                    <a:p>
                      <a:r>
                        <a:rPr lang="ru-RU" sz="900" dirty="0" smtClean="0">
                          <a:solidFill>
                            <a:schemeClr val="bg1">
                              <a:lumMod val="25000"/>
                            </a:schemeClr>
                          </a:solidFill>
                          <a:latin typeface="Helvetica" pitchFamily="34" charset="0"/>
                          <a:cs typeface="Helvetica" pitchFamily="34" charset="0"/>
                        </a:rPr>
                        <a:t> 1. </a:t>
                      </a:r>
                      <a:r>
                        <a:rPr lang="en-US" sz="900" dirty="0" err="1" smtClean="0">
                          <a:solidFill>
                            <a:schemeClr val="bg1">
                              <a:lumMod val="25000"/>
                            </a:schemeClr>
                          </a:solidFill>
                          <a:latin typeface="Helvetica" pitchFamily="34" charset="0"/>
                          <a:cs typeface="Helvetica" pitchFamily="34" charset="0"/>
                        </a:rPr>
                        <a:t>Skoltech</a:t>
                      </a:r>
                      <a:r>
                        <a:rPr lang="en-US" sz="900" dirty="0" smtClean="0">
                          <a:solidFill>
                            <a:schemeClr val="bg1">
                              <a:lumMod val="25000"/>
                            </a:schemeClr>
                          </a:solidFill>
                          <a:latin typeface="Helvetica" pitchFamily="34" charset="0"/>
                          <a:cs typeface="Helvetica" pitchFamily="34" charset="0"/>
                        </a:rPr>
                        <a:t> Complex</a:t>
                      </a:r>
                      <a:endParaRPr lang="ru-RU" sz="900" dirty="0" smtClean="0">
                        <a:solidFill>
                          <a:schemeClr val="bg1">
                            <a:lumMod val="25000"/>
                          </a:schemeClr>
                        </a:solidFill>
                        <a:latin typeface="Helvetica" pitchFamily="34" charset="0"/>
                        <a:cs typeface="Helvetica"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r>
                        <a:rPr lang="en-US" sz="900" b="0" i="1" dirty="0" smtClean="0">
                          <a:solidFill>
                            <a:schemeClr val="bg1">
                              <a:lumMod val="25000"/>
                            </a:schemeClr>
                          </a:solidFill>
                          <a:latin typeface="Helvetica" pitchFamily="34" charset="0"/>
                          <a:cs typeface="Helvetica" pitchFamily="34" charset="0"/>
                        </a:rPr>
                        <a:t>Stage</a:t>
                      </a:r>
                      <a:r>
                        <a:rPr lang="en-US" sz="900" b="0" i="1" baseline="0" dirty="0" smtClean="0">
                          <a:solidFill>
                            <a:schemeClr val="bg1">
                              <a:lumMod val="25000"/>
                            </a:schemeClr>
                          </a:solidFill>
                          <a:latin typeface="Helvetica" pitchFamily="34" charset="0"/>
                          <a:cs typeface="Helvetica" pitchFamily="34" charset="0"/>
                        </a:rPr>
                        <a:t> P </a:t>
                      </a:r>
                      <a:r>
                        <a:rPr lang="ru-RU" sz="900" b="0" i="1" dirty="0" smtClean="0">
                          <a:solidFill>
                            <a:schemeClr val="bg1">
                              <a:lumMod val="25000"/>
                            </a:schemeClr>
                          </a:solidFill>
                          <a:latin typeface="Helvetica" pitchFamily="34" charset="0"/>
                          <a:cs typeface="Helvetica" pitchFamily="34" charset="0"/>
                        </a:rPr>
                        <a:t>– </a:t>
                      </a:r>
                      <a:endParaRPr lang="en-US" sz="900" b="0" i="1" dirty="0" smtClean="0">
                        <a:solidFill>
                          <a:schemeClr val="bg1">
                            <a:lumMod val="25000"/>
                          </a:schemeClr>
                        </a:solidFill>
                        <a:latin typeface="Helvetica" pitchFamily="34" charset="0"/>
                        <a:cs typeface="Helvetica" pitchFamily="34" charset="0"/>
                      </a:endParaRPr>
                    </a:p>
                    <a:p>
                      <a:pPr marL="0" indent="0" algn="ctr"/>
                      <a:r>
                        <a:rPr lang="en-US" sz="900" b="0" i="1" dirty="0" smtClean="0">
                          <a:solidFill>
                            <a:schemeClr val="bg1">
                              <a:lumMod val="25000"/>
                            </a:schemeClr>
                          </a:solidFill>
                          <a:latin typeface="Helvetica" pitchFamily="34" charset="0"/>
                          <a:cs typeface="Helvetica" pitchFamily="34" charset="0"/>
                        </a:rPr>
                        <a:t>July</a:t>
                      </a:r>
                      <a:r>
                        <a:rPr lang="ru-RU" sz="900" b="0" i="1" dirty="0" smtClean="0">
                          <a:solidFill>
                            <a:schemeClr val="bg1">
                              <a:lumMod val="25000"/>
                            </a:schemeClr>
                          </a:solidFill>
                          <a:latin typeface="Helvetica" pitchFamily="34" charset="0"/>
                          <a:cs typeface="Helvetica" pitchFamily="34" charset="0"/>
                        </a:rPr>
                        <a:t> 2013 </a:t>
                      </a:r>
                      <a:endParaRPr lang="ru-RU" sz="900" b="0" i="1" dirty="0">
                        <a:solidFill>
                          <a:schemeClr val="bg1">
                            <a:lumMod val="25000"/>
                          </a:schemeClr>
                        </a:solidFill>
                        <a:latin typeface="Helvetica" pitchFamily="34" charset="0"/>
                        <a:cs typeface="Helvetica" pitchFamily="34" charset="0"/>
                      </a:endParaRPr>
                    </a:p>
                  </a:txBody>
                  <a:tcPr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ru-RU">
                        <a:solidFill>
                          <a:schemeClr val="bg1">
                            <a:lumMod val="25000"/>
                          </a:schemeClr>
                        </a:solidFill>
                        <a:latin typeface="Helvetica" pitchFamily="34" charset="0"/>
                        <a:cs typeface="Helvetica"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a:r>
                        <a:rPr lang="en-US" sz="1000" i="1" kern="1200" dirty="0" smtClean="0">
                          <a:solidFill>
                            <a:schemeClr val="tx1"/>
                          </a:solidFill>
                          <a:latin typeface="+mn-lt"/>
                          <a:ea typeface="+mn-ea"/>
                          <a:cs typeface="+mn-cs"/>
                        </a:rPr>
                        <a:t>The project documentation is prepared by companies «</a:t>
                      </a:r>
                      <a:r>
                        <a:rPr lang="en-US" sz="1000" i="1" kern="1200" dirty="0" err="1" smtClean="0">
                          <a:solidFill>
                            <a:schemeClr val="tx1"/>
                          </a:solidFill>
                          <a:latin typeface="+mn-lt"/>
                          <a:ea typeface="+mn-ea"/>
                          <a:cs typeface="+mn-cs"/>
                        </a:rPr>
                        <a:t>Ove</a:t>
                      </a:r>
                      <a:r>
                        <a:rPr lang="en-US" sz="1000" i="1" kern="1200" dirty="0" smtClean="0">
                          <a:solidFill>
                            <a:schemeClr val="tx1"/>
                          </a:solidFill>
                          <a:latin typeface="+mn-lt"/>
                          <a:ea typeface="+mn-ea"/>
                          <a:cs typeface="+mn-cs"/>
                        </a:rPr>
                        <a:t> ARUP» and «Herzog &amp; De </a:t>
                      </a:r>
                      <a:r>
                        <a:rPr lang="en-US" sz="1000" i="1" kern="1200" dirty="0" err="1" smtClean="0">
                          <a:solidFill>
                            <a:schemeClr val="tx1"/>
                          </a:solidFill>
                          <a:latin typeface="+mn-lt"/>
                          <a:ea typeface="+mn-ea"/>
                          <a:cs typeface="+mn-cs"/>
                        </a:rPr>
                        <a:t>Meuron</a:t>
                      </a:r>
                      <a:r>
                        <a:rPr lang="en-US" sz="1000" i="1" kern="1200" dirty="0" smtClean="0">
                          <a:solidFill>
                            <a:schemeClr val="tx1"/>
                          </a:solidFill>
                          <a:latin typeface="+mn-lt"/>
                          <a:ea typeface="+mn-ea"/>
                          <a:cs typeface="+mn-cs"/>
                        </a:rPr>
                        <a:t>»</a:t>
                      </a:r>
                    </a:p>
                    <a:p>
                      <a:pPr algn="r"/>
                      <a:r>
                        <a:rPr lang="en-US" sz="1000" i="1" kern="1200" dirty="0" smtClean="0">
                          <a:solidFill>
                            <a:schemeClr val="tx1"/>
                          </a:solidFill>
                          <a:latin typeface="+mn-lt"/>
                          <a:ea typeface="+mn-ea"/>
                          <a:cs typeface="+mn-cs"/>
                        </a:rPr>
                        <a:t>Contracts for the excavation and the purchase of pilings will be concluded in May 2013</a:t>
                      </a:r>
                      <a:r>
                        <a:rPr lang="ru-RU" sz="1000" b="0" i="1" baseline="0" dirty="0" smtClean="0">
                          <a:solidFill>
                            <a:schemeClr val="bg1">
                              <a:lumMod val="25000"/>
                            </a:schemeClr>
                          </a:solidFill>
                          <a:latin typeface="Helvetica" pitchFamily="34" charset="0"/>
                          <a:cs typeface="Helvetica" pitchFamily="34" charset="0"/>
                        </a:rPr>
                        <a:t>.</a:t>
                      </a: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900" b="0" i="1" kern="1200" dirty="0" smtClean="0">
                          <a:solidFill>
                            <a:schemeClr val="bg1">
                              <a:lumMod val="25000"/>
                            </a:schemeClr>
                          </a:solidFill>
                          <a:latin typeface="Helvetica" pitchFamily="34" charset="0"/>
                          <a:ea typeface="+mn-ea"/>
                          <a:cs typeface="Helvetica" pitchFamily="34" charset="0"/>
                        </a:rPr>
                        <a:t>October</a:t>
                      </a:r>
                      <a:endParaRPr lang="ru-RU" sz="900" b="0" i="1" kern="1200" dirty="0" smtClean="0">
                        <a:solidFill>
                          <a:schemeClr val="bg1">
                            <a:lumMod val="25000"/>
                          </a:schemeClr>
                        </a:solidFill>
                        <a:latin typeface="Helvetica" pitchFamily="34" charset="0"/>
                        <a:ea typeface="+mn-ea"/>
                        <a:cs typeface="Helvetica" pitchFamily="34" charset="0"/>
                      </a:endParaRPr>
                    </a:p>
                    <a:p>
                      <a:pPr marL="0" marR="0" indent="0" algn="r" defTabSz="457200" rtl="0" eaLnBrk="1" fontAlgn="auto" latinLnBrk="0" hangingPunct="1">
                        <a:lnSpc>
                          <a:spcPct val="100000"/>
                        </a:lnSpc>
                        <a:spcBef>
                          <a:spcPts val="0"/>
                        </a:spcBef>
                        <a:spcAft>
                          <a:spcPts val="0"/>
                        </a:spcAft>
                        <a:buClrTx/>
                        <a:buSzTx/>
                        <a:buFontTx/>
                        <a:buNone/>
                        <a:tabLst/>
                        <a:defRPr/>
                      </a:pPr>
                      <a:r>
                        <a:rPr lang="ru-RU" sz="900" b="0" i="1" kern="1200" dirty="0" smtClean="0">
                          <a:solidFill>
                            <a:schemeClr val="bg1">
                              <a:lumMod val="25000"/>
                            </a:schemeClr>
                          </a:solidFill>
                          <a:latin typeface="Helvetica" pitchFamily="34" charset="0"/>
                          <a:ea typeface="+mn-ea"/>
                          <a:cs typeface="Helvetica" pitchFamily="34" charset="0"/>
                        </a:rPr>
                        <a:t>2014 </a:t>
                      </a:r>
                      <a:endParaRPr lang="ru-RU" sz="900" b="0" i="1" kern="1200" dirty="0">
                        <a:solidFill>
                          <a:schemeClr val="bg1">
                            <a:lumMod val="25000"/>
                          </a:schemeClr>
                        </a:solidFill>
                        <a:latin typeface="Helvetica" pitchFamily="34" charset="0"/>
                        <a:ea typeface="+mn-ea"/>
                        <a:cs typeface="Helvetica" pitchFamily="34" charset="0"/>
                      </a:endParaRPr>
                    </a:p>
                  </a:txBody>
                  <a:tcPr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373699">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900" dirty="0" smtClean="0">
                          <a:solidFill>
                            <a:schemeClr val="bg1">
                              <a:lumMod val="25000"/>
                            </a:schemeClr>
                          </a:solidFill>
                          <a:latin typeface="Helvetica" pitchFamily="34" charset="0"/>
                          <a:cs typeface="Helvetica" pitchFamily="34" charset="0"/>
                        </a:rPr>
                        <a:t>2 .</a:t>
                      </a:r>
                      <a:r>
                        <a:rPr lang="en-US" sz="900" dirty="0" err="1" smtClean="0">
                          <a:solidFill>
                            <a:schemeClr val="bg1">
                              <a:lumMod val="25000"/>
                            </a:schemeClr>
                          </a:solidFill>
                          <a:latin typeface="Helvetica" pitchFamily="34" charset="0"/>
                          <a:cs typeface="Helvetica" pitchFamily="34" charset="0"/>
                        </a:rPr>
                        <a:t>Technopark</a:t>
                      </a:r>
                      <a:r>
                        <a:rPr lang="en-US" sz="900" baseline="0" dirty="0" smtClean="0">
                          <a:solidFill>
                            <a:schemeClr val="bg1">
                              <a:lumMod val="25000"/>
                            </a:schemeClr>
                          </a:solidFill>
                          <a:latin typeface="Helvetica" pitchFamily="34" charset="0"/>
                          <a:cs typeface="Helvetica" pitchFamily="34" charset="0"/>
                        </a:rPr>
                        <a:t> Complex</a:t>
                      </a:r>
                      <a:endParaRPr lang="ru-RU" sz="900" b="0" dirty="0" smtClean="0">
                        <a:solidFill>
                          <a:schemeClr val="bg1">
                            <a:lumMod val="25000"/>
                          </a:schemeClr>
                        </a:solidFill>
                        <a:latin typeface="Helvetica" pitchFamily="34" charset="0"/>
                        <a:cs typeface="Helvetica"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r>
                        <a:rPr lang="en-US" sz="900" b="0" i="1" dirty="0" smtClean="0">
                          <a:solidFill>
                            <a:schemeClr val="bg1">
                              <a:lumMod val="25000"/>
                            </a:schemeClr>
                          </a:solidFill>
                          <a:latin typeface="Helvetica" pitchFamily="34" charset="0"/>
                          <a:cs typeface="Helvetica" pitchFamily="34" charset="0"/>
                        </a:rPr>
                        <a:t>Stage</a:t>
                      </a:r>
                      <a:r>
                        <a:rPr lang="en-US" sz="900" b="0" i="1" baseline="0" dirty="0" smtClean="0">
                          <a:solidFill>
                            <a:schemeClr val="bg1">
                              <a:lumMod val="25000"/>
                            </a:schemeClr>
                          </a:solidFill>
                          <a:latin typeface="Helvetica" pitchFamily="34" charset="0"/>
                          <a:cs typeface="Helvetica" pitchFamily="34" charset="0"/>
                        </a:rPr>
                        <a:t> P </a:t>
                      </a:r>
                      <a:r>
                        <a:rPr lang="ru-RU" sz="900" b="0" i="1" dirty="0" smtClean="0">
                          <a:solidFill>
                            <a:schemeClr val="bg1">
                              <a:lumMod val="25000"/>
                            </a:schemeClr>
                          </a:solidFill>
                          <a:latin typeface="Helvetica" pitchFamily="34" charset="0"/>
                          <a:cs typeface="Helvetica" pitchFamily="34" charset="0"/>
                        </a:rPr>
                        <a:t>– </a:t>
                      </a:r>
                      <a:endParaRPr lang="en-US" sz="900" b="0" i="1" dirty="0" smtClean="0">
                        <a:solidFill>
                          <a:schemeClr val="bg1">
                            <a:lumMod val="25000"/>
                          </a:schemeClr>
                        </a:solidFill>
                        <a:latin typeface="Helvetica" pitchFamily="34" charset="0"/>
                        <a:cs typeface="Helvetica" pitchFamily="34" charset="0"/>
                      </a:endParaRPr>
                    </a:p>
                    <a:p>
                      <a:pPr marL="0" indent="0" algn="ctr"/>
                      <a:r>
                        <a:rPr lang="en-US" sz="900" b="0" i="1" dirty="0" smtClean="0">
                          <a:solidFill>
                            <a:schemeClr val="bg1">
                              <a:lumMod val="25000"/>
                            </a:schemeClr>
                          </a:solidFill>
                          <a:latin typeface="Helvetica" pitchFamily="34" charset="0"/>
                          <a:cs typeface="Helvetica" pitchFamily="34" charset="0"/>
                        </a:rPr>
                        <a:t>March </a:t>
                      </a:r>
                      <a:r>
                        <a:rPr lang="ru-RU" sz="900" b="0" i="1" dirty="0" smtClean="0">
                          <a:solidFill>
                            <a:schemeClr val="bg1">
                              <a:lumMod val="25000"/>
                            </a:schemeClr>
                          </a:solidFill>
                          <a:latin typeface="Helvetica" pitchFamily="34" charset="0"/>
                          <a:cs typeface="Helvetica" pitchFamily="34" charset="0"/>
                        </a:rPr>
                        <a:t>2013 </a:t>
                      </a:r>
                      <a:endParaRPr lang="ru-RU" sz="900" b="0" i="1" dirty="0">
                        <a:solidFill>
                          <a:schemeClr val="bg1">
                            <a:lumMod val="25000"/>
                          </a:schemeClr>
                        </a:solidFill>
                        <a:latin typeface="Helvetica" pitchFamily="34" charset="0"/>
                        <a:cs typeface="Helvetica" pitchFamily="34" charset="0"/>
                      </a:endParaRPr>
                    </a:p>
                  </a:txBody>
                  <a:tcPr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ru-RU">
                        <a:solidFill>
                          <a:schemeClr val="bg1">
                            <a:lumMod val="25000"/>
                          </a:schemeClr>
                        </a:solidFill>
                        <a:latin typeface="Helvetica" pitchFamily="34" charset="0"/>
                        <a:cs typeface="Helvetica"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i="1" kern="1200" dirty="0" smtClean="0">
                          <a:solidFill>
                            <a:schemeClr val="tx1"/>
                          </a:solidFill>
                          <a:latin typeface="+mn-lt"/>
                          <a:ea typeface="+mn-ea"/>
                          <a:cs typeface="+mn-cs"/>
                        </a:rPr>
                        <a:t>Project documentation prepared by «</a:t>
                      </a:r>
                      <a:r>
                        <a:rPr lang="en-US" sz="1000" i="1" kern="1200" dirty="0" err="1" smtClean="0">
                          <a:solidFill>
                            <a:schemeClr val="tx1"/>
                          </a:solidFill>
                          <a:latin typeface="+mn-lt"/>
                          <a:ea typeface="+mn-ea"/>
                          <a:cs typeface="+mn-cs"/>
                        </a:rPr>
                        <a:t>Valode</a:t>
                      </a:r>
                      <a:r>
                        <a:rPr lang="en-US" sz="1000" i="1" kern="1200" dirty="0" smtClean="0">
                          <a:solidFill>
                            <a:schemeClr val="tx1"/>
                          </a:solidFill>
                          <a:latin typeface="+mn-lt"/>
                          <a:ea typeface="+mn-ea"/>
                          <a:cs typeface="+mn-cs"/>
                        </a:rPr>
                        <a:t> et </a:t>
                      </a:r>
                      <a:r>
                        <a:rPr lang="en-US" sz="1000" i="1" kern="1200" dirty="0" err="1" smtClean="0">
                          <a:solidFill>
                            <a:schemeClr val="tx1"/>
                          </a:solidFill>
                          <a:latin typeface="+mn-lt"/>
                          <a:ea typeface="+mn-ea"/>
                          <a:cs typeface="+mn-cs"/>
                        </a:rPr>
                        <a:t>Pistre</a:t>
                      </a:r>
                      <a:r>
                        <a:rPr lang="en-US" sz="1000" i="1" kern="1200" dirty="0" smtClean="0">
                          <a:solidFill>
                            <a:schemeClr val="tx1"/>
                          </a:solidFill>
                          <a:latin typeface="+mn-lt"/>
                          <a:ea typeface="+mn-ea"/>
                          <a:cs typeface="+mn-cs"/>
                        </a:rPr>
                        <a:t>», passed to 'expertise'. Forecasted time to finish expertise is May 2013.</a:t>
                      </a:r>
                      <a:r>
                        <a:rPr lang="ru-RU" sz="1000" b="0" i="1" baseline="0" dirty="0" smtClean="0">
                          <a:solidFill>
                            <a:schemeClr val="bg1">
                              <a:lumMod val="25000"/>
                            </a:schemeClr>
                          </a:solidFill>
                          <a:latin typeface="Helvetica" pitchFamily="34" charset="0"/>
                          <a:cs typeface="Helvetica" pitchFamily="34" charset="0"/>
                        </a:rPr>
                        <a:t>. </a:t>
                      </a: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rowSpan="2">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900" b="0" i="1" kern="1200" dirty="0" smtClean="0">
                          <a:solidFill>
                            <a:schemeClr val="bg1">
                              <a:lumMod val="25000"/>
                            </a:schemeClr>
                          </a:solidFill>
                          <a:latin typeface="Helvetica" pitchFamily="34" charset="0"/>
                          <a:ea typeface="+mn-ea"/>
                          <a:cs typeface="Helvetica" pitchFamily="34" charset="0"/>
                        </a:rPr>
                        <a:t>October</a:t>
                      </a:r>
                      <a:endParaRPr lang="ru-RU" sz="900" b="0" i="1" kern="1200" dirty="0" smtClean="0">
                        <a:solidFill>
                          <a:schemeClr val="bg1">
                            <a:lumMod val="25000"/>
                          </a:schemeClr>
                        </a:solidFill>
                        <a:latin typeface="Helvetica" pitchFamily="34" charset="0"/>
                        <a:ea typeface="+mn-ea"/>
                        <a:cs typeface="Helvetica" pitchFamily="34" charset="0"/>
                      </a:endParaRPr>
                    </a:p>
                    <a:p>
                      <a:pPr marL="0" marR="0" indent="0" algn="r" defTabSz="457200" rtl="0" eaLnBrk="1" fontAlgn="auto" latinLnBrk="0" hangingPunct="1">
                        <a:lnSpc>
                          <a:spcPct val="100000"/>
                        </a:lnSpc>
                        <a:spcBef>
                          <a:spcPts val="0"/>
                        </a:spcBef>
                        <a:spcAft>
                          <a:spcPts val="0"/>
                        </a:spcAft>
                        <a:buClrTx/>
                        <a:buSzTx/>
                        <a:buFontTx/>
                        <a:buNone/>
                        <a:tabLst/>
                        <a:defRPr/>
                      </a:pPr>
                      <a:r>
                        <a:rPr lang="ru-RU" sz="900" b="0" i="1" kern="1200" dirty="0" smtClean="0">
                          <a:solidFill>
                            <a:schemeClr val="bg1">
                              <a:lumMod val="25000"/>
                            </a:schemeClr>
                          </a:solidFill>
                          <a:latin typeface="Helvetica" pitchFamily="34" charset="0"/>
                          <a:ea typeface="+mn-ea"/>
                          <a:cs typeface="Helvetica" pitchFamily="34" charset="0"/>
                        </a:rPr>
                        <a:t>2014 </a:t>
                      </a:r>
                      <a:endParaRPr lang="ru-RU" sz="900" b="0" i="1" kern="1200" dirty="0">
                        <a:solidFill>
                          <a:schemeClr val="bg1">
                            <a:lumMod val="25000"/>
                          </a:schemeClr>
                        </a:solidFill>
                        <a:latin typeface="Helvetica" pitchFamily="34" charset="0"/>
                        <a:ea typeface="+mn-ea"/>
                        <a:cs typeface="Helvetica" pitchFamily="34" charset="0"/>
                      </a:endParaRPr>
                    </a:p>
                  </a:txBody>
                  <a:tcPr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356679">
                <a:tc vMerge="1">
                  <a:txBody>
                    <a:bodyPr/>
                    <a:lstStyle/>
                    <a:p>
                      <a:endParaRPr lang="ru-RU" sz="900" dirty="0">
                        <a:solidFill>
                          <a:schemeClr val="bg1">
                            <a:lumMod val="25000"/>
                          </a:schemeClr>
                        </a:solidFill>
                        <a:latin typeface="Arial" pitchFamily="34" charset="0"/>
                        <a:cs typeface="Arial"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0" i="1" dirty="0" smtClean="0">
                          <a:solidFill>
                            <a:schemeClr val="bg1">
                              <a:lumMod val="25000"/>
                            </a:schemeClr>
                          </a:solidFill>
                          <a:latin typeface="Helvetica" pitchFamily="34" charset="0"/>
                          <a:cs typeface="Helvetica" pitchFamily="34" charset="0"/>
                        </a:rPr>
                        <a:t>Start Construction</a:t>
                      </a:r>
                      <a:r>
                        <a:rPr lang="ru-RU" sz="900" b="0" i="1" dirty="0" smtClean="0">
                          <a:solidFill>
                            <a:schemeClr val="bg1">
                              <a:lumMod val="25000"/>
                            </a:schemeClr>
                          </a:solidFill>
                          <a:latin typeface="Helvetica" pitchFamily="34" charset="0"/>
                          <a:cs typeface="Helvetica" pitchFamily="34" charset="0"/>
                        </a:rPr>
                        <a:t>–</a:t>
                      </a:r>
                      <a:br>
                        <a:rPr lang="ru-RU" sz="900" b="0" i="1" dirty="0" smtClean="0">
                          <a:solidFill>
                            <a:schemeClr val="bg1">
                              <a:lumMod val="25000"/>
                            </a:schemeClr>
                          </a:solidFill>
                          <a:latin typeface="Helvetica" pitchFamily="34" charset="0"/>
                          <a:cs typeface="Helvetica" pitchFamily="34" charset="0"/>
                        </a:rPr>
                      </a:br>
                      <a:r>
                        <a:rPr lang="en-US" sz="900" b="0" i="1" dirty="0" smtClean="0">
                          <a:solidFill>
                            <a:schemeClr val="bg1">
                              <a:lumMod val="25000"/>
                            </a:schemeClr>
                          </a:solidFill>
                          <a:latin typeface="Helvetica" pitchFamily="34" charset="0"/>
                          <a:cs typeface="Helvetica" pitchFamily="34" charset="0"/>
                        </a:rPr>
                        <a:t>May</a:t>
                      </a:r>
                      <a:r>
                        <a:rPr lang="ru-RU" sz="900" b="0" i="1" dirty="0" smtClean="0">
                          <a:solidFill>
                            <a:schemeClr val="bg1">
                              <a:lumMod val="25000"/>
                            </a:schemeClr>
                          </a:solidFill>
                          <a:latin typeface="Helvetica" pitchFamily="34" charset="0"/>
                          <a:cs typeface="Helvetica" pitchFamily="34" charset="0"/>
                        </a:rPr>
                        <a:t> 2013 </a:t>
                      </a:r>
                    </a:p>
                  </a:txBody>
                  <a:tcPr marL="72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ru-RU">
                        <a:solidFill>
                          <a:schemeClr val="bg1">
                            <a:lumMod val="25000"/>
                          </a:schemeClr>
                        </a:solidFill>
                        <a:latin typeface="Helvetica" pitchFamily="34" charset="0"/>
                        <a:cs typeface="Helvetica"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a:r>
                        <a:rPr lang="en-US" sz="1000" i="1" kern="1200" dirty="0" smtClean="0">
                          <a:solidFill>
                            <a:schemeClr val="tx1"/>
                          </a:solidFill>
                          <a:latin typeface="+mn-lt"/>
                          <a:ea typeface="+mn-ea"/>
                          <a:cs typeface="+mn-cs"/>
                        </a:rPr>
                        <a:t>Signed contract for excavation and piling.</a:t>
                      </a:r>
                    </a:p>
                    <a:p>
                      <a:pPr algn="r"/>
                      <a:r>
                        <a:rPr lang="en-US" sz="1000" i="1" kern="1200" dirty="0" smtClean="0">
                          <a:solidFill>
                            <a:schemeClr val="tx1"/>
                          </a:solidFill>
                          <a:latin typeface="+mn-lt"/>
                          <a:ea typeface="+mn-ea"/>
                          <a:cs typeface="+mn-cs"/>
                        </a:rPr>
                        <a:t>The contractor has mobilized and began works.</a:t>
                      </a:r>
                      <a:r>
                        <a:rPr lang="ru-RU" sz="1000" b="0" i="1" baseline="0" dirty="0" smtClean="0">
                          <a:solidFill>
                            <a:schemeClr val="bg1">
                              <a:lumMod val="25000"/>
                            </a:schemeClr>
                          </a:solidFill>
                          <a:latin typeface="Helvetica" pitchFamily="34" charset="0"/>
                          <a:cs typeface="Helvetica" pitchFamily="34" charset="0"/>
                        </a:rPr>
                        <a:t>.</a:t>
                      </a: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vMerge="1">
                  <a:txBody>
                    <a:bodyPr/>
                    <a:lstStyle/>
                    <a:p>
                      <a:pPr marL="0" marR="0" indent="0" algn="r" defTabSz="457200" rtl="0" eaLnBrk="1" fontAlgn="auto" latinLnBrk="0" hangingPunct="1">
                        <a:lnSpc>
                          <a:spcPct val="100000"/>
                        </a:lnSpc>
                        <a:spcBef>
                          <a:spcPts val="0"/>
                        </a:spcBef>
                        <a:spcAft>
                          <a:spcPts val="0"/>
                        </a:spcAft>
                        <a:buClrTx/>
                        <a:buSzTx/>
                        <a:buFontTx/>
                        <a:buNone/>
                        <a:tabLst/>
                        <a:defRPr/>
                      </a:pPr>
                      <a:endParaRPr lang="ru-RU" sz="900" b="0" i="1" kern="1200" dirty="0">
                        <a:solidFill>
                          <a:schemeClr val="bg1">
                            <a:lumMod val="25000"/>
                          </a:schemeClr>
                        </a:solidFill>
                        <a:latin typeface="Arial" pitchFamily="34" charset="0"/>
                        <a:ea typeface="+mn-ea"/>
                        <a:cs typeface="Arial" pitchFamily="34" charset="0"/>
                      </a:endParaRPr>
                    </a:p>
                  </a:txBody>
                  <a:tcPr marL="72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r>
              <a:tr h="748464">
                <a:tc rowSpan="2">
                  <a:txBody>
                    <a:bodyPr/>
                    <a:lstStyle/>
                    <a:p>
                      <a:r>
                        <a:rPr lang="ru-RU" sz="900" dirty="0" smtClean="0">
                          <a:solidFill>
                            <a:schemeClr val="bg1">
                              <a:lumMod val="25000"/>
                            </a:schemeClr>
                          </a:solidFill>
                          <a:latin typeface="Helvetica" pitchFamily="34" charset="0"/>
                          <a:cs typeface="Helvetica" pitchFamily="34" charset="0"/>
                        </a:rPr>
                        <a:t>3. </a:t>
                      </a:r>
                      <a:r>
                        <a:rPr lang="en-US" sz="900" dirty="0" smtClean="0">
                          <a:solidFill>
                            <a:schemeClr val="bg1">
                              <a:lumMod val="25000"/>
                            </a:schemeClr>
                          </a:solidFill>
                          <a:latin typeface="Helvetica" pitchFamily="34" charset="0"/>
                          <a:cs typeface="Helvetica" pitchFamily="34" charset="0"/>
                        </a:rPr>
                        <a:t>Apartments</a:t>
                      </a:r>
                      <a:endParaRPr lang="ru-RU" sz="900" dirty="0">
                        <a:solidFill>
                          <a:schemeClr val="bg1">
                            <a:lumMod val="25000"/>
                          </a:schemeClr>
                        </a:solidFill>
                        <a:latin typeface="Helvetica" pitchFamily="34" charset="0"/>
                        <a:cs typeface="Helvetica"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r>
                        <a:rPr lang="en-US" sz="900" b="0" i="1" dirty="0" smtClean="0">
                          <a:solidFill>
                            <a:schemeClr val="bg1">
                              <a:lumMod val="25000"/>
                            </a:schemeClr>
                          </a:solidFill>
                          <a:latin typeface="Helvetica" pitchFamily="34" charset="0"/>
                          <a:cs typeface="Helvetica" pitchFamily="34" charset="0"/>
                        </a:rPr>
                        <a:t>Stage</a:t>
                      </a:r>
                      <a:r>
                        <a:rPr lang="en-US" sz="900" b="0" i="1" baseline="0" dirty="0" smtClean="0">
                          <a:solidFill>
                            <a:schemeClr val="bg1">
                              <a:lumMod val="25000"/>
                            </a:schemeClr>
                          </a:solidFill>
                          <a:latin typeface="Helvetica" pitchFamily="34" charset="0"/>
                          <a:cs typeface="Helvetica" pitchFamily="34" charset="0"/>
                        </a:rPr>
                        <a:t> P </a:t>
                      </a:r>
                      <a:r>
                        <a:rPr lang="ru-RU" sz="900" b="0" i="1" dirty="0" smtClean="0">
                          <a:solidFill>
                            <a:schemeClr val="bg1">
                              <a:lumMod val="25000"/>
                            </a:schemeClr>
                          </a:solidFill>
                          <a:latin typeface="Helvetica" pitchFamily="34" charset="0"/>
                          <a:cs typeface="Helvetica" pitchFamily="34" charset="0"/>
                        </a:rPr>
                        <a:t>– </a:t>
                      </a:r>
                      <a:endParaRPr lang="en-US" sz="900" b="0" i="1" dirty="0" smtClean="0">
                        <a:solidFill>
                          <a:schemeClr val="bg1">
                            <a:lumMod val="25000"/>
                          </a:schemeClr>
                        </a:solidFill>
                        <a:latin typeface="Helvetica" pitchFamily="34" charset="0"/>
                        <a:cs typeface="Helvetica" pitchFamily="34" charset="0"/>
                      </a:endParaRPr>
                    </a:p>
                    <a:p>
                      <a:pPr marL="0" indent="0" algn="ctr"/>
                      <a:r>
                        <a:rPr lang="en-US" sz="900" b="0" i="1" dirty="0" smtClean="0">
                          <a:solidFill>
                            <a:schemeClr val="bg1">
                              <a:lumMod val="25000"/>
                            </a:schemeClr>
                          </a:solidFill>
                          <a:latin typeface="Helvetica" pitchFamily="34" charset="0"/>
                          <a:cs typeface="Helvetica" pitchFamily="34" charset="0"/>
                        </a:rPr>
                        <a:t>February</a:t>
                      </a:r>
                      <a:r>
                        <a:rPr lang="ru-RU" sz="900" b="0" i="1" dirty="0" smtClean="0">
                          <a:solidFill>
                            <a:schemeClr val="bg1">
                              <a:lumMod val="25000"/>
                            </a:schemeClr>
                          </a:solidFill>
                          <a:latin typeface="Helvetica" pitchFamily="34" charset="0"/>
                          <a:cs typeface="Helvetica" pitchFamily="34" charset="0"/>
                        </a:rPr>
                        <a:t> 2013 </a:t>
                      </a:r>
                    </a:p>
                    <a:p>
                      <a:pPr marL="0" marR="0" indent="0" algn="ctr" defTabSz="457200" rtl="0" eaLnBrk="1" fontAlgn="auto" latinLnBrk="0" hangingPunct="1">
                        <a:lnSpc>
                          <a:spcPct val="100000"/>
                        </a:lnSpc>
                        <a:spcBef>
                          <a:spcPts val="0"/>
                        </a:spcBef>
                        <a:spcAft>
                          <a:spcPts val="0"/>
                        </a:spcAft>
                        <a:buClrTx/>
                        <a:buSzTx/>
                        <a:buFontTx/>
                        <a:buNone/>
                        <a:tabLst/>
                        <a:defRPr/>
                      </a:pPr>
                      <a:r>
                        <a:rPr lang="ru-RU" sz="900" b="0" i="1" dirty="0" smtClean="0">
                          <a:solidFill>
                            <a:schemeClr val="bg1">
                              <a:lumMod val="25000"/>
                            </a:schemeClr>
                          </a:solidFill>
                          <a:latin typeface="Helvetica" pitchFamily="34" charset="0"/>
                          <a:cs typeface="Helvetica" pitchFamily="34" charset="0"/>
                        </a:rPr>
                        <a:t>.</a:t>
                      </a:r>
                    </a:p>
                  </a:txBody>
                  <a:tcPr marL="72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ru-RU">
                        <a:solidFill>
                          <a:schemeClr val="bg1">
                            <a:lumMod val="25000"/>
                          </a:schemeClr>
                        </a:solidFill>
                        <a:latin typeface="Helvetica" pitchFamily="34" charset="0"/>
                        <a:cs typeface="Helvetica"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
                          <a:srgbClr val="00B2FF"/>
                        </a:buClr>
                        <a:buSzTx/>
                        <a:buFont typeface="Arial" pitchFamily="34" charset="0"/>
                        <a:buNone/>
                        <a:tabLst/>
                        <a:defRPr/>
                      </a:pPr>
                      <a:r>
                        <a:rPr lang="en-US" sz="1000" i="1" kern="1200" dirty="0" smtClean="0">
                          <a:solidFill>
                            <a:schemeClr val="tx1"/>
                          </a:solidFill>
                          <a:latin typeface="+mn-lt"/>
                          <a:ea typeface="+mn-ea"/>
                          <a:cs typeface="+mn-cs"/>
                        </a:rPr>
                        <a:t>Adjustment of the boundaries of the adjacent land at the central zone has made it necessary to adjust the design documentation. Project documentation handed over to the expertise. Forecasted time to finish expertise is June 2013</a:t>
                      </a:r>
                      <a:r>
                        <a:rPr lang="en-US" sz="1800" kern="1200" dirty="0" smtClean="0">
                          <a:solidFill>
                            <a:schemeClr val="tx1"/>
                          </a:solidFill>
                          <a:latin typeface="+mn-lt"/>
                          <a:ea typeface="+mn-ea"/>
                          <a:cs typeface="+mn-cs"/>
                        </a:rPr>
                        <a:t>.</a:t>
                      </a:r>
                      <a:endParaRPr lang="ru-RU" sz="900" b="0" i="1" kern="1200" baseline="0" dirty="0" smtClean="0">
                        <a:solidFill>
                          <a:schemeClr val="bg1">
                            <a:lumMod val="25000"/>
                          </a:schemeClr>
                        </a:solidFill>
                        <a:latin typeface="Helvetica" pitchFamily="34" charset="0"/>
                        <a:ea typeface="+mn-ea"/>
                        <a:cs typeface="Helvetica"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rowSpan="2">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900" b="0" i="1" kern="1200" dirty="0" smtClean="0">
                          <a:solidFill>
                            <a:schemeClr val="bg1">
                              <a:lumMod val="25000"/>
                            </a:schemeClr>
                          </a:solidFill>
                          <a:latin typeface="Helvetica" pitchFamily="34" charset="0"/>
                          <a:ea typeface="+mn-ea"/>
                          <a:cs typeface="Helvetica" pitchFamily="34" charset="0"/>
                        </a:rPr>
                        <a:t>October</a:t>
                      </a:r>
                      <a:endParaRPr lang="ru-RU" sz="900" b="0" i="1" kern="1200" dirty="0" smtClean="0">
                        <a:solidFill>
                          <a:schemeClr val="bg1">
                            <a:lumMod val="25000"/>
                          </a:schemeClr>
                        </a:solidFill>
                        <a:latin typeface="Helvetica" pitchFamily="34" charset="0"/>
                        <a:ea typeface="+mn-ea"/>
                        <a:cs typeface="Helvetica" pitchFamily="34" charset="0"/>
                      </a:endParaRPr>
                    </a:p>
                    <a:p>
                      <a:pPr marL="0" marR="0" indent="0" algn="r" defTabSz="457200" rtl="0" eaLnBrk="1" fontAlgn="auto" latinLnBrk="0" hangingPunct="1">
                        <a:lnSpc>
                          <a:spcPct val="100000"/>
                        </a:lnSpc>
                        <a:spcBef>
                          <a:spcPts val="0"/>
                        </a:spcBef>
                        <a:spcAft>
                          <a:spcPts val="0"/>
                        </a:spcAft>
                        <a:buClrTx/>
                        <a:buSzTx/>
                        <a:buFontTx/>
                        <a:buNone/>
                        <a:tabLst/>
                        <a:defRPr/>
                      </a:pPr>
                      <a:r>
                        <a:rPr lang="ru-RU" sz="900" b="0" i="1" kern="1200" dirty="0" smtClean="0">
                          <a:solidFill>
                            <a:schemeClr val="bg1">
                              <a:lumMod val="25000"/>
                            </a:schemeClr>
                          </a:solidFill>
                          <a:latin typeface="Helvetica" pitchFamily="34" charset="0"/>
                          <a:ea typeface="+mn-ea"/>
                          <a:cs typeface="Helvetica" pitchFamily="34" charset="0"/>
                        </a:rPr>
                        <a:t>2014 </a:t>
                      </a:r>
                    </a:p>
                    <a:p>
                      <a:pPr marL="0" marR="0" indent="0" algn="r" defTabSz="457200" rtl="0" eaLnBrk="1" fontAlgn="auto" latinLnBrk="0" hangingPunct="1">
                        <a:lnSpc>
                          <a:spcPct val="100000"/>
                        </a:lnSpc>
                        <a:spcBef>
                          <a:spcPts val="0"/>
                        </a:spcBef>
                        <a:spcAft>
                          <a:spcPts val="0"/>
                        </a:spcAft>
                        <a:buClrTx/>
                        <a:buSzTx/>
                        <a:buFontTx/>
                        <a:buNone/>
                        <a:tabLst/>
                        <a:defRPr/>
                      </a:pPr>
                      <a:r>
                        <a:rPr lang="ru-RU" sz="900" b="0" i="1" kern="1200" dirty="0" smtClean="0">
                          <a:solidFill>
                            <a:schemeClr val="bg1">
                              <a:lumMod val="25000"/>
                            </a:schemeClr>
                          </a:solidFill>
                          <a:latin typeface="Helvetica" pitchFamily="34" charset="0"/>
                          <a:ea typeface="+mn-ea"/>
                          <a:cs typeface="Helvetica" pitchFamily="34" charset="0"/>
                        </a:rPr>
                        <a:t>г.</a:t>
                      </a:r>
                      <a:endParaRPr lang="ru-RU" sz="900" b="0" i="1" kern="1200" dirty="0">
                        <a:solidFill>
                          <a:schemeClr val="bg1">
                            <a:lumMod val="25000"/>
                          </a:schemeClr>
                        </a:solidFill>
                        <a:latin typeface="Helvetica" pitchFamily="34" charset="0"/>
                        <a:ea typeface="+mn-ea"/>
                        <a:cs typeface="Helvetica" pitchFamily="34" charset="0"/>
                      </a:endParaRPr>
                    </a:p>
                  </a:txBody>
                  <a:tcPr marL="72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480955">
                <a:tc vMerge="1">
                  <a:txBody>
                    <a:bodyPr/>
                    <a:lstStyle/>
                    <a:p>
                      <a:endParaRPr lang="ru-RU" sz="900" dirty="0">
                        <a:solidFill>
                          <a:schemeClr val="bg1">
                            <a:lumMod val="25000"/>
                          </a:schemeClr>
                        </a:solidFill>
                        <a:latin typeface="Arial" pitchFamily="34" charset="0"/>
                        <a:cs typeface="Arial"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0" i="1" dirty="0" smtClean="0">
                          <a:solidFill>
                            <a:schemeClr val="bg1">
                              <a:lumMod val="25000"/>
                            </a:schemeClr>
                          </a:solidFill>
                          <a:latin typeface="Helvetica" pitchFamily="34" charset="0"/>
                          <a:cs typeface="Helvetica" pitchFamily="34" charset="0"/>
                        </a:rPr>
                        <a:t>Start Construction</a:t>
                      </a:r>
                      <a:r>
                        <a:rPr lang="ru-RU" sz="900" b="0" i="1" dirty="0" smtClean="0">
                          <a:solidFill>
                            <a:schemeClr val="bg1">
                              <a:lumMod val="25000"/>
                            </a:schemeClr>
                          </a:solidFill>
                          <a:latin typeface="Helvetica" pitchFamily="34" charset="0"/>
                          <a:cs typeface="Helvetica" pitchFamily="34" charset="0"/>
                        </a:rPr>
                        <a:t>–</a:t>
                      </a:r>
                      <a:br>
                        <a:rPr lang="ru-RU" sz="900" b="0" i="1" dirty="0" smtClean="0">
                          <a:solidFill>
                            <a:schemeClr val="bg1">
                              <a:lumMod val="25000"/>
                            </a:schemeClr>
                          </a:solidFill>
                          <a:latin typeface="Helvetica" pitchFamily="34" charset="0"/>
                          <a:cs typeface="Helvetica" pitchFamily="34" charset="0"/>
                        </a:rPr>
                      </a:br>
                      <a:r>
                        <a:rPr lang="en-US" sz="900" b="0" i="1" dirty="0" smtClean="0">
                          <a:solidFill>
                            <a:schemeClr val="bg1">
                              <a:lumMod val="25000"/>
                            </a:schemeClr>
                          </a:solidFill>
                          <a:latin typeface="Helvetica" pitchFamily="34" charset="0"/>
                          <a:cs typeface="Helvetica" pitchFamily="34" charset="0"/>
                        </a:rPr>
                        <a:t>May</a:t>
                      </a:r>
                      <a:r>
                        <a:rPr lang="ru-RU" sz="900" b="0" i="1" dirty="0" smtClean="0">
                          <a:solidFill>
                            <a:schemeClr val="bg1">
                              <a:lumMod val="25000"/>
                            </a:schemeClr>
                          </a:solidFill>
                          <a:latin typeface="Helvetica" pitchFamily="34" charset="0"/>
                          <a:cs typeface="Helvetica" pitchFamily="34" charset="0"/>
                        </a:rPr>
                        <a:t> 2013 </a:t>
                      </a:r>
                    </a:p>
                  </a:txBody>
                  <a:tcPr marL="72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ru-RU">
                        <a:solidFill>
                          <a:schemeClr val="bg1">
                            <a:lumMod val="25000"/>
                          </a:schemeClr>
                        </a:solidFill>
                        <a:latin typeface="Helvetica" pitchFamily="34" charset="0"/>
                        <a:cs typeface="Helvetica"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
                          <a:srgbClr val="00B2FF"/>
                        </a:buClr>
                        <a:buSzTx/>
                        <a:buFont typeface="Arial" pitchFamily="34" charset="0"/>
                        <a:buNone/>
                        <a:tabLst/>
                        <a:defRPr/>
                      </a:pPr>
                      <a:r>
                        <a:rPr lang="en-US" sz="1000" i="1" kern="1200" dirty="0" smtClean="0">
                          <a:solidFill>
                            <a:schemeClr val="tx1"/>
                          </a:solidFill>
                          <a:latin typeface="+mn-lt"/>
                          <a:ea typeface="+mn-ea"/>
                          <a:cs typeface="+mn-cs"/>
                        </a:rPr>
                        <a:t>The shift in deadlines for the design does not affect the date for completion of construction works. In order to meet construction deadlines, access to the site occurs in stages</a:t>
                      </a:r>
                      <a:endParaRPr lang="ru-RU" sz="1000" b="0" i="1" kern="1200" baseline="0" dirty="0" smtClean="0">
                        <a:solidFill>
                          <a:schemeClr val="bg1">
                            <a:lumMod val="25000"/>
                          </a:schemeClr>
                        </a:solidFill>
                        <a:latin typeface="Helvetica" pitchFamily="34" charset="0"/>
                        <a:ea typeface="+mn-ea"/>
                        <a:cs typeface="Helvetica"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vMerge="1">
                  <a:txBody>
                    <a:bodyPr/>
                    <a:lstStyle/>
                    <a:p>
                      <a:pPr marL="0" marR="0" indent="0" algn="r" defTabSz="457200" rtl="0" eaLnBrk="1" fontAlgn="auto" latinLnBrk="0" hangingPunct="1">
                        <a:lnSpc>
                          <a:spcPct val="100000"/>
                        </a:lnSpc>
                        <a:spcBef>
                          <a:spcPts val="0"/>
                        </a:spcBef>
                        <a:spcAft>
                          <a:spcPts val="0"/>
                        </a:spcAft>
                        <a:buClrTx/>
                        <a:buSzTx/>
                        <a:buFontTx/>
                        <a:buNone/>
                        <a:tabLst/>
                        <a:defRPr/>
                      </a:pPr>
                      <a:endParaRPr lang="ru-RU" sz="900" b="0" i="1" kern="1200" dirty="0" smtClean="0">
                        <a:solidFill>
                          <a:schemeClr val="tx1"/>
                        </a:solidFill>
                        <a:latin typeface="Arial" pitchFamily="34" charset="0"/>
                        <a:ea typeface="+mn-ea"/>
                        <a:cs typeface="Arial" pitchFamily="34" charset="0"/>
                      </a:endParaRPr>
                    </a:p>
                  </a:txBody>
                  <a:tcPr marL="72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r>
              <a:tr h="490433">
                <a:tc>
                  <a:txBody>
                    <a:bodyPr/>
                    <a:lstStyle/>
                    <a:p>
                      <a:r>
                        <a:rPr lang="ru-RU" sz="900" dirty="0" smtClean="0">
                          <a:solidFill>
                            <a:schemeClr val="bg1">
                              <a:lumMod val="25000"/>
                            </a:schemeClr>
                          </a:solidFill>
                          <a:latin typeface="Helvetica" pitchFamily="34" charset="0"/>
                          <a:cs typeface="Helvetica" pitchFamily="34" charset="0"/>
                        </a:rPr>
                        <a:t>4.</a:t>
                      </a:r>
                      <a:r>
                        <a:rPr lang="ru-RU" sz="900" baseline="0" dirty="0" smtClean="0">
                          <a:solidFill>
                            <a:schemeClr val="bg1">
                              <a:lumMod val="25000"/>
                            </a:schemeClr>
                          </a:solidFill>
                          <a:latin typeface="Helvetica" pitchFamily="34" charset="0"/>
                          <a:cs typeface="Helvetica" pitchFamily="34" charset="0"/>
                        </a:rPr>
                        <a:t> </a:t>
                      </a:r>
                      <a:r>
                        <a:rPr lang="en-US" sz="900" dirty="0" err="1" smtClean="0">
                          <a:solidFill>
                            <a:schemeClr val="bg1">
                              <a:lumMod val="25000"/>
                            </a:schemeClr>
                          </a:solidFill>
                          <a:latin typeface="Helvetica" pitchFamily="34" charset="0"/>
                          <a:cs typeface="Helvetica" pitchFamily="34" charset="0"/>
                        </a:rPr>
                        <a:t>Technopark</a:t>
                      </a:r>
                      <a:r>
                        <a:rPr lang="en-US" sz="900" dirty="0" smtClean="0">
                          <a:solidFill>
                            <a:schemeClr val="bg1">
                              <a:lumMod val="25000"/>
                            </a:schemeClr>
                          </a:solidFill>
                          <a:latin typeface="Helvetica" pitchFamily="34" charset="0"/>
                          <a:cs typeface="Helvetica" pitchFamily="34" charset="0"/>
                        </a:rPr>
                        <a:t> Office Center</a:t>
                      </a:r>
                      <a:endParaRPr lang="ru-RU" sz="900" dirty="0">
                        <a:solidFill>
                          <a:schemeClr val="bg1">
                            <a:lumMod val="25000"/>
                          </a:schemeClr>
                        </a:solidFill>
                        <a:latin typeface="Helvetica" pitchFamily="34" charset="0"/>
                        <a:cs typeface="Helvetica"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0" i="1" dirty="0" smtClean="0">
                          <a:solidFill>
                            <a:schemeClr val="bg1">
                              <a:lumMod val="25000"/>
                            </a:schemeClr>
                          </a:solidFill>
                          <a:latin typeface="Helvetica" pitchFamily="34" charset="0"/>
                          <a:cs typeface="Helvetica" pitchFamily="34" charset="0"/>
                        </a:rPr>
                        <a:t>Project </a:t>
                      </a:r>
                      <a:r>
                        <a:rPr lang="ru-RU" sz="900" b="0" i="1" dirty="0" smtClean="0">
                          <a:solidFill>
                            <a:schemeClr val="bg1">
                              <a:lumMod val="25000"/>
                            </a:schemeClr>
                          </a:solidFill>
                          <a:latin typeface="Helvetica" pitchFamily="34" charset="0"/>
                          <a:cs typeface="Helvetica" pitchFamily="34" charset="0"/>
                        </a:rPr>
                        <a:t>–</a:t>
                      </a:r>
                      <a:br>
                        <a:rPr lang="ru-RU" sz="900" b="0" i="1" dirty="0" smtClean="0">
                          <a:solidFill>
                            <a:schemeClr val="bg1">
                              <a:lumMod val="25000"/>
                            </a:schemeClr>
                          </a:solidFill>
                          <a:latin typeface="Helvetica" pitchFamily="34" charset="0"/>
                          <a:cs typeface="Helvetica" pitchFamily="34" charset="0"/>
                        </a:rPr>
                      </a:br>
                      <a:r>
                        <a:rPr lang="en-US" sz="900" b="0" i="1" dirty="0" smtClean="0">
                          <a:solidFill>
                            <a:schemeClr val="bg1">
                              <a:lumMod val="25000"/>
                            </a:schemeClr>
                          </a:solidFill>
                          <a:latin typeface="Helvetica" pitchFamily="34" charset="0"/>
                          <a:cs typeface="Helvetica" pitchFamily="34" charset="0"/>
                        </a:rPr>
                        <a:t>June</a:t>
                      </a:r>
                      <a:r>
                        <a:rPr lang="ru-RU" sz="900" b="0" i="1" dirty="0" smtClean="0">
                          <a:solidFill>
                            <a:schemeClr val="bg1">
                              <a:lumMod val="25000"/>
                            </a:schemeClr>
                          </a:solidFill>
                          <a:latin typeface="Helvetica" pitchFamily="34" charset="0"/>
                          <a:cs typeface="Helvetica" pitchFamily="34" charset="0"/>
                        </a:rPr>
                        <a:t> 2013 </a:t>
                      </a:r>
                    </a:p>
                    <a:p>
                      <a:pPr marL="0" marR="0" indent="0" algn="ctr" defTabSz="457200" rtl="0" eaLnBrk="1" fontAlgn="auto" latinLnBrk="0" hangingPunct="1">
                        <a:lnSpc>
                          <a:spcPct val="100000"/>
                        </a:lnSpc>
                        <a:spcBef>
                          <a:spcPts val="0"/>
                        </a:spcBef>
                        <a:spcAft>
                          <a:spcPts val="0"/>
                        </a:spcAft>
                        <a:buClrTx/>
                        <a:buSzTx/>
                        <a:buFontTx/>
                        <a:buNone/>
                        <a:tabLst/>
                        <a:defRPr/>
                      </a:pPr>
                      <a:r>
                        <a:rPr lang="ru-RU" sz="900" b="0" i="1" dirty="0" smtClean="0">
                          <a:solidFill>
                            <a:schemeClr val="bg1">
                              <a:lumMod val="25000"/>
                            </a:schemeClr>
                          </a:solidFill>
                          <a:latin typeface="Helvetica" pitchFamily="34" charset="0"/>
                          <a:cs typeface="Helvetica" pitchFamily="34" charset="0"/>
                        </a:rPr>
                        <a:t>.</a:t>
                      </a:r>
                    </a:p>
                  </a:txBody>
                  <a:tcPr marL="72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ru-RU">
                        <a:solidFill>
                          <a:schemeClr val="bg1">
                            <a:lumMod val="25000"/>
                          </a:schemeClr>
                        </a:solidFill>
                        <a:latin typeface="Helvetica" pitchFamily="34" charset="0"/>
                        <a:cs typeface="Helvetica"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
                          <a:srgbClr val="00B2FF"/>
                        </a:buClr>
                        <a:buSzTx/>
                        <a:buFont typeface="Arial" pitchFamily="34" charset="0"/>
                        <a:buNone/>
                        <a:tabLst/>
                        <a:defRPr/>
                      </a:pPr>
                      <a:r>
                        <a:rPr lang="en-US" sz="1000" i="1" kern="1200" dirty="0" smtClean="0">
                          <a:solidFill>
                            <a:schemeClr val="tx1"/>
                          </a:solidFill>
                          <a:latin typeface="+mn-lt"/>
                          <a:ea typeface="+mn-ea"/>
                          <a:cs typeface="+mn-cs"/>
                        </a:rPr>
                        <a:t>Preparation of design and selection of the contractor. The planned deadline of the 1st stage - December 2013</a:t>
                      </a:r>
                      <a:endParaRPr lang="en-US" sz="1000" b="0" i="1" kern="1200" baseline="0" dirty="0" smtClean="0">
                        <a:solidFill>
                          <a:schemeClr val="bg1">
                            <a:lumMod val="25000"/>
                          </a:schemeClr>
                        </a:solidFill>
                        <a:latin typeface="Helvetica" pitchFamily="34" charset="0"/>
                        <a:ea typeface="+mn-ea"/>
                        <a:cs typeface="Helvetica"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900" b="0" i="1" kern="1200" dirty="0" smtClean="0">
                          <a:solidFill>
                            <a:schemeClr val="bg1">
                              <a:lumMod val="25000"/>
                            </a:schemeClr>
                          </a:solidFill>
                          <a:latin typeface="Helvetica" pitchFamily="34" charset="0"/>
                          <a:ea typeface="+mn-ea"/>
                          <a:cs typeface="Helvetica" pitchFamily="34" charset="0"/>
                        </a:rPr>
                        <a:t>December 2013</a:t>
                      </a:r>
                      <a:r>
                        <a:rPr lang="ru-RU" sz="900" b="0" i="1" kern="1200" dirty="0" smtClean="0">
                          <a:solidFill>
                            <a:schemeClr val="bg1">
                              <a:lumMod val="25000"/>
                            </a:schemeClr>
                          </a:solidFill>
                          <a:latin typeface="Helvetica" pitchFamily="34" charset="0"/>
                          <a:ea typeface="+mn-ea"/>
                          <a:cs typeface="Helvetica" pitchFamily="34" charset="0"/>
                        </a:rPr>
                        <a:t>.</a:t>
                      </a:r>
                    </a:p>
                  </a:txBody>
                  <a:tcPr marL="72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220027">
                <a:tc gridSpan="5">
                  <a:txBody>
                    <a:bodyPr/>
                    <a:lstStyle/>
                    <a:p>
                      <a:pPr algn="l"/>
                      <a:r>
                        <a:rPr lang="ru-RU" sz="900" dirty="0" smtClean="0">
                          <a:solidFill>
                            <a:schemeClr val="bg1">
                              <a:lumMod val="25000"/>
                            </a:schemeClr>
                          </a:solidFill>
                          <a:latin typeface="Helvetica" pitchFamily="34" charset="0"/>
                          <a:cs typeface="Helvetica" pitchFamily="34" charset="0"/>
                        </a:rPr>
                        <a:t>5. </a:t>
                      </a:r>
                      <a:r>
                        <a:rPr lang="en-US" sz="900" dirty="0" smtClean="0">
                          <a:solidFill>
                            <a:schemeClr val="bg1">
                              <a:lumMod val="25000"/>
                            </a:schemeClr>
                          </a:solidFill>
                          <a:latin typeface="Helvetica" pitchFamily="34" charset="0"/>
                          <a:cs typeface="Helvetica" pitchFamily="34" charset="0"/>
                        </a:rPr>
                        <a:t>Social Infrastructure</a:t>
                      </a:r>
                      <a:r>
                        <a:rPr lang="ru-RU" sz="900" dirty="0" smtClean="0">
                          <a:solidFill>
                            <a:schemeClr val="bg1">
                              <a:lumMod val="25000"/>
                            </a:schemeClr>
                          </a:solidFill>
                          <a:latin typeface="Helvetica" pitchFamily="34" charset="0"/>
                          <a:cs typeface="Helvetica" pitchFamily="34" charset="0"/>
                        </a:rPr>
                        <a:t>:</a:t>
                      </a:r>
                      <a:endParaRPr lang="ru-RU" sz="900" dirty="0">
                        <a:solidFill>
                          <a:schemeClr val="bg1">
                            <a:lumMod val="25000"/>
                          </a:schemeClr>
                        </a:solidFill>
                        <a:latin typeface="Helvetica" pitchFamily="34" charset="0"/>
                        <a:cs typeface="Helvetica"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ru-RU" sz="900" b="0" i="1" dirty="0" smtClean="0">
                        <a:solidFill>
                          <a:schemeClr val="bg1">
                            <a:lumMod val="25000"/>
                          </a:schemeClr>
                        </a:solidFill>
                        <a:latin typeface="Arial" pitchFamily="34" charset="0"/>
                        <a:cs typeface="Arial" pitchFamily="34" charset="0"/>
                      </a:endParaRPr>
                    </a:p>
                  </a:txBody>
                  <a:tcPr marL="72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490433">
                <a:tc>
                  <a:txBody>
                    <a:bodyPr/>
                    <a:lstStyle/>
                    <a:p>
                      <a:pPr marL="114300" indent="0" algn="l"/>
                      <a:r>
                        <a:rPr lang="ru-RU" sz="900" dirty="0" smtClean="0">
                          <a:solidFill>
                            <a:schemeClr val="bg1">
                              <a:lumMod val="25000"/>
                            </a:schemeClr>
                          </a:solidFill>
                          <a:latin typeface="Helvetica" pitchFamily="34" charset="0"/>
                          <a:cs typeface="Helvetica" pitchFamily="34" charset="0"/>
                        </a:rPr>
                        <a:t>5.1.</a:t>
                      </a:r>
                      <a:r>
                        <a:rPr lang="ru-RU" sz="900" baseline="0" dirty="0" smtClean="0">
                          <a:solidFill>
                            <a:schemeClr val="bg1">
                              <a:lumMod val="25000"/>
                            </a:schemeClr>
                          </a:solidFill>
                          <a:latin typeface="Helvetica" pitchFamily="34" charset="0"/>
                          <a:cs typeface="Helvetica" pitchFamily="34" charset="0"/>
                        </a:rPr>
                        <a:t> </a:t>
                      </a:r>
                      <a:r>
                        <a:rPr lang="en-US" sz="900" dirty="0" smtClean="0">
                          <a:solidFill>
                            <a:schemeClr val="bg1">
                              <a:lumMod val="25000"/>
                            </a:schemeClr>
                          </a:solidFill>
                          <a:latin typeface="Helvetica" pitchFamily="34" charset="0"/>
                          <a:cs typeface="Helvetica" pitchFamily="34" charset="0"/>
                        </a:rPr>
                        <a:t>Family Campus</a:t>
                      </a:r>
                      <a:endParaRPr lang="ru-RU" sz="900" dirty="0">
                        <a:solidFill>
                          <a:schemeClr val="bg1">
                            <a:lumMod val="25000"/>
                          </a:schemeClr>
                        </a:solidFill>
                        <a:latin typeface="Helvetica" pitchFamily="34" charset="0"/>
                        <a:cs typeface="Helvetica"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r>
                        <a:rPr lang="en-US" sz="900" b="0" i="1" dirty="0" smtClean="0">
                          <a:solidFill>
                            <a:schemeClr val="bg1">
                              <a:lumMod val="25000"/>
                            </a:schemeClr>
                          </a:solidFill>
                          <a:latin typeface="Helvetica" pitchFamily="34" charset="0"/>
                          <a:cs typeface="Helvetica" pitchFamily="34" charset="0"/>
                        </a:rPr>
                        <a:t>Stage</a:t>
                      </a:r>
                      <a:r>
                        <a:rPr lang="en-US" sz="900" b="0" i="1" baseline="0" dirty="0" smtClean="0">
                          <a:solidFill>
                            <a:schemeClr val="bg1">
                              <a:lumMod val="25000"/>
                            </a:schemeClr>
                          </a:solidFill>
                          <a:latin typeface="Helvetica" pitchFamily="34" charset="0"/>
                          <a:cs typeface="Helvetica" pitchFamily="34" charset="0"/>
                        </a:rPr>
                        <a:t> P </a:t>
                      </a:r>
                      <a:r>
                        <a:rPr lang="ru-RU" sz="900" b="0" i="1" dirty="0" smtClean="0">
                          <a:solidFill>
                            <a:schemeClr val="bg1">
                              <a:lumMod val="25000"/>
                            </a:schemeClr>
                          </a:solidFill>
                          <a:latin typeface="Helvetica" pitchFamily="34" charset="0"/>
                          <a:cs typeface="Helvetica" pitchFamily="34" charset="0"/>
                        </a:rPr>
                        <a:t>– </a:t>
                      </a:r>
                      <a:endParaRPr lang="en-US" sz="900" b="0" i="1" dirty="0" smtClean="0">
                        <a:solidFill>
                          <a:schemeClr val="bg1">
                            <a:lumMod val="25000"/>
                          </a:schemeClr>
                        </a:solidFill>
                        <a:latin typeface="Helvetica" pitchFamily="34" charset="0"/>
                        <a:cs typeface="Helvetica" pitchFamily="34" charset="0"/>
                      </a:endParaRPr>
                    </a:p>
                    <a:p>
                      <a:pPr marL="0" indent="0" algn="ctr"/>
                      <a:r>
                        <a:rPr lang="en-US" sz="900" b="0" i="1" dirty="0" smtClean="0">
                          <a:solidFill>
                            <a:schemeClr val="bg1">
                              <a:lumMod val="25000"/>
                            </a:schemeClr>
                          </a:solidFill>
                          <a:latin typeface="Helvetica" pitchFamily="34" charset="0"/>
                          <a:cs typeface="Helvetica" pitchFamily="34" charset="0"/>
                        </a:rPr>
                        <a:t>October</a:t>
                      </a:r>
                      <a:r>
                        <a:rPr lang="ru-RU" sz="900" b="0" i="1" dirty="0" smtClean="0">
                          <a:solidFill>
                            <a:schemeClr val="bg1">
                              <a:lumMod val="25000"/>
                            </a:schemeClr>
                          </a:solidFill>
                          <a:latin typeface="Helvetica" pitchFamily="34" charset="0"/>
                          <a:cs typeface="Helvetica" pitchFamily="34" charset="0"/>
                        </a:rPr>
                        <a:t> 2013 </a:t>
                      </a:r>
                    </a:p>
                    <a:p>
                      <a:pPr marL="0" marR="0" indent="0" algn="ctr" defTabSz="457200" rtl="0" eaLnBrk="1" fontAlgn="auto" latinLnBrk="0" hangingPunct="1">
                        <a:lnSpc>
                          <a:spcPct val="100000"/>
                        </a:lnSpc>
                        <a:spcBef>
                          <a:spcPts val="0"/>
                        </a:spcBef>
                        <a:spcAft>
                          <a:spcPts val="0"/>
                        </a:spcAft>
                        <a:buClrTx/>
                        <a:buSzTx/>
                        <a:buFontTx/>
                        <a:buNone/>
                        <a:tabLst/>
                        <a:defRPr/>
                      </a:pPr>
                      <a:r>
                        <a:rPr lang="ru-RU" sz="900" b="0" i="1" dirty="0" smtClean="0">
                          <a:solidFill>
                            <a:schemeClr val="bg1">
                              <a:lumMod val="25000"/>
                            </a:schemeClr>
                          </a:solidFill>
                          <a:latin typeface="Helvetica" pitchFamily="34" charset="0"/>
                          <a:cs typeface="Helvetica" pitchFamily="34" charset="0"/>
                        </a:rPr>
                        <a:t>.</a:t>
                      </a:r>
                    </a:p>
                  </a:txBody>
                  <a:tcPr marL="72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ru-RU" dirty="0">
                        <a:solidFill>
                          <a:schemeClr val="bg1">
                            <a:lumMod val="25000"/>
                          </a:schemeClr>
                        </a:solidFill>
                        <a:latin typeface="Helvetica" pitchFamily="34" charset="0"/>
                        <a:cs typeface="Helvetica"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
                          <a:srgbClr val="00B2FF"/>
                        </a:buClr>
                        <a:buSzTx/>
                        <a:buFont typeface="Arial" pitchFamily="34" charset="0"/>
                        <a:buNone/>
                        <a:tabLst/>
                        <a:defRPr/>
                      </a:pPr>
                      <a:r>
                        <a:rPr lang="en-US" sz="1000" i="1" kern="1200" dirty="0" smtClean="0">
                          <a:solidFill>
                            <a:schemeClr val="tx1"/>
                          </a:solidFill>
                          <a:latin typeface="+mn-lt"/>
                          <a:ea typeface="+mn-ea"/>
                          <a:cs typeface="+mn-cs"/>
                        </a:rPr>
                        <a:t>Obtained project</a:t>
                      </a:r>
                      <a:r>
                        <a:rPr lang="en-US" sz="1000" i="1" kern="1200" baseline="0" dirty="0" smtClean="0">
                          <a:solidFill>
                            <a:schemeClr val="tx1"/>
                          </a:solidFill>
                          <a:latin typeface="+mn-lt"/>
                          <a:ea typeface="+mn-ea"/>
                          <a:cs typeface="+mn-cs"/>
                        </a:rPr>
                        <a:t> design</a:t>
                      </a:r>
                      <a:r>
                        <a:rPr lang="en-US" sz="1000" i="1" kern="1200" dirty="0" smtClean="0">
                          <a:solidFill>
                            <a:schemeClr val="tx1"/>
                          </a:solidFill>
                          <a:latin typeface="+mn-lt"/>
                          <a:ea typeface="+mn-ea"/>
                          <a:cs typeface="+mn-cs"/>
                        </a:rPr>
                        <a:t> from contest participants,</a:t>
                      </a:r>
                      <a:r>
                        <a:rPr lang="en-US" sz="1000" i="1" kern="1200" baseline="0" dirty="0" smtClean="0">
                          <a:solidFill>
                            <a:schemeClr val="tx1"/>
                          </a:solidFill>
                          <a:latin typeface="+mn-lt"/>
                          <a:ea typeface="+mn-ea"/>
                          <a:cs typeface="+mn-cs"/>
                        </a:rPr>
                        <a:t> completing selection of design company  </a:t>
                      </a:r>
                      <a:endParaRPr lang="ru-RU" sz="900" b="0" i="1" kern="1200" baseline="0" dirty="0" smtClean="0">
                        <a:solidFill>
                          <a:schemeClr val="bg1">
                            <a:lumMod val="25000"/>
                          </a:schemeClr>
                        </a:solidFill>
                        <a:latin typeface="Helvetica" pitchFamily="34" charset="0"/>
                        <a:ea typeface="+mn-ea"/>
                        <a:cs typeface="Helvetica"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900" b="0" i="1" kern="1200" dirty="0" smtClean="0">
                          <a:solidFill>
                            <a:schemeClr val="bg1">
                              <a:lumMod val="25000"/>
                            </a:schemeClr>
                          </a:solidFill>
                          <a:latin typeface="Helvetica" pitchFamily="34" charset="0"/>
                          <a:ea typeface="+mn-ea"/>
                          <a:cs typeface="Helvetica" pitchFamily="34" charset="0"/>
                        </a:rPr>
                        <a:t>October</a:t>
                      </a:r>
                      <a:endParaRPr lang="ru-RU" sz="900" b="0" i="1" kern="1200" dirty="0" smtClean="0">
                        <a:solidFill>
                          <a:schemeClr val="bg1">
                            <a:lumMod val="25000"/>
                          </a:schemeClr>
                        </a:solidFill>
                        <a:latin typeface="Helvetica" pitchFamily="34" charset="0"/>
                        <a:ea typeface="+mn-ea"/>
                        <a:cs typeface="Helvetica" pitchFamily="34" charset="0"/>
                      </a:endParaRPr>
                    </a:p>
                    <a:p>
                      <a:pPr marL="0" marR="0" indent="0" algn="r" defTabSz="457200" rtl="0" eaLnBrk="1" fontAlgn="auto" latinLnBrk="0" hangingPunct="1">
                        <a:lnSpc>
                          <a:spcPct val="100000"/>
                        </a:lnSpc>
                        <a:spcBef>
                          <a:spcPts val="0"/>
                        </a:spcBef>
                        <a:spcAft>
                          <a:spcPts val="0"/>
                        </a:spcAft>
                        <a:buClrTx/>
                        <a:buSzTx/>
                        <a:buFontTx/>
                        <a:buNone/>
                        <a:tabLst/>
                        <a:defRPr/>
                      </a:pPr>
                      <a:r>
                        <a:rPr lang="ru-RU" sz="900" b="0" i="1" kern="1200" dirty="0" smtClean="0">
                          <a:solidFill>
                            <a:schemeClr val="bg1">
                              <a:lumMod val="25000"/>
                            </a:schemeClr>
                          </a:solidFill>
                          <a:latin typeface="Helvetica" pitchFamily="34" charset="0"/>
                          <a:ea typeface="+mn-ea"/>
                          <a:cs typeface="Helvetica" pitchFamily="34" charset="0"/>
                        </a:rPr>
                        <a:t>2014 </a:t>
                      </a:r>
                      <a:endParaRPr lang="ru-RU" sz="900" b="0" i="1" kern="1200" dirty="0">
                        <a:solidFill>
                          <a:schemeClr val="bg1">
                            <a:lumMod val="25000"/>
                          </a:schemeClr>
                        </a:solidFill>
                        <a:latin typeface="Helvetica" pitchFamily="34" charset="0"/>
                        <a:ea typeface="+mn-ea"/>
                        <a:cs typeface="Helvetica" pitchFamily="34" charset="0"/>
                      </a:endParaRPr>
                    </a:p>
                  </a:txBody>
                  <a:tcPr marL="72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490433">
                <a:tc>
                  <a:txBody>
                    <a:bodyPr/>
                    <a:lstStyle/>
                    <a:p>
                      <a:pPr marL="114300" indent="0" algn="l"/>
                      <a:r>
                        <a:rPr lang="ru-RU" sz="900" dirty="0" smtClean="0">
                          <a:solidFill>
                            <a:schemeClr val="bg1">
                              <a:lumMod val="25000"/>
                            </a:schemeClr>
                          </a:solidFill>
                          <a:latin typeface="Helvetica" pitchFamily="34" charset="0"/>
                          <a:cs typeface="Helvetica" pitchFamily="34" charset="0"/>
                        </a:rPr>
                        <a:t>5.2. </a:t>
                      </a:r>
                      <a:r>
                        <a:rPr lang="ru-RU" sz="900" baseline="0" dirty="0" smtClean="0">
                          <a:solidFill>
                            <a:schemeClr val="bg1">
                              <a:lumMod val="25000"/>
                            </a:schemeClr>
                          </a:solidFill>
                          <a:latin typeface="Helvetica" pitchFamily="34" charset="0"/>
                          <a:cs typeface="Helvetica" pitchFamily="34" charset="0"/>
                        </a:rPr>
                        <a:t> </a:t>
                      </a:r>
                      <a:r>
                        <a:rPr lang="en-US" sz="900" baseline="0" dirty="0" smtClean="0">
                          <a:solidFill>
                            <a:schemeClr val="bg1">
                              <a:lumMod val="25000"/>
                            </a:schemeClr>
                          </a:solidFill>
                          <a:latin typeface="Helvetica" pitchFamily="34" charset="0"/>
                          <a:cs typeface="Helvetica" pitchFamily="34" charset="0"/>
                        </a:rPr>
                        <a:t>Policlinic</a:t>
                      </a:r>
                      <a:endParaRPr lang="ru-RU" sz="900" dirty="0">
                        <a:solidFill>
                          <a:schemeClr val="bg1">
                            <a:lumMod val="25000"/>
                          </a:schemeClr>
                        </a:solidFill>
                        <a:latin typeface="Helvetica" pitchFamily="34" charset="0"/>
                        <a:cs typeface="Helvetica"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marL="0" indent="0" algn="ctr"/>
                      <a:r>
                        <a:rPr lang="en-US" sz="900" b="0" i="1" dirty="0" smtClean="0">
                          <a:solidFill>
                            <a:schemeClr val="bg1">
                              <a:lumMod val="25000"/>
                            </a:schemeClr>
                          </a:solidFill>
                          <a:latin typeface="Helvetica" pitchFamily="34" charset="0"/>
                          <a:cs typeface="Helvetica" pitchFamily="34" charset="0"/>
                        </a:rPr>
                        <a:t>Stage</a:t>
                      </a:r>
                      <a:r>
                        <a:rPr lang="en-US" sz="900" b="0" i="1" baseline="0" dirty="0" smtClean="0">
                          <a:solidFill>
                            <a:schemeClr val="bg1">
                              <a:lumMod val="25000"/>
                            </a:schemeClr>
                          </a:solidFill>
                          <a:latin typeface="Helvetica" pitchFamily="34" charset="0"/>
                          <a:cs typeface="Helvetica" pitchFamily="34" charset="0"/>
                        </a:rPr>
                        <a:t> P </a:t>
                      </a:r>
                      <a:r>
                        <a:rPr lang="ru-RU" sz="900" b="0" i="1" dirty="0" smtClean="0">
                          <a:solidFill>
                            <a:schemeClr val="bg1">
                              <a:lumMod val="25000"/>
                            </a:schemeClr>
                          </a:solidFill>
                          <a:latin typeface="Helvetica" pitchFamily="34" charset="0"/>
                          <a:cs typeface="Helvetica" pitchFamily="34" charset="0"/>
                        </a:rPr>
                        <a:t>– </a:t>
                      </a:r>
                      <a:endParaRPr lang="en-US" sz="900" b="0" i="1" dirty="0" smtClean="0">
                        <a:solidFill>
                          <a:schemeClr val="bg1">
                            <a:lumMod val="25000"/>
                          </a:schemeClr>
                        </a:solidFill>
                        <a:latin typeface="Helvetica" pitchFamily="34" charset="0"/>
                        <a:cs typeface="Helvetica" pitchFamily="34" charset="0"/>
                      </a:endParaRPr>
                    </a:p>
                    <a:p>
                      <a:pPr marL="0" indent="0" algn="ctr"/>
                      <a:r>
                        <a:rPr lang="en-US" sz="900" b="0" i="1" dirty="0" smtClean="0">
                          <a:solidFill>
                            <a:schemeClr val="bg1">
                              <a:lumMod val="25000"/>
                            </a:schemeClr>
                          </a:solidFill>
                          <a:latin typeface="Helvetica" pitchFamily="34" charset="0"/>
                          <a:cs typeface="Helvetica" pitchFamily="34" charset="0"/>
                        </a:rPr>
                        <a:t>October</a:t>
                      </a:r>
                      <a:r>
                        <a:rPr lang="ru-RU" sz="900" b="0" i="1" dirty="0" smtClean="0">
                          <a:solidFill>
                            <a:schemeClr val="bg1">
                              <a:lumMod val="25000"/>
                            </a:schemeClr>
                          </a:solidFill>
                          <a:latin typeface="Helvetica" pitchFamily="34" charset="0"/>
                          <a:cs typeface="Helvetica" pitchFamily="34" charset="0"/>
                        </a:rPr>
                        <a:t> 2013 </a:t>
                      </a:r>
                    </a:p>
                    <a:p>
                      <a:pPr marL="0" marR="0" indent="0" algn="ctr" defTabSz="457200" rtl="0" eaLnBrk="1" fontAlgn="auto" latinLnBrk="0" hangingPunct="1">
                        <a:lnSpc>
                          <a:spcPct val="100000"/>
                        </a:lnSpc>
                        <a:spcBef>
                          <a:spcPts val="0"/>
                        </a:spcBef>
                        <a:spcAft>
                          <a:spcPts val="0"/>
                        </a:spcAft>
                        <a:buClrTx/>
                        <a:buSzTx/>
                        <a:buFontTx/>
                        <a:buNone/>
                        <a:tabLst/>
                        <a:defRPr/>
                      </a:pPr>
                      <a:r>
                        <a:rPr lang="ru-RU" sz="900" b="0" i="1" dirty="0" smtClean="0">
                          <a:solidFill>
                            <a:schemeClr val="bg1">
                              <a:lumMod val="25000"/>
                            </a:schemeClr>
                          </a:solidFill>
                          <a:latin typeface="Helvetica" pitchFamily="34" charset="0"/>
                          <a:cs typeface="Helvetica" pitchFamily="34" charset="0"/>
                        </a:rPr>
                        <a:t>г.</a:t>
                      </a:r>
                    </a:p>
                  </a:txBody>
                  <a:tcPr marL="72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endParaRPr lang="ru-RU">
                        <a:solidFill>
                          <a:schemeClr val="bg1">
                            <a:lumMod val="25000"/>
                          </a:schemeClr>
                        </a:solidFill>
                        <a:latin typeface="Helvetica" pitchFamily="34" charset="0"/>
                        <a:cs typeface="Helvetica"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
                          <a:srgbClr val="00B2FF"/>
                        </a:buClr>
                        <a:buSzTx/>
                        <a:buFont typeface="Arial" pitchFamily="34" charset="0"/>
                        <a:buNone/>
                        <a:tabLst/>
                        <a:defRPr/>
                      </a:pPr>
                      <a:r>
                        <a:rPr lang="en-US" sz="1000" i="1" kern="1200" dirty="0" smtClean="0">
                          <a:solidFill>
                            <a:schemeClr val="tx1"/>
                          </a:solidFill>
                          <a:latin typeface="+mn-lt"/>
                          <a:ea typeface="+mn-ea"/>
                          <a:cs typeface="+mn-cs"/>
                        </a:rPr>
                        <a:t>Prepared design project. The design organization is being selected</a:t>
                      </a:r>
                      <a:endParaRPr lang="en-US" sz="1000" b="0" i="1" kern="1200" baseline="0" dirty="0" smtClean="0">
                        <a:solidFill>
                          <a:schemeClr val="bg1">
                            <a:lumMod val="25000"/>
                          </a:schemeClr>
                        </a:solidFill>
                        <a:latin typeface="Helvetica" pitchFamily="34" charset="0"/>
                        <a:ea typeface="+mn-ea"/>
                        <a:cs typeface="Helvetica"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no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900" b="0" i="1" kern="1200" dirty="0" smtClean="0">
                          <a:solidFill>
                            <a:schemeClr val="bg1">
                              <a:lumMod val="25000"/>
                            </a:schemeClr>
                          </a:solidFill>
                          <a:latin typeface="Helvetica" pitchFamily="34" charset="0"/>
                          <a:ea typeface="+mn-ea"/>
                          <a:cs typeface="Helvetica" pitchFamily="34" charset="0"/>
                        </a:rPr>
                        <a:t>October</a:t>
                      </a:r>
                      <a:endParaRPr lang="ru-RU" sz="900" b="0" i="1" kern="1200" dirty="0" smtClean="0">
                        <a:solidFill>
                          <a:schemeClr val="bg1">
                            <a:lumMod val="25000"/>
                          </a:schemeClr>
                        </a:solidFill>
                        <a:latin typeface="Helvetica" pitchFamily="34" charset="0"/>
                        <a:ea typeface="+mn-ea"/>
                        <a:cs typeface="Helvetica" pitchFamily="34" charset="0"/>
                      </a:endParaRPr>
                    </a:p>
                    <a:p>
                      <a:pPr marL="0" marR="0" indent="0" algn="r" defTabSz="457200" rtl="0" eaLnBrk="1" fontAlgn="auto" latinLnBrk="0" hangingPunct="1">
                        <a:lnSpc>
                          <a:spcPct val="100000"/>
                        </a:lnSpc>
                        <a:spcBef>
                          <a:spcPts val="0"/>
                        </a:spcBef>
                        <a:spcAft>
                          <a:spcPts val="0"/>
                        </a:spcAft>
                        <a:buClrTx/>
                        <a:buSzTx/>
                        <a:buFontTx/>
                        <a:buNone/>
                        <a:tabLst/>
                        <a:defRPr/>
                      </a:pPr>
                      <a:r>
                        <a:rPr lang="ru-RU" sz="900" b="0" i="1" kern="1200" dirty="0" smtClean="0">
                          <a:solidFill>
                            <a:schemeClr val="bg1">
                              <a:lumMod val="25000"/>
                            </a:schemeClr>
                          </a:solidFill>
                          <a:latin typeface="Helvetica" pitchFamily="34" charset="0"/>
                          <a:ea typeface="+mn-ea"/>
                          <a:cs typeface="Helvetica" pitchFamily="34" charset="0"/>
                        </a:rPr>
                        <a:t>2014 </a:t>
                      </a:r>
                      <a:endParaRPr lang="ru-RU" sz="900" b="0" i="1" kern="1200" dirty="0">
                        <a:solidFill>
                          <a:schemeClr val="bg1">
                            <a:lumMod val="25000"/>
                          </a:schemeClr>
                        </a:solidFill>
                        <a:latin typeface="Helvetica" pitchFamily="34" charset="0"/>
                        <a:ea typeface="+mn-ea"/>
                        <a:cs typeface="Helvetica" pitchFamily="34" charset="0"/>
                      </a:endParaRPr>
                    </a:p>
                  </a:txBody>
                  <a:tcPr marL="72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r>
            </a:tbl>
          </a:graphicData>
        </a:graphic>
      </p:graphicFrame>
      <p:sp>
        <p:nvSpPr>
          <p:cNvPr id="48" name="Блок-схема: узел 47"/>
          <p:cNvSpPr/>
          <p:nvPr/>
        </p:nvSpPr>
        <p:spPr>
          <a:xfrm>
            <a:off x="3907292" y="2443150"/>
            <a:ext cx="326954" cy="292337"/>
          </a:xfrm>
          <a:prstGeom prst="flowChartConnector">
            <a:avLst/>
          </a:prstGeom>
          <a:solidFill>
            <a:srgbClr val="5ECB1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latin typeface="Helvetica" pitchFamily="34" charset="0"/>
              <a:cs typeface="Helvetica" pitchFamily="34" charset="0"/>
            </a:endParaRPr>
          </a:p>
        </p:txBody>
      </p:sp>
      <p:sp>
        <p:nvSpPr>
          <p:cNvPr id="117" name="Блок-схема: узел 116"/>
          <p:cNvSpPr/>
          <p:nvPr/>
        </p:nvSpPr>
        <p:spPr>
          <a:xfrm>
            <a:off x="2938785" y="3334723"/>
            <a:ext cx="326954" cy="292337"/>
          </a:xfrm>
          <a:prstGeom prst="flowChartConnector">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latin typeface="Helvetica" pitchFamily="34" charset="0"/>
              <a:cs typeface="Helvetica" pitchFamily="34" charset="0"/>
            </a:endParaRPr>
          </a:p>
        </p:txBody>
      </p:sp>
      <p:sp>
        <p:nvSpPr>
          <p:cNvPr id="119" name="Блок-схема: узел 118"/>
          <p:cNvSpPr/>
          <p:nvPr/>
        </p:nvSpPr>
        <p:spPr>
          <a:xfrm>
            <a:off x="3412619" y="3334723"/>
            <a:ext cx="326954" cy="292337"/>
          </a:xfrm>
          <a:prstGeom prst="flowChartConnector">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latin typeface="Helvetica" pitchFamily="34" charset="0"/>
              <a:cs typeface="Helvetica" pitchFamily="34" charset="0"/>
            </a:endParaRPr>
          </a:p>
        </p:txBody>
      </p:sp>
      <p:sp>
        <p:nvSpPr>
          <p:cNvPr id="122" name="Блок-схема: узел 121"/>
          <p:cNvSpPr/>
          <p:nvPr/>
        </p:nvSpPr>
        <p:spPr>
          <a:xfrm>
            <a:off x="3412619" y="4512893"/>
            <a:ext cx="326954" cy="292337"/>
          </a:xfrm>
          <a:prstGeom prst="flowChartConnector">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latin typeface="Helvetica" pitchFamily="34" charset="0"/>
              <a:cs typeface="Helvetica" pitchFamily="34" charset="0"/>
            </a:endParaRPr>
          </a:p>
        </p:txBody>
      </p:sp>
      <p:sp>
        <p:nvSpPr>
          <p:cNvPr id="138" name="Блок-схема: узел 137"/>
          <p:cNvSpPr/>
          <p:nvPr/>
        </p:nvSpPr>
        <p:spPr>
          <a:xfrm>
            <a:off x="2938785" y="2443150"/>
            <a:ext cx="326954" cy="292337"/>
          </a:xfrm>
          <a:prstGeom prst="flowChartConnector">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latin typeface="Helvetica" pitchFamily="34" charset="0"/>
              <a:cs typeface="Helvetica" pitchFamily="34" charset="0"/>
            </a:endParaRPr>
          </a:p>
        </p:txBody>
      </p:sp>
      <p:sp>
        <p:nvSpPr>
          <p:cNvPr id="25" name="Блок-схема: узел 24"/>
          <p:cNvSpPr/>
          <p:nvPr/>
        </p:nvSpPr>
        <p:spPr>
          <a:xfrm>
            <a:off x="3412619" y="2443150"/>
            <a:ext cx="326954" cy="292337"/>
          </a:xfrm>
          <a:prstGeom prst="flowChartConnector">
            <a:avLst/>
          </a:prstGeom>
          <a:solidFill>
            <a:schemeClr val="bg2">
              <a:lumMod val="75000"/>
            </a:schemeClr>
          </a:solidFill>
          <a:ln>
            <a:solidFill>
              <a:schemeClr val="bg2">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latin typeface="Helvetica" pitchFamily="34" charset="0"/>
              <a:cs typeface="Helvetica" pitchFamily="34" charset="0"/>
            </a:endParaRPr>
          </a:p>
        </p:txBody>
      </p:sp>
      <p:sp>
        <p:nvSpPr>
          <p:cNvPr id="27" name="Блок-схема: узел 26"/>
          <p:cNvSpPr/>
          <p:nvPr/>
        </p:nvSpPr>
        <p:spPr>
          <a:xfrm>
            <a:off x="2938785" y="5747786"/>
            <a:ext cx="326954" cy="292337"/>
          </a:xfrm>
          <a:prstGeom prst="flowChartConnector">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latin typeface="Helvetica" pitchFamily="34" charset="0"/>
              <a:cs typeface="Helvetica" pitchFamily="34" charset="0"/>
            </a:endParaRPr>
          </a:p>
        </p:txBody>
      </p:sp>
      <p:sp>
        <p:nvSpPr>
          <p:cNvPr id="28" name="Блок-схема: узел 27"/>
          <p:cNvSpPr/>
          <p:nvPr/>
        </p:nvSpPr>
        <p:spPr>
          <a:xfrm>
            <a:off x="3907292" y="5747786"/>
            <a:ext cx="326954" cy="292337"/>
          </a:xfrm>
          <a:prstGeom prst="flowChartConnector">
            <a:avLst/>
          </a:prstGeom>
          <a:solidFill>
            <a:srgbClr val="5ECB1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latin typeface="Helvetica" pitchFamily="34" charset="0"/>
              <a:cs typeface="Helvetica" pitchFamily="34" charset="0"/>
            </a:endParaRPr>
          </a:p>
        </p:txBody>
      </p:sp>
      <p:sp>
        <p:nvSpPr>
          <p:cNvPr id="29" name="Блок-схема: узел 28"/>
          <p:cNvSpPr/>
          <p:nvPr/>
        </p:nvSpPr>
        <p:spPr>
          <a:xfrm>
            <a:off x="3412619" y="5747785"/>
            <a:ext cx="326954" cy="292337"/>
          </a:xfrm>
          <a:prstGeom prst="flowChartConnector">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latin typeface="Helvetica" pitchFamily="34" charset="0"/>
              <a:cs typeface="Helvetica" pitchFamily="34" charset="0"/>
            </a:endParaRPr>
          </a:p>
        </p:txBody>
      </p:sp>
      <p:sp>
        <p:nvSpPr>
          <p:cNvPr id="30" name="Блок-схема: узел 29"/>
          <p:cNvSpPr/>
          <p:nvPr/>
        </p:nvSpPr>
        <p:spPr>
          <a:xfrm>
            <a:off x="2938785" y="6255051"/>
            <a:ext cx="326954" cy="292337"/>
          </a:xfrm>
          <a:prstGeom prst="flowChartConnector">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latin typeface="Helvetica" pitchFamily="34" charset="0"/>
              <a:cs typeface="Helvetica" pitchFamily="34" charset="0"/>
            </a:endParaRPr>
          </a:p>
        </p:txBody>
      </p:sp>
      <p:sp>
        <p:nvSpPr>
          <p:cNvPr id="31" name="Блок-схема: узел 30"/>
          <p:cNvSpPr/>
          <p:nvPr/>
        </p:nvSpPr>
        <p:spPr>
          <a:xfrm>
            <a:off x="3907292" y="6255051"/>
            <a:ext cx="326954" cy="292337"/>
          </a:xfrm>
          <a:prstGeom prst="flowChartConnector">
            <a:avLst/>
          </a:prstGeom>
          <a:solidFill>
            <a:srgbClr val="5ECB1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latin typeface="Helvetica" pitchFamily="34" charset="0"/>
              <a:cs typeface="Helvetica" pitchFamily="34" charset="0"/>
            </a:endParaRPr>
          </a:p>
        </p:txBody>
      </p:sp>
      <p:sp>
        <p:nvSpPr>
          <p:cNvPr id="32" name="Блок-схема: узел 31"/>
          <p:cNvSpPr/>
          <p:nvPr/>
        </p:nvSpPr>
        <p:spPr>
          <a:xfrm>
            <a:off x="3412619" y="6255051"/>
            <a:ext cx="326954" cy="292337"/>
          </a:xfrm>
          <a:prstGeom prst="flowChartConnector">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latin typeface="Helvetica" pitchFamily="34" charset="0"/>
              <a:cs typeface="Helvetica" pitchFamily="34" charset="0"/>
            </a:endParaRPr>
          </a:p>
        </p:txBody>
      </p:sp>
      <p:sp>
        <p:nvSpPr>
          <p:cNvPr id="24" name="Блок-схема: узел 116"/>
          <p:cNvSpPr/>
          <p:nvPr/>
        </p:nvSpPr>
        <p:spPr>
          <a:xfrm>
            <a:off x="2938785" y="4512893"/>
            <a:ext cx="326954" cy="292337"/>
          </a:xfrm>
          <a:prstGeom prst="flowChartConnector">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latin typeface="Helvetica" pitchFamily="34" charset="0"/>
              <a:cs typeface="Helvetica" pitchFamily="34" charset="0"/>
            </a:endParaRPr>
          </a:p>
        </p:txBody>
      </p:sp>
      <p:sp>
        <p:nvSpPr>
          <p:cNvPr id="36" name="Блок-схема: узел 47"/>
          <p:cNvSpPr/>
          <p:nvPr/>
        </p:nvSpPr>
        <p:spPr>
          <a:xfrm>
            <a:off x="3907292" y="5062998"/>
            <a:ext cx="326954" cy="292337"/>
          </a:xfrm>
          <a:prstGeom prst="flowChartConnector">
            <a:avLst/>
          </a:prstGeom>
          <a:solidFill>
            <a:srgbClr val="5ECB1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latin typeface="Helvetica" pitchFamily="34" charset="0"/>
              <a:cs typeface="Helvetica" pitchFamily="34" charset="0"/>
            </a:endParaRPr>
          </a:p>
        </p:txBody>
      </p:sp>
      <p:sp>
        <p:nvSpPr>
          <p:cNvPr id="37" name="Блок-схема: узел 137"/>
          <p:cNvSpPr/>
          <p:nvPr/>
        </p:nvSpPr>
        <p:spPr>
          <a:xfrm>
            <a:off x="2938785" y="5062998"/>
            <a:ext cx="326954" cy="292337"/>
          </a:xfrm>
          <a:prstGeom prst="flowChartConnector">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latin typeface="Helvetica" pitchFamily="34" charset="0"/>
              <a:cs typeface="Helvetica" pitchFamily="34" charset="0"/>
            </a:endParaRPr>
          </a:p>
        </p:txBody>
      </p:sp>
      <p:sp>
        <p:nvSpPr>
          <p:cNvPr id="38" name="Блок-схема: узел 24"/>
          <p:cNvSpPr/>
          <p:nvPr/>
        </p:nvSpPr>
        <p:spPr>
          <a:xfrm>
            <a:off x="3412619" y="5062998"/>
            <a:ext cx="326954" cy="292337"/>
          </a:xfrm>
          <a:prstGeom prst="flowChartConnector">
            <a:avLst/>
          </a:prstGeom>
          <a:solidFill>
            <a:schemeClr val="bg2">
              <a:lumMod val="75000"/>
            </a:schemeClr>
          </a:solidFill>
          <a:ln>
            <a:solidFill>
              <a:schemeClr val="bg2">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latin typeface="Helvetica" pitchFamily="34" charset="0"/>
              <a:cs typeface="Helvetica" pitchFamily="34" charset="0"/>
            </a:endParaRPr>
          </a:p>
        </p:txBody>
      </p:sp>
      <p:sp>
        <p:nvSpPr>
          <p:cNvPr id="23" name="Блок-схема: узел 22"/>
          <p:cNvSpPr/>
          <p:nvPr/>
        </p:nvSpPr>
        <p:spPr>
          <a:xfrm>
            <a:off x="2938785" y="2953633"/>
            <a:ext cx="326954" cy="292337"/>
          </a:xfrm>
          <a:prstGeom prst="flowChartConnector">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latin typeface="Helvetica" pitchFamily="34" charset="0"/>
              <a:cs typeface="Helvetica" pitchFamily="34" charset="0"/>
            </a:endParaRPr>
          </a:p>
        </p:txBody>
      </p:sp>
      <p:sp>
        <p:nvSpPr>
          <p:cNvPr id="33" name="Блок-схема: узел 32"/>
          <p:cNvSpPr/>
          <p:nvPr/>
        </p:nvSpPr>
        <p:spPr>
          <a:xfrm>
            <a:off x="3907292" y="2953633"/>
            <a:ext cx="326954" cy="292337"/>
          </a:xfrm>
          <a:prstGeom prst="flowChartConnector">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latin typeface="Helvetica" pitchFamily="34" charset="0"/>
              <a:cs typeface="Helvetica" pitchFamily="34" charset="0"/>
            </a:endParaRPr>
          </a:p>
        </p:txBody>
      </p:sp>
      <p:sp>
        <p:nvSpPr>
          <p:cNvPr id="34" name="Блок-схема: узел 33"/>
          <p:cNvSpPr/>
          <p:nvPr/>
        </p:nvSpPr>
        <p:spPr>
          <a:xfrm>
            <a:off x="3907292" y="3888008"/>
            <a:ext cx="326954" cy="292337"/>
          </a:xfrm>
          <a:prstGeom prst="flowChartConnector">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latin typeface="Helvetica" pitchFamily="34" charset="0"/>
              <a:cs typeface="Helvetica" pitchFamily="34" charset="0"/>
            </a:endParaRPr>
          </a:p>
        </p:txBody>
      </p:sp>
      <p:sp>
        <p:nvSpPr>
          <p:cNvPr id="39" name="Блок-схема: узел 38"/>
          <p:cNvSpPr/>
          <p:nvPr/>
        </p:nvSpPr>
        <p:spPr>
          <a:xfrm>
            <a:off x="3412619" y="2953633"/>
            <a:ext cx="326954" cy="292337"/>
          </a:xfrm>
          <a:prstGeom prst="flowChartConnector">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latin typeface="Helvetica" pitchFamily="34" charset="0"/>
              <a:cs typeface="Helvetica" pitchFamily="34" charset="0"/>
            </a:endParaRPr>
          </a:p>
        </p:txBody>
      </p:sp>
      <p:sp>
        <p:nvSpPr>
          <p:cNvPr id="40" name="Блок-схема: узел 116"/>
          <p:cNvSpPr/>
          <p:nvPr/>
        </p:nvSpPr>
        <p:spPr>
          <a:xfrm>
            <a:off x="2938785" y="3881567"/>
            <a:ext cx="326954" cy="292337"/>
          </a:xfrm>
          <a:prstGeom prst="flowChartConnector">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latin typeface="Helvetica" pitchFamily="34" charset="0"/>
              <a:cs typeface="Helvetica" pitchFamily="34" charset="0"/>
            </a:endParaRPr>
          </a:p>
        </p:txBody>
      </p:sp>
      <p:sp>
        <p:nvSpPr>
          <p:cNvPr id="41" name="Блок-схема: узел 25"/>
          <p:cNvSpPr/>
          <p:nvPr/>
        </p:nvSpPr>
        <p:spPr>
          <a:xfrm>
            <a:off x="3412619" y="3888009"/>
            <a:ext cx="326954" cy="292337"/>
          </a:xfrm>
          <a:prstGeom prst="flowChartConnector">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latin typeface="Helvetica" pitchFamily="34" charset="0"/>
              <a:cs typeface="Helvetica" pitchFamily="34" charset="0"/>
            </a:endParaRPr>
          </a:p>
        </p:txBody>
      </p:sp>
      <p:sp>
        <p:nvSpPr>
          <p:cNvPr id="42" name="Блок-схема: узел 41"/>
          <p:cNvSpPr/>
          <p:nvPr/>
        </p:nvSpPr>
        <p:spPr>
          <a:xfrm>
            <a:off x="3907292" y="3334723"/>
            <a:ext cx="326954" cy="292337"/>
          </a:xfrm>
          <a:prstGeom prst="flowChartConnector">
            <a:avLst/>
          </a:prstGeom>
          <a:solidFill>
            <a:srgbClr val="5ECB1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latin typeface="Helvetica" pitchFamily="34" charset="0"/>
              <a:cs typeface="Helvetica" pitchFamily="34" charset="0"/>
            </a:endParaRPr>
          </a:p>
        </p:txBody>
      </p:sp>
      <p:sp>
        <p:nvSpPr>
          <p:cNvPr id="43" name="Блок-схема: узел 42"/>
          <p:cNvSpPr/>
          <p:nvPr/>
        </p:nvSpPr>
        <p:spPr>
          <a:xfrm>
            <a:off x="3907292" y="4512893"/>
            <a:ext cx="326954" cy="292337"/>
          </a:xfrm>
          <a:prstGeom prst="flowChartConnector">
            <a:avLst/>
          </a:prstGeom>
          <a:solidFill>
            <a:srgbClr val="5ECB1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latin typeface="Helvetica" pitchFamily="34" charset="0"/>
              <a:cs typeface="Helvetica" pitchFamily="34" charset="0"/>
            </a:endParaRPr>
          </a:p>
        </p:txBody>
      </p:sp>
      <p:sp>
        <p:nvSpPr>
          <p:cNvPr id="44" name="Блок-схема: узел 43"/>
          <p:cNvSpPr/>
          <p:nvPr/>
        </p:nvSpPr>
        <p:spPr>
          <a:xfrm>
            <a:off x="3907292" y="1932208"/>
            <a:ext cx="326954" cy="292337"/>
          </a:xfrm>
          <a:prstGeom prst="flowChartConnector">
            <a:avLst/>
          </a:prstGeom>
          <a:solidFill>
            <a:srgbClr val="5ECB1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latin typeface="Helvetica" pitchFamily="34" charset="0"/>
              <a:cs typeface="Helvetica" pitchFamily="34" charset="0"/>
            </a:endParaRPr>
          </a:p>
        </p:txBody>
      </p:sp>
      <p:sp>
        <p:nvSpPr>
          <p:cNvPr id="45" name="Блок-схема: узел 44"/>
          <p:cNvSpPr/>
          <p:nvPr/>
        </p:nvSpPr>
        <p:spPr>
          <a:xfrm>
            <a:off x="2938785" y="1932208"/>
            <a:ext cx="326954" cy="292337"/>
          </a:xfrm>
          <a:prstGeom prst="flowChartConnector">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latin typeface="Helvetica" pitchFamily="34" charset="0"/>
              <a:cs typeface="Helvetica" pitchFamily="34" charset="0"/>
            </a:endParaRPr>
          </a:p>
        </p:txBody>
      </p:sp>
      <p:sp>
        <p:nvSpPr>
          <p:cNvPr id="46" name="Блок-схема: узел 45"/>
          <p:cNvSpPr/>
          <p:nvPr/>
        </p:nvSpPr>
        <p:spPr>
          <a:xfrm>
            <a:off x="3412619" y="1932208"/>
            <a:ext cx="326954" cy="292337"/>
          </a:xfrm>
          <a:prstGeom prst="flowChartConnector">
            <a:avLst/>
          </a:prstGeom>
          <a:solidFill>
            <a:schemeClr val="bg2">
              <a:lumMod val="75000"/>
            </a:schemeClr>
          </a:solidFill>
          <a:ln>
            <a:solidFill>
              <a:schemeClr val="bg2">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latin typeface="Helvetica" pitchFamily="34" charset="0"/>
              <a:cs typeface="Helvetica" pitchFamily="34" charset="0"/>
            </a:endParaRPr>
          </a:p>
        </p:txBody>
      </p:sp>
      <p:sp>
        <p:nvSpPr>
          <p:cNvPr id="35" name="Title 1"/>
          <p:cNvSpPr txBox="1">
            <a:spLocks/>
          </p:cNvSpPr>
          <p:nvPr/>
        </p:nvSpPr>
        <p:spPr>
          <a:xfrm>
            <a:off x="2174724" y="397314"/>
            <a:ext cx="5840388" cy="659961"/>
          </a:xfrm>
          <a:prstGeom prst="rect">
            <a:avLst/>
          </a:prstGeom>
        </p:spPr>
        <p:txBody>
          <a:bodyPr/>
          <a:lstStyle>
            <a:lvl1pPr algn="l" defTabSz="457200" rtl="0" eaLnBrk="1" latinLnBrk="0" hangingPunct="1">
              <a:spcBef>
                <a:spcPct val="0"/>
              </a:spcBef>
              <a:buNone/>
              <a:defRPr sz="3600" kern="1200">
                <a:solidFill>
                  <a:schemeClr val="tx1"/>
                </a:solidFill>
                <a:latin typeface="HelveticaNeueCyr-Heavy"/>
                <a:ea typeface="+mj-ea"/>
                <a:cs typeface="+mj-cs"/>
              </a:defRPr>
            </a:lvl1pPr>
          </a:lstStyle>
          <a:p>
            <a:r>
              <a:rPr lang="ru-RU" sz="2400" dirty="0">
                <a:solidFill>
                  <a:schemeClr val="bg1">
                    <a:lumMod val="50000"/>
                  </a:schemeClr>
                </a:solidFill>
                <a:latin typeface="Helvetica" pitchFamily="34" charset="0"/>
                <a:cs typeface="Helvetica" pitchFamily="34" charset="0"/>
              </a:rPr>
              <a:t>3</a:t>
            </a:r>
            <a:r>
              <a:rPr lang="ru-RU" sz="2400" dirty="0" smtClean="0">
                <a:solidFill>
                  <a:schemeClr val="bg1">
                    <a:lumMod val="50000"/>
                  </a:schemeClr>
                </a:solidFill>
                <a:latin typeface="Helvetica" pitchFamily="34" charset="0"/>
                <a:cs typeface="Helvetica" pitchFamily="34" charset="0"/>
              </a:rPr>
              <a:t>. </a:t>
            </a:r>
            <a:r>
              <a:rPr lang="en-US" sz="2400" dirty="0" smtClean="0">
                <a:solidFill>
                  <a:schemeClr val="bg1">
                    <a:lumMod val="50000"/>
                  </a:schemeClr>
                </a:solidFill>
                <a:latin typeface="Helvetica" pitchFamily="34" charset="0"/>
                <a:cs typeface="Helvetica" pitchFamily="34" charset="0"/>
              </a:rPr>
              <a:t>City</a:t>
            </a:r>
            <a:r>
              <a:rPr lang="ru-RU" sz="2400" dirty="0" smtClean="0">
                <a:solidFill>
                  <a:schemeClr val="bg1">
                    <a:lumMod val="50000"/>
                  </a:schemeClr>
                </a:solidFill>
                <a:latin typeface="Helvetica" pitchFamily="34" charset="0"/>
                <a:cs typeface="Helvetica" pitchFamily="34" charset="0"/>
              </a:rPr>
              <a:t> 									  </a:t>
            </a:r>
            <a:r>
              <a:rPr lang="ru-RU" sz="1600" i="1" dirty="0" smtClean="0">
                <a:solidFill>
                  <a:schemeClr val="bg1">
                    <a:lumMod val="50000"/>
                  </a:schemeClr>
                </a:solidFill>
                <a:latin typeface="Helvetica" pitchFamily="34" charset="0"/>
                <a:cs typeface="Helvetica" pitchFamily="34" charset="0"/>
              </a:rPr>
              <a:t>(1/3)</a:t>
            </a:r>
            <a:endParaRPr lang="ru-RU" sz="1600" i="1" dirty="0">
              <a:solidFill>
                <a:schemeClr val="bg1">
                  <a:lumMod val="50000"/>
                </a:schemeClr>
              </a:solidFill>
              <a:latin typeface="Helvetica" pitchFamily="34" charset="0"/>
              <a:cs typeface="Helvetica" pitchFamily="34" charset="0"/>
            </a:endParaRPr>
          </a:p>
        </p:txBody>
      </p:sp>
      <p:sp>
        <p:nvSpPr>
          <p:cNvPr id="47" name="TextBox 46"/>
          <p:cNvSpPr txBox="1"/>
          <p:nvPr/>
        </p:nvSpPr>
        <p:spPr>
          <a:xfrm>
            <a:off x="4073318" y="6547540"/>
            <a:ext cx="5016747" cy="230832"/>
          </a:xfrm>
          <a:prstGeom prst="rect">
            <a:avLst/>
          </a:prstGeom>
          <a:noFill/>
        </p:spPr>
        <p:txBody>
          <a:bodyPr wrap="square" rtlCol="0">
            <a:spAutoFit/>
          </a:bodyPr>
          <a:lstStyle/>
          <a:p>
            <a:pPr algn="r"/>
            <a:r>
              <a:rPr lang="ru-RU" sz="900" i="1" dirty="0" smtClean="0">
                <a:solidFill>
                  <a:schemeClr val="bg1">
                    <a:lumMod val="25000"/>
                  </a:schemeClr>
                </a:solidFill>
                <a:latin typeface="Arial" pitchFamily="34" charset="0"/>
                <a:cs typeface="Arial" pitchFamily="34" charset="0"/>
              </a:rPr>
              <a:t>*</a:t>
            </a:r>
            <a:r>
              <a:rPr lang="en-US" sz="900" dirty="0" smtClean="0"/>
              <a:t>For more details regarding the stage </a:t>
            </a:r>
            <a:r>
              <a:rPr lang="en-US" sz="900" dirty="0"/>
              <a:t>and </a:t>
            </a:r>
            <a:r>
              <a:rPr lang="en-US" sz="900" dirty="0" smtClean="0"/>
              <a:t>symbols for each status, </a:t>
            </a:r>
            <a:r>
              <a:rPr lang="en-US" sz="900" dirty="0"/>
              <a:t>see the Appendix (page 24</a:t>
            </a:r>
            <a:r>
              <a:rPr lang="en-US" sz="900" dirty="0" smtClean="0"/>
              <a:t>)</a:t>
            </a:r>
            <a:r>
              <a:rPr lang="ru-RU" sz="900" i="1" dirty="0" smtClean="0">
                <a:solidFill>
                  <a:schemeClr val="bg1">
                    <a:lumMod val="25000"/>
                  </a:schemeClr>
                </a:solidFill>
                <a:latin typeface="Arial" pitchFamily="34" charset="0"/>
                <a:cs typeface="Arial" pitchFamily="34" charset="0"/>
              </a:rPr>
              <a:t>   </a:t>
            </a:r>
          </a:p>
        </p:txBody>
      </p:sp>
    </p:spTree>
    <p:extLst>
      <p:ext uri="{BB962C8B-B14F-4D97-AF65-F5344CB8AC3E}">
        <p14:creationId xmlns:p14="http://schemas.microsoft.com/office/powerpoint/2010/main" val="2870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3686182944"/>
              </p:ext>
            </p:extLst>
          </p:nvPr>
        </p:nvGraphicFramePr>
        <p:xfrm>
          <a:off x="2192168" y="787659"/>
          <a:ext cx="6331820" cy="716280"/>
        </p:xfrm>
        <a:graphic>
          <a:graphicData uri="http://schemas.openxmlformats.org/drawingml/2006/table">
            <a:tbl>
              <a:tblPr firstRow="1" bandRow="1">
                <a:tableStyleId>{2D5ABB26-0587-4C30-8999-92F81FD0307C}</a:tableStyleId>
              </a:tblPr>
              <a:tblGrid>
                <a:gridCol w="6331820"/>
              </a:tblGrid>
              <a:tr h="212578">
                <a:tc>
                  <a:txBody>
                    <a:bodyPr/>
                    <a:lstStyle/>
                    <a:p>
                      <a:r>
                        <a:rPr lang="en-US" sz="1100" dirty="0" smtClean="0">
                          <a:solidFill>
                            <a:schemeClr val="bg1">
                              <a:lumMod val="25000"/>
                            </a:schemeClr>
                          </a:solidFill>
                          <a:latin typeface="Arial" pitchFamily="34" charset="0"/>
                          <a:cs typeface="Arial" pitchFamily="34" charset="0"/>
                        </a:rPr>
                        <a:t>The Strategic Goal</a:t>
                      </a:r>
                      <a:endParaRPr lang="ru-RU" sz="1100" dirty="0">
                        <a:solidFill>
                          <a:schemeClr val="bg1">
                            <a:lumMod val="25000"/>
                          </a:schemeClr>
                        </a:solidFill>
                        <a:latin typeface="Arial" pitchFamily="34" charset="0"/>
                        <a:cs typeface="Arial" pitchFamily="34" charset="0"/>
                      </a:endParaRPr>
                    </a:p>
                  </a:txBody>
                  <a:tcPr>
                    <a:lnB w="12700" cap="flat" cmpd="sng" algn="ctr">
                      <a:solidFill>
                        <a:schemeClr val="bg2">
                          <a:lumMod val="50000"/>
                        </a:schemeClr>
                      </a:solidFill>
                      <a:prstDash val="solid"/>
                      <a:round/>
                      <a:headEnd type="none" w="med" len="med"/>
                      <a:tailEnd type="none" w="med" len="med"/>
                    </a:lnB>
                  </a:tcPr>
                </a:tc>
              </a:tr>
              <a:tr h="350129">
                <a:tc>
                  <a:txBody>
                    <a:bodyPr/>
                    <a:lstStyle/>
                    <a:p>
                      <a:r>
                        <a:rPr lang="en-US" sz="1200" i="1" kern="1200" dirty="0" smtClean="0">
                          <a:solidFill>
                            <a:srgbClr val="A3A3A3"/>
                          </a:solidFill>
                          <a:latin typeface="+mn-lt"/>
                          <a:ea typeface="+mn-ea"/>
                          <a:cs typeface="+mn-cs"/>
                        </a:rPr>
                        <a:t>Completion of the design and construction of the city is scheduled for 2013, </a:t>
                      </a:r>
                      <a:r>
                        <a:rPr lang="en-US" sz="1200" i="1" kern="1200" dirty="0" smtClean="0">
                          <a:solidFill>
                            <a:srgbClr val="A3A3A3"/>
                          </a:solidFill>
                          <a:latin typeface="+mn-lt"/>
                          <a:ea typeface="+mn-ea"/>
                          <a:cs typeface="+mn-cs"/>
                        </a:rPr>
                        <a:t>2014. Completion </a:t>
                      </a:r>
                      <a:r>
                        <a:rPr lang="en-US" sz="1200" i="1" kern="1200" dirty="0" smtClean="0">
                          <a:solidFill>
                            <a:srgbClr val="A3A3A3"/>
                          </a:solidFill>
                          <a:latin typeface="+mn-lt"/>
                          <a:ea typeface="+mn-ea"/>
                          <a:cs typeface="+mn-cs"/>
                        </a:rPr>
                        <a:t>of the design and construction of the city is scheduled for 2013, 2014.</a:t>
                      </a:r>
                      <a:endParaRPr lang="ru-RU" sz="1200" i="1" dirty="0" smtClean="0">
                        <a:solidFill>
                          <a:srgbClr val="A3A3A3"/>
                        </a:solidFill>
                        <a:latin typeface="Arial" pitchFamily="34" charset="0"/>
                        <a:cs typeface="Arial" pitchFamily="34" charset="0"/>
                      </a:endParaRPr>
                    </a:p>
                  </a:txBody>
                  <a:tcPr>
                    <a:lnT w="12700" cap="flat" cmpd="sng" algn="ctr">
                      <a:solidFill>
                        <a:schemeClr val="bg2">
                          <a:lumMod val="50000"/>
                        </a:schemeClr>
                      </a:solidFill>
                      <a:prstDash val="solid"/>
                      <a:round/>
                      <a:headEnd type="none" w="med" len="med"/>
                      <a:tailEnd type="none" w="med" len="med"/>
                    </a:lnT>
                  </a:tcPr>
                </a:tc>
              </a:tr>
            </a:tbl>
          </a:graphicData>
        </a:graphic>
      </p:graphicFrame>
      <p:graphicFrame>
        <p:nvGraphicFramePr>
          <p:cNvPr id="7" name="Table 19"/>
          <p:cNvGraphicFramePr>
            <a:graphicFrameLocks noGrp="1"/>
          </p:cNvGraphicFramePr>
          <p:nvPr>
            <p:extLst>
              <p:ext uri="{D42A27DB-BD31-4B8C-83A1-F6EECF244321}">
                <p14:modId xmlns:p14="http://schemas.microsoft.com/office/powerpoint/2010/main" val="789750636"/>
              </p:ext>
            </p:extLst>
          </p:nvPr>
        </p:nvGraphicFramePr>
        <p:xfrm>
          <a:off x="477063" y="1507451"/>
          <a:ext cx="8619312" cy="4318725"/>
        </p:xfrm>
        <a:graphic>
          <a:graphicData uri="http://schemas.openxmlformats.org/drawingml/2006/table">
            <a:tbl>
              <a:tblPr firstRow="1" bandRow="1">
                <a:tableStyleId>{F2DE63D5-997A-4646-A377-4702673A728D}</a:tableStyleId>
              </a:tblPr>
              <a:tblGrid>
                <a:gridCol w="1773078"/>
                <a:gridCol w="1120588"/>
                <a:gridCol w="1407459"/>
                <a:gridCol w="3483310"/>
                <a:gridCol w="834877"/>
              </a:tblGrid>
              <a:tr h="611715">
                <a:tc>
                  <a:txBody>
                    <a:bodyPr/>
                    <a:lstStyle/>
                    <a:p>
                      <a:pPr algn="ctr"/>
                      <a:r>
                        <a:rPr lang="en-US" sz="900" b="1" dirty="0" smtClean="0">
                          <a:solidFill>
                            <a:schemeClr val="bg1">
                              <a:lumMod val="25000"/>
                            </a:schemeClr>
                          </a:solidFill>
                          <a:latin typeface="Helvetica" pitchFamily="34" charset="0"/>
                          <a:cs typeface="Helvetica" pitchFamily="34" charset="0"/>
                        </a:rPr>
                        <a:t>Facility Name</a:t>
                      </a:r>
                      <a:endParaRPr lang="ru-RU" sz="900" b="1" dirty="0">
                        <a:solidFill>
                          <a:schemeClr val="bg1">
                            <a:lumMod val="25000"/>
                          </a:schemeClr>
                        </a:solidFill>
                        <a:latin typeface="Helvetica" pitchFamily="34" charset="0"/>
                        <a:cs typeface="Helvetica" pitchFamily="34" charset="0"/>
                      </a:endParaRPr>
                    </a:p>
                  </a:txBody>
                  <a:tcPr marL="36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solidFill>
                      <a:schemeClr val="tx2">
                        <a:lumMod val="20000"/>
                        <a:lumOff val="80000"/>
                      </a:schemeClr>
                    </a:solidFill>
                  </a:tcPr>
                </a:tc>
                <a:tc>
                  <a:txBody>
                    <a:bodyPr/>
                    <a:lstStyle/>
                    <a:p>
                      <a:pPr algn="ctr"/>
                      <a:r>
                        <a:rPr lang="en-US" sz="900" b="1" dirty="0" smtClean="0">
                          <a:solidFill>
                            <a:schemeClr val="bg1">
                              <a:lumMod val="25000"/>
                            </a:schemeClr>
                          </a:solidFill>
                          <a:latin typeface="Helvetica" pitchFamily="34" charset="0"/>
                          <a:cs typeface="Helvetica" pitchFamily="34" charset="0"/>
                        </a:rPr>
                        <a:t>Planned Date</a:t>
                      </a:r>
                      <a:r>
                        <a:rPr lang="en-US" sz="900" b="1" baseline="0" dirty="0" smtClean="0">
                          <a:solidFill>
                            <a:schemeClr val="bg1">
                              <a:lumMod val="25000"/>
                            </a:schemeClr>
                          </a:solidFill>
                          <a:latin typeface="Helvetica" pitchFamily="34" charset="0"/>
                          <a:cs typeface="Helvetica" pitchFamily="34" charset="0"/>
                        </a:rPr>
                        <a:t> Completion Current Phase</a:t>
                      </a:r>
                      <a:r>
                        <a:rPr lang="ru-RU" sz="900" b="1" dirty="0" smtClean="0">
                          <a:solidFill>
                            <a:schemeClr val="bg1">
                              <a:lumMod val="25000"/>
                            </a:schemeClr>
                          </a:solidFill>
                          <a:latin typeface="Helvetica" pitchFamily="34" charset="0"/>
                          <a:cs typeface="Helvetica" pitchFamily="34" charset="0"/>
                        </a:rPr>
                        <a:t>*</a:t>
                      </a:r>
                      <a:endParaRPr lang="ru-RU" sz="900" b="1" dirty="0">
                        <a:solidFill>
                          <a:schemeClr val="bg1">
                            <a:lumMod val="25000"/>
                          </a:schemeClr>
                        </a:solidFill>
                        <a:latin typeface="Helvetica" pitchFamily="34" charset="0"/>
                        <a:cs typeface="Helvetica" pitchFamily="34" charset="0"/>
                      </a:endParaRPr>
                    </a:p>
                  </a:txBody>
                  <a:tcPr marL="36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solidFill>
                      <a:schemeClr val="tx2">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1" baseline="0" dirty="0" smtClean="0">
                          <a:solidFill>
                            <a:schemeClr val="bg1">
                              <a:lumMod val="25000"/>
                            </a:schemeClr>
                          </a:solidFill>
                          <a:latin typeface="Helvetica" pitchFamily="34" charset="0"/>
                          <a:cs typeface="Helvetica" pitchFamily="34" charset="0"/>
                        </a:rPr>
                        <a:t>Status on </a:t>
                      </a:r>
                      <a:r>
                        <a:rPr lang="ru-RU" sz="900" b="1" dirty="0" smtClean="0">
                          <a:solidFill>
                            <a:schemeClr val="bg1">
                              <a:lumMod val="25000"/>
                            </a:schemeClr>
                          </a:solidFill>
                          <a:latin typeface="Helvetica" pitchFamily="34" charset="0"/>
                          <a:cs typeface="Helvetica" pitchFamily="34" charset="0"/>
                        </a:rPr>
                        <a:t>30.04.2013</a:t>
                      </a:r>
                      <a:endParaRPr lang="ru-RU" sz="900" b="1" dirty="0">
                        <a:solidFill>
                          <a:schemeClr val="bg1">
                            <a:lumMod val="25000"/>
                          </a:schemeClr>
                        </a:solidFill>
                        <a:latin typeface="Helvetica" pitchFamily="34" charset="0"/>
                        <a:cs typeface="Helvetica" pitchFamily="34" charset="0"/>
                      </a:endParaRPr>
                    </a:p>
                  </a:txBody>
                  <a:tcPr marL="36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solidFill>
                      <a:schemeClr val="tx2">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1" dirty="0" smtClean="0">
                          <a:solidFill>
                            <a:schemeClr val="bg1">
                              <a:lumMod val="25000"/>
                            </a:schemeClr>
                          </a:solidFill>
                          <a:latin typeface="Helvetica" pitchFamily="34" charset="0"/>
                          <a:cs typeface="Helvetica" pitchFamily="34" charset="0"/>
                        </a:rPr>
                        <a:t>Management Comments</a:t>
                      </a:r>
                      <a:endParaRPr lang="ru-RU" sz="900" b="1" baseline="0" dirty="0" smtClean="0">
                        <a:solidFill>
                          <a:schemeClr val="bg1">
                            <a:lumMod val="25000"/>
                          </a:schemeClr>
                        </a:solidFill>
                        <a:latin typeface="Helvetica" pitchFamily="34" charset="0"/>
                        <a:cs typeface="Helvetica" pitchFamily="34" charset="0"/>
                      </a:endParaRPr>
                    </a:p>
                    <a:p>
                      <a:pPr marL="0" marR="0" indent="0" algn="ctr" defTabSz="457200" rtl="0" eaLnBrk="1" fontAlgn="auto" latinLnBrk="0" hangingPunct="1">
                        <a:lnSpc>
                          <a:spcPct val="100000"/>
                        </a:lnSpc>
                        <a:spcBef>
                          <a:spcPts val="0"/>
                        </a:spcBef>
                        <a:spcAft>
                          <a:spcPts val="0"/>
                        </a:spcAft>
                        <a:buClrTx/>
                        <a:buSzTx/>
                        <a:buFontTx/>
                        <a:buNone/>
                        <a:tabLst/>
                        <a:defRPr/>
                      </a:pPr>
                      <a:r>
                        <a:rPr lang="ru-RU" sz="900" b="0" i="1" baseline="0" dirty="0" smtClean="0">
                          <a:solidFill>
                            <a:schemeClr val="bg1">
                              <a:lumMod val="25000"/>
                            </a:schemeClr>
                          </a:solidFill>
                          <a:latin typeface="Helvetica" pitchFamily="34" charset="0"/>
                          <a:cs typeface="Helvetica" pitchFamily="34" charset="0"/>
                        </a:rPr>
                        <a:t>(</a:t>
                      </a:r>
                      <a:r>
                        <a:rPr lang="en-US" sz="900" b="0" i="1" baseline="0" dirty="0" err="1" smtClean="0">
                          <a:solidFill>
                            <a:schemeClr val="bg1">
                              <a:lumMod val="25000"/>
                            </a:schemeClr>
                          </a:solidFill>
                          <a:latin typeface="Helvetica" pitchFamily="34" charset="0"/>
                          <a:cs typeface="Helvetica" pitchFamily="34" charset="0"/>
                        </a:rPr>
                        <a:t>inc.</a:t>
                      </a:r>
                      <a:r>
                        <a:rPr lang="en-US" sz="900" b="0" i="1" baseline="0" dirty="0" smtClean="0">
                          <a:solidFill>
                            <a:schemeClr val="bg1">
                              <a:lumMod val="25000"/>
                            </a:schemeClr>
                          </a:solidFill>
                          <a:latin typeface="Helvetica" pitchFamily="34" charset="0"/>
                          <a:cs typeface="Helvetica" pitchFamily="34" charset="0"/>
                        </a:rPr>
                        <a:t> new construction deadline in the event of deviations from plan</a:t>
                      </a:r>
                      <a:r>
                        <a:rPr lang="ru-RU" sz="900" b="0" i="1" baseline="0" dirty="0" smtClean="0">
                          <a:solidFill>
                            <a:schemeClr val="bg1">
                              <a:lumMod val="25000"/>
                            </a:schemeClr>
                          </a:solidFill>
                          <a:latin typeface="Helvetica" pitchFamily="34" charset="0"/>
                          <a:cs typeface="Helvetica" pitchFamily="34" charset="0"/>
                        </a:rPr>
                        <a:t>)</a:t>
                      </a:r>
                      <a:endParaRPr lang="ru-RU" sz="900" b="0" i="1" dirty="0">
                        <a:solidFill>
                          <a:schemeClr val="bg1">
                            <a:lumMod val="25000"/>
                          </a:schemeClr>
                        </a:solidFill>
                        <a:latin typeface="Helvetica" pitchFamily="34" charset="0"/>
                        <a:cs typeface="Helvetica" pitchFamily="34" charset="0"/>
                      </a:endParaRPr>
                    </a:p>
                  </a:txBody>
                  <a:tcPr marL="36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solidFill>
                      <a:schemeClr val="tx2">
                        <a:lumMod val="20000"/>
                        <a:lumOff val="80000"/>
                      </a:schemeClr>
                    </a:solidFill>
                  </a:tcPr>
                </a:tc>
                <a:tc>
                  <a:txBody>
                    <a:bodyPr/>
                    <a:lstStyle/>
                    <a:p>
                      <a:pPr algn="ctr"/>
                      <a:r>
                        <a:rPr lang="en-US" sz="900" b="1" baseline="0" dirty="0" smtClean="0">
                          <a:solidFill>
                            <a:schemeClr val="bg1">
                              <a:lumMod val="25000"/>
                            </a:schemeClr>
                          </a:solidFill>
                          <a:latin typeface="Helvetica" pitchFamily="34" charset="0"/>
                          <a:cs typeface="Helvetica" pitchFamily="34" charset="0"/>
                        </a:rPr>
                        <a:t>Scheduled Date of Completion</a:t>
                      </a:r>
                      <a:endParaRPr lang="ru-RU" sz="900" b="1" baseline="0" dirty="0" smtClean="0">
                        <a:solidFill>
                          <a:schemeClr val="bg1">
                            <a:lumMod val="25000"/>
                          </a:schemeClr>
                        </a:solidFill>
                        <a:latin typeface="Helvetica" pitchFamily="34" charset="0"/>
                        <a:cs typeface="Helvetica" pitchFamily="34" charset="0"/>
                      </a:endParaRPr>
                    </a:p>
                  </a:txBody>
                  <a:tcPr marL="36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solidFill>
                      <a:schemeClr val="tx2">
                        <a:lumMod val="20000"/>
                        <a:lumOff val="80000"/>
                      </a:schemeClr>
                    </a:solidFill>
                  </a:tcPr>
                </a:tc>
              </a:tr>
              <a:tr h="373022">
                <a:tc gridSpan="5">
                  <a:txBody>
                    <a:bodyPr/>
                    <a:lstStyle/>
                    <a:p>
                      <a:r>
                        <a:rPr lang="ru-RU" sz="1000" i="0" dirty="0" smtClean="0">
                          <a:solidFill>
                            <a:schemeClr val="tx1">
                              <a:lumMod val="85000"/>
                              <a:lumOff val="15000"/>
                            </a:schemeClr>
                          </a:solidFill>
                          <a:latin typeface="+mj-lt"/>
                          <a:cs typeface="Helvetica" pitchFamily="34" charset="0"/>
                        </a:rPr>
                        <a:t>6. </a:t>
                      </a:r>
                      <a:r>
                        <a:rPr lang="en-US" sz="1000" i="0" dirty="0" smtClean="0">
                          <a:solidFill>
                            <a:schemeClr val="tx1">
                              <a:lumMod val="85000"/>
                              <a:lumOff val="15000"/>
                            </a:schemeClr>
                          </a:solidFill>
                          <a:latin typeface="+mj-lt"/>
                          <a:cs typeface="Helvetica" pitchFamily="34" charset="0"/>
                        </a:rPr>
                        <a:t>Central Zone</a:t>
                      </a:r>
                      <a:r>
                        <a:rPr lang="ru-RU" sz="1000" i="0" dirty="0" smtClean="0">
                          <a:solidFill>
                            <a:schemeClr val="tx1">
                              <a:lumMod val="85000"/>
                              <a:lumOff val="15000"/>
                            </a:schemeClr>
                          </a:solidFill>
                          <a:latin typeface="+mj-lt"/>
                          <a:cs typeface="Helvetica" pitchFamily="34" charset="0"/>
                        </a:rPr>
                        <a:t>:</a:t>
                      </a:r>
                      <a:endParaRPr lang="ru-RU" sz="1000" b="0" i="0" kern="1200" dirty="0">
                        <a:solidFill>
                          <a:schemeClr val="tx1">
                            <a:lumMod val="85000"/>
                            <a:lumOff val="15000"/>
                          </a:schemeClr>
                        </a:solidFill>
                        <a:latin typeface="+mj-lt"/>
                        <a:ea typeface="+mn-ea"/>
                        <a:cs typeface="Helvetica"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pPr marL="0" marR="0" indent="0" algn="r" defTabSz="457200" rtl="0" eaLnBrk="1" fontAlgn="auto" latinLnBrk="0" hangingPunct="1">
                        <a:lnSpc>
                          <a:spcPct val="100000"/>
                        </a:lnSpc>
                        <a:spcBef>
                          <a:spcPts val="0"/>
                        </a:spcBef>
                        <a:spcAft>
                          <a:spcPts val="0"/>
                        </a:spcAft>
                        <a:buClrTx/>
                        <a:buSzTx/>
                        <a:buFontTx/>
                        <a:buNone/>
                        <a:tabLst/>
                        <a:defRPr/>
                      </a:pPr>
                      <a:endParaRPr lang="ru-RU" sz="900" b="0" i="1" kern="1200" dirty="0">
                        <a:solidFill>
                          <a:schemeClr val="bg1">
                            <a:lumMod val="25000"/>
                          </a:schemeClr>
                        </a:solidFill>
                        <a:latin typeface="Helvetica" pitchFamily="34" charset="0"/>
                        <a:ea typeface="+mn-ea"/>
                        <a:cs typeface="Helvetica" pitchFamily="34" charset="0"/>
                      </a:endParaRPr>
                    </a:p>
                  </a:txBody>
                  <a:tcPr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47130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000" i="0" dirty="0" smtClean="0">
                          <a:solidFill>
                            <a:schemeClr val="tx1">
                              <a:lumMod val="85000"/>
                              <a:lumOff val="15000"/>
                            </a:schemeClr>
                          </a:solidFill>
                          <a:latin typeface="+mj-lt"/>
                          <a:cs typeface="Helvetica" pitchFamily="34" charset="0"/>
                        </a:rPr>
                        <a:t>6.1 </a:t>
                      </a:r>
                      <a:r>
                        <a:rPr lang="en-US" sz="1000" i="0" dirty="0" smtClean="0">
                          <a:solidFill>
                            <a:schemeClr val="tx1">
                              <a:lumMod val="85000"/>
                              <a:lumOff val="15000"/>
                            </a:schemeClr>
                          </a:solidFill>
                          <a:latin typeface="+mj-lt"/>
                          <a:cs typeface="Helvetica" pitchFamily="34" charset="0"/>
                        </a:rPr>
                        <a:t>The lectures block</a:t>
                      </a:r>
                      <a:endParaRPr lang="ru-RU" sz="1000" i="0" dirty="0" smtClean="0">
                        <a:solidFill>
                          <a:schemeClr val="tx1">
                            <a:lumMod val="85000"/>
                            <a:lumOff val="15000"/>
                          </a:schemeClr>
                        </a:solidFill>
                        <a:latin typeface="+mj-lt"/>
                        <a:cs typeface="Helvetica" pitchFamily="34" charset="0"/>
                      </a:endParaRPr>
                    </a:p>
                    <a:p>
                      <a:endParaRPr lang="ru-RU" sz="1000" i="0" dirty="0" smtClean="0">
                        <a:solidFill>
                          <a:schemeClr val="tx1">
                            <a:lumMod val="85000"/>
                            <a:lumOff val="15000"/>
                          </a:schemeClr>
                        </a:solidFill>
                        <a:latin typeface="+mj-lt"/>
                        <a:cs typeface="Helvetica"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0" i="1" dirty="0" smtClean="0">
                          <a:solidFill>
                            <a:schemeClr val="bg1">
                              <a:lumMod val="25000"/>
                            </a:schemeClr>
                          </a:solidFill>
                          <a:latin typeface="Helvetica" pitchFamily="34" charset="0"/>
                          <a:cs typeface="Helvetica" pitchFamily="34" charset="0"/>
                        </a:rPr>
                        <a:t>Stage P</a:t>
                      </a:r>
                      <a:r>
                        <a:rPr lang="en-US" sz="900" b="0" i="1" baseline="0" dirty="0" smtClean="0">
                          <a:solidFill>
                            <a:schemeClr val="bg1">
                              <a:lumMod val="25000"/>
                            </a:schemeClr>
                          </a:solidFill>
                          <a:latin typeface="Helvetica" pitchFamily="34" charset="0"/>
                          <a:cs typeface="Helvetica" pitchFamily="34" charset="0"/>
                        </a:rPr>
                        <a:t> – </a:t>
                      </a:r>
                    </a:p>
                    <a:p>
                      <a:pPr marL="0" marR="0" indent="0" algn="ctr" defTabSz="457200" rtl="0" eaLnBrk="1" fontAlgn="auto" latinLnBrk="0" hangingPunct="1">
                        <a:lnSpc>
                          <a:spcPct val="100000"/>
                        </a:lnSpc>
                        <a:spcBef>
                          <a:spcPts val="0"/>
                        </a:spcBef>
                        <a:spcAft>
                          <a:spcPts val="0"/>
                        </a:spcAft>
                        <a:buClrTx/>
                        <a:buSzTx/>
                        <a:buFontTx/>
                        <a:buNone/>
                        <a:tabLst/>
                        <a:defRPr/>
                      </a:pPr>
                      <a:r>
                        <a:rPr lang="en-US" sz="900" b="0" i="1" baseline="0" dirty="0" smtClean="0">
                          <a:solidFill>
                            <a:schemeClr val="bg1">
                              <a:lumMod val="25000"/>
                            </a:schemeClr>
                          </a:solidFill>
                          <a:latin typeface="Helvetica" pitchFamily="34" charset="0"/>
                          <a:cs typeface="Helvetica" pitchFamily="34" charset="0"/>
                        </a:rPr>
                        <a:t>August 2013</a:t>
                      </a:r>
                      <a:endParaRPr lang="ru-RU" sz="900" b="0" i="1" dirty="0" smtClean="0">
                        <a:solidFill>
                          <a:schemeClr val="bg1">
                            <a:lumMod val="25000"/>
                          </a:schemeClr>
                        </a:solidFill>
                        <a:latin typeface="Helvetica" pitchFamily="34" charset="0"/>
                        <a:cs typeface="Helvetica" pitchFamily="34" charset="0"/>
                      </a:endParaRPr>
                    </a:p>
                  </a:txBody>
                  <a:tcPr marL="72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ru-RU" dirty="0"/>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 typeface="Arial" pitchFamily="34" charset="0"/>
                        <a:buNone/>
                        <a:tabLst/>
                        <a:defRPr/>
                      </a:pPr>
                      <a:r>
                        <a:rPr lang="en-US" sz="1000" b="0" i="1" dirty="0" smtClean="0">
                          <a:solidFill>
                            <a:schemeClr val="bg1">
                              <a:lumMod val="25000"/>
                            </a:schemeClr>
                          </a:solidFill>
                          <a:latin typeface="Helvetica" pitchFamily="34" charset="0"/>
                          <a:cs typeface="Helvetica" pitchFamily="34" charset="0"/>
                        </a:rPr>
                        <a:t> </a:t>
                      </a:r>
                      <a:r>
                        <a:rPr lang="en-US" sz="1000" i="1" kern="1200" dirty="0" smtClean="0">
                          <a:solidFill>
                            <a:schemeClr val="tx1"/>
                          </a:solidFill>
                          <a:latin typeface="+mn-lt"/>
                          <a:ea typeface="+mn-ea"/>
                          <a:cs typeface="+mn-cs"/>
                        </a:rPr>
                        <a:t>Prepared project design, project design company in the process of being selected. </a:t>
                      </a:r>
                      <a:endParaRPr lang="ru-RU" sz="1000" b="0" i="1" dirty="0" smtClean="0">
                        <a:solidFill>
                          <a:schemeClr val="bg1">
                            <a:lumMod val="25000"/>
                          </a:schemeClr>
                        </a:solidFill>
                        <a:latin typeface="Helvetica" pitchFamily="34" charset="0"/>
                        <a:cs typeface="Helvetica"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900" b="0" i="1" kern="1200" dirty="0" smtClean="0">
                          <a:solidFill>
                            <a:schemeClr val="bg1">
                              <a:lumMod val="25000"/>
                            </a:schemeClr>
                          </a:solidFill>
                          <a:latin typeface="Helvetica" pitchFamily="34" charset="0"/>
                          <a:ea typeface="+mn-ea"/>
                          <a:cs typeface="Helvetica" pitchFamily="34" charset="0"/>
                        </a:rPr>
                        <a:t>January 2015</a:t>
                      </a:r>
                      <a:endParaRPr lang="ru-RU" sz="900" b="0" i="1" kern="1200" dirty="0">
                        <a:solidFill>
                          <a:schemeClr val="bg1">
                            <a:lumMod val="25000"/>
                          </a:schemeClr>
                        </a:solidFill>
                        <a:latin typeface="Helvetica" pitchFamily="34" charset="0"/>
                        <a:ea typeface="+mn-ea"/>
                        <a:cs typeface="Helvetica" pitchFamily="34" charset="0"/>
                      </a:endParaRPr>
                    </a:p>
                  </a:txBody>
                  <a:tcPr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38458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000" i="0" dirty="0" smtClean="0">
                          <a:solidFill>
                            <a:schemeClr val="tx1">
                              <a:lumMod val="85000"/>
                              <a:lumOff val="15000"/>
                            </a:schemeClr>
                          </a:solidFill>
                          <a:latin typeface="+mj-lt"/>
                          <a:cs typeface="Helvetica" pitchFamily="34" charset="0"/>
                        </a:rPr>
                        <a:t>6.2 </a:t>
                      </a:r>
                      <a:r>
                        <a:rPr lang="en-US" sz="1000" i="0" dirty="0" smtClean="0">
                          <a:solidFill>
                            <a:schemeClr val="tx1">
                              <a:lumMod val="85000"/>
                              <a:lumOff val="15000"/>
                            </a:schemeClr>
                          </a:solidFill>
                          <a:latin typeface="+mj-lt"/>
                          <a:cs typeface="Helvetica" pitchFamily="34" charset="0"/>
                        </a:rPr>
                        <a:t>Student quarter</a:t>
                      </a:r>
                      <a:endParaRPr lang="ru-RU" sz="1000" i="0" dirty="0" smtClean="0">
                        <a:solidFill>
                          <a:schemeClr val="tx1">
                            <a:lumMod val="85000"/>
                            <a:lumOff val="15000"/>
                          </a:schemeClr>
                        </a:solidFill>
                        <a:latin typeface="+mj-lt"/>
                        <a:cs typeface="Helvetica" pitchFamily="34" charset="0"/>
                      </a:endParaRPr>
                    </a:p>
                    <a:p>
                      <a:endParaRPr lang="ru-RU" sz="1000" i="0" dirty="0">
                        <a:solidFill>
                          <a:schemeClr val="tx1">
                            <a:lumMod val="85000"/>
                            <a:lumOff val="15000"/>
                          </a:schemeClr>
                        </a:solidFill>
                        <a:latin typeface="+mj-lt"/>
                        <a:cs typeface="Helvetica"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0" i="1" dirty="0" smtClean="0">
                          <a:solidFill>
                            <a:schemeClr val="bg1">
                              <a:lumMod val="25000"/>
                            </a:schemeClr>
                          </a:solidFill>
                          <a:latin typeface="Helvetica" pitchFamily="34" charset="0"/>
                          <a:cs typeface="Helvetica" pitchFamily="34" charset="0"/>
                        </a:rPr>
                        <a:t>Stage P</a:t>
                      </a:r>
                      <a:r>
                        <a:rPr lang="en-US" sz="900" b="0" i="1" baseline="0" dirty="0" smtClean="0">
                          <a:solidFill>
                            <a:schemeClr val="bg1">
                              <a:lumMod val="25000"/>
                            </a:schemeClr>
                          </a:solidFill>
                          <a:latin typeface="Helvetica" pitchFamily="34" charset="0"/>
                          <a:cs typeface="Helvetica" pitchFamily="34" charset="0"/>
                        </a:rPr>
                        <a:t> – </a:t>
                      </a:r>
                    </a:p>
                    <a:p>
                      <a:pPr marL="0" marR="0" indent="0" algn="ctr" defTabSz="457200" rtl="0" eaLnBrk="1" fontAlgn="auto" latinLnBrk="0" hangingPunct="1">
                        <a:lnSpc>
                          <a:spcPct val="100000"/>
                        </a:lnSpc>
                        <a:spcBef>
                          <a:spcPts val="0"/>
                        </a:spcBef>
                        <a:spcAft>
                          <a:spcPts val="0"/>
                        </a:spcAft>
                        <a:buClrTx/>
                        <a:buSzTx/>
                        <a:buFontTx/>
                        <a:buNone/>
                        <a:tabLst/>
                        <a:defRPr/>
                      </a:pPr>
                      <a:r>
                        <a:rPr lang="en-US" sz="900" b="0" i="1" baseline="0" dirty="0" smtClean="0">
                          <a:solidFill>
                            <a:schemeClr val="bg1">
                              <a:lumMod val="25000"/>
                            </a:schemeClr>
                          </a:solidFill>
                          <a:latin typeface="Helvetica" pitchFamily="34" charset="0"/>
                          <a:cs typeface="Helvetica" pitchFamily="34" charset="0"/>
                        </a:rPr>
                        <a:t>July 2013</a:t>
                      </a:r>
                      <a:endParaRPr lang="ru-RU" sz="900" b="0" i="1" dirty="0" smtClean="0">
                        <a:solidFill>
                          <a:schemeClr val="bg1">
                            <a:lumMod val="25000"/>
                          </a:schemeClr>
                        </a:solidFill>
                        <a:latin typeface="Helvetica" pitchFamily="34" charset="0"/>
                        <a:cs typeface="Helvetica" pitchFamily="34" charset="0"/>
                      </a:endParaRPr>
                    </a:p>
                  </a:txBody>
                  <a:tcPr marL="72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ru-RU"/>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 typeface="Arial" pitchFamily="34" charset="0"/>
                        <a:buNone/>
                        <a:tabLst/>
                        <a:defRPr/>
                      </a:pPr>
                      <a:r>
                        <a:rPr lang="en-US" sz="900" i="1" kern="1200" dirty="0" smtClean="0">
                          <a:solidFill>
                            <a:schemeClr val="tx1"/>
                          </a:solidFill>
                          <a:latin typeface="+mn-lt"/>
                          <a:ea typeface="+mn-ea"/>
                          <a:cs typeface="+mn-cs"/>
                        </a:rPr>
                        <a:t>Prepared project design, project design company in the process of being selected. </a:t>
                      </a:r>
                      <a:endParaRPr lang="ru-RU" sz="900" b="0" i="1" dirty="0" smtClean="0">
                        <a:solidFill>
                          <a:schemeClr val="bg1">
                            <a:lumMod val="25000"/>
                          </a:schemeClr>
                        </a:solidFill>
                        <a:latin typeface="Helvetica" pitchFamily="34" charset="0"/>
                        <a:cs typeface="Helvetica"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900" b="0" i="1" kern="1200" dirty="0" smtClean="0">
                          <a:solidFill>
                            <a:schemeClr val="bg1">
                              <a:lumMod val="25000"/>
                            </a:schemeClr>
                          </a:solidFill>
                          <a:latin typeface="Helvetica" pitchFamily="34" charset="0"/>
                          <a:ea typeface="+mn-ea"/>
                          <a:cs typeface="Helvetica" pitchFamily="34" charset="0"/>
                        </a:rPr>
                        <a:t>August</a:t>
                      </a:r>
                      <a:r>
                        <a:rPr lang="en-US" sz="900" b="0" i="1" kern="1200" baseline="0" dirty="0" smtClean="0">
                          <a:solidFill>
                            <a:schemeClr val="bg1">
                              <a:lumMod val="25000"/>
                            </a:schemeClr>
                          </a:solidFill>
                          <a:latin typeface="Helvetica" pitchFamily="34" charset="0"/>
                          <a:ea typeface="+mn-ea"/>
                          <a:cs typeface="Helvetica" pitchFamily="34" charset="0"/>
                        </a:rPr>
                        <a:t> 2014</a:t>
                      </a:r>
                      <a:endParaRPr lang="ru-RU" sz="900" b="0" i="1" kern="1200" dirty="0">
                        <a:solidFill>
                          <a:schemeClr val="bg1">
                            <a:lumMod val="25000"/>
                          </a:schemeClr>
                        </a:solidFill>
                        <a:latin typeface="Helvetica" pitchFamily="34" charset="0"/>
                        <a:ea typeface="+mn-ea"/>
                        <a:cs typeface="Helvetica" pitchFamily="34" charset="0"/>
                      </a:endParaRPr>
                    </a:p>
                  </a:txBody>
                  <a:tcPr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45828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000" i="0" dirty="0" smtClean="0">
                          <a:solidFill>
                            <a:schemeClr val="tx1">
                              <a:lumMod val="85000"/>
                              <a:lumOff val="15000"/>
                            </a:schemeClr>
                          </a:solidFill>
                          <a:latin typeface="+mj-lt"/>
                          <a:cs typeface="Helvetica" pitchFamily="34" charset="0"/>
                        </a:rPr>
                        <a:t>6.3 </a:t>
                      </a:r>
                      <a:r>
                        <a:rPr lang="en-US" sz="1000" i="0" dirty="0" smtClean="0">
                          <a:solidFill>
                            <a:schemeClr val="tx1">
                              <a:lumMod val="85000"/>
                              <a:lumOff val="15000"/>
                            </a:schemeClr>
                          </a:solidFill>
                          <a:latin typeface="+mj-lt"/>
                          <a:cs typeface="Helvetica" pitchFamily="34" charset="0"/>
                        </a:rPr>
                        <a:t>Market quarter </a:t>
                      </a:r>
                      <a:r>
                        <a:rPr lang="ru-RU" sz="1000" i="0" dirty="0" smtClean="0">
                          <a:solidFill>
                            <a:schemeClr val="tx1">
                              <a:lumMod val="85000"/>
                              <a:lumOff val="15000"/>
                            </a:schemeClr>
                          </a:solidFill>
                          <a:latin typeface="+mj-lt"/>
                          <a:cs typeface="Helvetica" pitchFamily="34" charset="0"/>
                        </a:rPr>
                        <a:t>(</a:t>
                      </a:r>
                      <a:r>
                        <a:rPr lang="en-US" sz="1000" i="0" dirty="0" smtClean="0">
                          <a:solidFill>
                            <a:schemeClr val="tx1">
                              <a:lumMod val="85000"/>
                              <a:lumOff val="15000"/>
                            </a:schemeClr>
                          </a:solidFill>
                          <a:latin typeface="+mj-lt"/>
                          <a:cs typeface="Helvetica" pitchFamily="34" charset="0"/>
                        </a:rPr>
                        <a:t>Cultural center</a:t>
                      </a:r>
                      <a:r>
                        <a:rPr lang="ru-RU" sz="1000" i="0" dirty="0" smtClean="0">
                          <a:solidFill>
                            <a:schemeClr val="tx1">
                              <a:lumMod val="85000"/>
                              <a:lumOff val="15000"/>
                            </a:schemeClr>
                          </a:solidFill>
                          <a:latin typeface="+mj-lt"/>
                          <a:cs typeface="Helvetica" pitchFamily="34" charset="0"/>
                        </a:rPr>
                        <a:t>, </a:t>
                      </a:r>
                      <a:r>
                        <a:rPr lang="en-US" sz="1000" i="0" dirty="0" smtClean="0">
                          <a:solidFill>
                            <a:schemeClr val="tx1">
                              <a:lumMod val="85000"/>
                              <a:lumOff val="15000"/>
                            </a:schemeClr>
                          </a:solidFill>
                          <a:latin typeface="+mj-lt"/>
                          <a:cs typeface="Helvetica" pitchFamily="34" charset="0"/>
                        </a:rPr>
                        <a:t>City hall</a:t>
                      </a:r>
                      <a:r>
                        <a:rPr lang="ru-RU" sz="1000" i="0" dirty="0" smtClean="0">
                          <a:solidFill>
                            <a:schemeClr val="tx1">
                              <a:lumMod val="85000"/>
                              <a:lumOff val="15000"/>
                            </a:schemeClr>
                          </a:solidFill>
                          <a:latin typeface="+mj-lt"/>
                          <a:cs typeface="Helvetica" pitchFamily="34" charset="0"/>
                        </a:rPr>
                        <a:t>)</a:t>
                      </a:r>
                      <a:endParaRPr lang="ru-RU" sz="1000" i="0" dirty="0">
                        <a:solidFill>
                          <a:schemeClr val="tx1">
                            <a:lumMod val="85000"/>
                            <a:lumOff val="15000"/>
                          </a:schemeClr>
                        </a:solidFill>
                        <a:latin typeface="+mj-lt"/>
                        <a:cs typeface="Helvetica"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0" i="1" dirty="0" smtClean="0">
                          <a:solidFill>
                            <a:schemeClr val="bg1">
                              <a:lumMod val="25000"/>
                            </a:schemeClr>
                          </a:solidFill>
                          <a:latin typeface="Helvetica" pitchFamily="34" charset="0"/>
                          <a:cs typeface="Helvetica" pitchFamily="34" charset="0"/>
                        </a:rPr>
                        <a:t>Stage P</a:t>
                      </a:r>
                      <a:r>
                        <a:rPr lang="en-US" sz="900" b="0" i="1" baseline="0" dirty="0" smtClean="0">
                          <a:solidFill>
                            <a:schemeClr val="bg1">
                              <a:lumMod val="25000"/>
                            </a:schemeClr>
                          </a:solidFill>
                          <a:latin typeface="Helvetica" pitchFamily="34" charset="0"/>
                          <a:cs typeface="Helvetica" pitchFamily="34" charset="0"/>
                        </a:rPr>
                        <a:t> – </a:t>
                      </a:r>
                    </a:p>
                    <a:p>
                      <a:pPr marL="0" marR="0" indent="0" algn="ctr" defTabSz="457200" rtl="0" eaLnBrk="1" fontAlgn="auto" latinLnBrk="0" hangingPunct="1">
                        <a:lnSpc>
                          <a:spcPct val="100000"/>
                        </a:lnSpc>
                        <a:spcBef>
                          <a:spcPts val="0"/>
                        </a:spcBef>
                        <a:spcAft>
                          <a:spcPts val="0"/>
                        </a:spcAft>
                        <a:buClrTx/>
                        <a:buSzTx/>
                        <a:buFontTx/>
                        <a:buNone/>
                        <a:tabLst/>
                        <a:defRPr/>
                      </a:pPr>
                      <a:r>
                        <a:rPr lang="en-US" sz="900" b="0" i="1" baseline="0" dirty="0" smtClean="0">
                          <a:solidFill>
                            <a:schemeClr val="bg1">
                              <a:lumMod val="25000"/>
                            </a:schemeClr>
                          </a:solidFill>
                          <a:latin typeface="Helvetica" pitchFamily="34" charset="0"/>
                          <a:cs typeface="Helvetica" pitchFamily="34" charset="0"/>
                        </a:rPr>
                        <a:t>September 2013</a:t>
                      </a:r>
                      <a:endParaRPr lang="ru-RU" sz="900" b="0" i="1" dirty="0" smtClean="0">
                        <a:solidFill>
                          <a:schemeClr val="bg1">
                            <a:lumMod val="25000"/>
                          </a:schemeClr>
                        </a:solidFill>
                        <a:latin typeface="Helvetica" pitchFamily="34" charset="0"/>
                        <a:cs typeface="Helvetica" pitchFamily="34" charset="0"/>
                      </a:endParaRPr>
                    </a:p>
                  </a:txBody>
                  <a:tcPr marL="72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ru-RU"/>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a:r>
                        <a:rPr lang="en-US" sz="1000" i="1" kern="1200" dirty="0" smtClean="0">
                          <a:solidFill>
                            <a:schemeClr val="tx1"/>
                          </a:solidFill>
                          <a:latin typeface="+mn-lt"/>
                          <a:ea typeface="+mn-ea"/>
                          <a:cs typeface="+mn-cs"/>
                        </a:rPr>
                        <a:t>Prepared the assignment for project design, project design company in the process of being selected. </a:t>
                      </a: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900" b="0" i="1" kern="1200" dirty="0" smtClean="0">
                          <a:solidFill>
                            <a:schemeClr val="bg1">
                              <a:lumMod val="25000"/>
                            </a:schemeClr>
                          </a:solidFill>
                          <a:latin typeface="Helvetica" pitchFamily="34" charset="0"/>
                          <a:ea typeface="+mn-ea"/>
                          <a:cs typeface="Helvetica" pitchFamily="34" charset="0"/>
                        </a:rPr>
                        <a:t>January 2015</a:t>
                      </a:r>
                      <a:endParaRPr lang="ru-RU" sz="900" b="0" i="1" kern="1200" dirty="0">
                        <a:solidFill>
                          <a:schemeClr val="bg1">
                            <a:lumMod val="25000"/>
                          </a:schemeClr>
                        </a:solidFill>
                        <a:latin typeface="Helvetica" pitchFamily="34" charset="0"/>
                        <a:ea typeface="+mn-ea"/>
                        <a:cs typeface="Helvetica" pitchFamily="34" charset="0"/>
                      </a:endParaRPr>
                    </a:p>
                  </a:txBody>
                  <a:tcPr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319864">
                <a:tc gridSpan="5">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000" i="0" dirty="0" smtClean="0">
                          <a:solidFill>
                            <a:schemeClr val="tx1">
                              <a:lumMod val="85000"/>
                              <a:lumOff val="15000"/>
                            </a:schemeClr>
                          </a:solidFill>
                          <a:latin typeface="+mj-lt"/>
                          <a:cs typeface="Helvetica" pitchFamily="34" charset="0"/>
                        </a:rPr>
                        <a:t>7</a:t>
                      </a:r>
                      <a:r>
                        <a:rPr lang="en-US" sz="1000" i="0" dirty="0" smtClean="0">
                          <a:solidFill>
                            <a:schemeClr val="tx1">
                              <a:lumMod val="85000"/>
                              <a:lumOff val="15000"/>
                            </a:schemeClr>
                          </a:solidFill>
                          <a:latin typeface="+mj-lt"/>
                          <a:cs typeface="Helvetica" pitchFamily="34" charset="0"/>
                        </a:rPr>
                        <a:t> </a:t>
                      </a:r>
                      <a:r>
                        <a:rPr lang="en-US" sz="1000" i="0" kern="1200" dirty="0" smtClean="0">
                          <a:solidFill>
                            <a:schemeClr val="tx1">
                              <a:lumMod val="85000"/>
                              <a:lumOff val="15000"/>
                            </a:schemeClr>
                          </a:solidFill>
                          <a:latin typeface="+mj-lt"/>
                          <a:ea typeface="+mn-ea"/>
                          <a:cs typeface="+mn-cs"/>
                        </a:rPr>
                        <a:t>Citywide systems engineering - technical support</a:t>
                      </a:r>
                      <a:endParaRPr lang="ru-RU" sz="1000" i="0" dirty="0">
                        <a:solidFill>
                          <a:schemeClr val="tx1">
                            <a:lumMod val="85000"/>
                            <a:lumOff val="15000"/>
                          </a:schemeClr>
                        </a:solidFill>
                        <a:latin typeface="+mj-lt"/>
                        <a:cs typeface="Helvetica"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614726">
                <a:tc>
                  <a:txBody>
                    <a:bodyPr/>
                    <a:lstStyle/>
                    <a:p>
                      <a:pPr marL="85725" indent="0"/>
                      <a:r>
                        <a:rPr lang="ru-RU" sz="1000" i="0" dirty="0" smtClean="0">
                          <a:solidFill>
                            <a:schemeClr val="tx1">
                              <a:lumMod val="85000"/>
                              <a:lumOff val="15000"/>
                            </a:schemeClr>
                          </a:solidFill>
                          <a:latin typeface="+mj-lt"/>
                          <a:cs typeface="Helvetica" pitchFamily="34" charset="0"/>
                        </a:rPr>
                        <a:t>7.1. </a:t>
                      </a:r>
                      <a:r>
                        <a:rPr lang="en-US" sz="1000" i="0" kern="1200" dirty="0" smtClean="0">
                          <a:solidFill>
                            <a:schemeClr val="tx1">
                              <a:lumMod val="85000"/>
                              <a:lumOff val="15000"/>
                            </a:schemeClr>
                          </a:solidFill>
                          <a:latin typeface="+mj-lt"/>
                          <a:ea typeface="+mn-ea"/>
                          <a:cs typeface="+mn-cs"/>
                        </a:rPr>
                        <a:t>Roads and utilities for the Boulevard</a:t>
                      </a:r>
                      <a:endParaRPr lang="ru-RU" sz="1000" i="0" dirty="0">
                        <a:solidFill>
                          <a:schemeClr val="tx1">
                            <a:lumMod val="85000"/>
                            <a:lumOff val="15000"/>
                          </a:schemeClr>
                        </a:solidFill>
                        <a:latin typeface="+mj-lt"/>
                        <a:cs typeface="Helvetica"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0" i="1" dirty="0" smtClean="0">
                          <a:solidFill>
                            <a:schemeClr val="bg1">
                              <a:lumMod val="25000"/>
                            </a:schemeClr>
                          </a:solidFill>
                          <a:latin typeface="Helvetica" pitchFamily="34" charset="0"/>
                          <a:cs typeface="Helvetica" pitchFamily="34" charset="0"/>
                        </a:rPr>
                        <a:t>Construction </a:t>
                      </a:r>
                      <a:r>
                        <a:rPr lang="en-US" sz="900" b="0" i="1" dirty="0" smtClean="0">
                          <a:solidFill>
                            <a:schemeClr val="bg1">
                              <a:lumMod val="25000"/>
                            </a:schemeClr>
                          </a:solidFill>
                          <a:latin typeface="Helvetica" pitchFamily="34" charset="0"/>
                          <a:cs typeface="Helvetica" pitchFamily="34" charset="0"/>
                        </a:rPr>
                        <a:t>Completion </a:t>
                      </a:r>
                      <a:r>
                        <a:rPr lang="en-US" sz="900" b="0" i="1" dirty="0" smtClean="0">
                          <a:solidFill>
                            <a:schemeClr val="bg1">
                              <a:lumMod val="25000"/>
                            </a:schemeClr>
                          </a:solidFill>
                          <a:latin typeface="Helvetica" pitchFamily="34" charset="0"/>
                          <a:cs typeface="Helvetica" pitchFamily="34" charset="0"/>
                        </a:rPr>
                        <a:t>– December 2013</a:t>
                      </a:r>
                      <a:endParaRPr lang="ru-RU" sz="900" b="0" i="1" dirty="0" smtClean="0">
                        <a:solidFill>
                          <a:schemeClr val="bg1">
                            <a:lumMod val="25000"/>
                          </a:schemeClr>
                        </a:solidFill>
                        <a:latin typeface="Helvetica" pitchFamily="34" charset="0"/>
                        <a:cs typeface="Helvetica" pitchFamily="34" charset="0"/>
                      </a:endParaRPr>
                    </a:p>
                  </a:txBody>
                  <a:tcPr marL="72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ru-RU" dirty="0"/>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
                          <a:srgbClr val="00B2FF"/>
                        </a:buClr>
                        <a:buSzTx/>
                        <a:buFont typeface="Arial" pitchFamily="34" charset="0"/>
                        <a:buNone/>
                        <a:tabLst/>
                        <a:defRPr/>
                      </a:pPr>
                      <a:r>
                        <a:rPr lang="en-US" sz="1000" i="1" kern="1200" dirty="0" smtClean="0">
                          <a:solidFill>
                            <a:schemeClr val="tx1"/>
                          </a:solidFill>
                          <a:latin typeface="+mn-lt"/>
                          <a:ea typeface="+mn-ea"/>
                          <a:cs typeface="+mn-cs"/>
                        </a:rPr>
                        <a:t>According to the plans, construction is performed by "</a:t>
                      </a:r>
                      <a:r>
                        <a:rPr lang="en-US" sz="1000" i="1" kern="1200" dirty="0" err="1" smtClean="0">
                          <a:solidFill>
                            <a:schemeClr val="tx1"/>
                          </a:solidFill>
                          <a:latin typeface="+mn-lt"/>
                          <a:ea typeface="+mn-ea"/>
                          <a:cs typeface="+mn-cs"/>
                        </a:rPr>
                        <a:t>Moskapstroy</a:t>
                      </a:r>
                      <a:r>
                        <a:rPr lang="en-US" sz="1000" i="1" kern="1200" dirty="0" smtClean="0">
                          <a:solidFill>
                            <a:schemeClr val="tx1"/>
                          </a:solidFill>
                          <a:latin typeface="+mn-lt"/>
                          <a:ea typeface="+mn-ea"/>
                          <a:cs typeface="+mn-cs"/>
                        </a:rPr>
                        <a:t>"</a:t>
                      </a:r>
                      <a:endParaRPr lang="en-US" sz="1000" b="0" i="1" kern="1200" baseline="0" dirty="0" smtClean="0">
                        <a:solidFill>
                          <a:schemeClr val="bg1">
                            <a:lumMod val="25000"/>
                          </a:schemeClr>
                        </a:solidFill>
                        <a:latin typeface="Helvetica" pitchFamily="34" charset="0"/>
                        <a:ea typeface="+mn-ea"/>
                        <a:cs typeface="Helvetica"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900" b="0" i="1" kern="1200" dirty="0" smtClean="0">
                          <a:solidFill>
                            <a:schemeClr val="bg1">
                              <a:lumMod val="25000"/>
                            </a:schemeClr>
                          </a:solidFill>
                          <a:latin typeface="Helvetica" pitchFamily="34" charset="0"/>
                          <a:ea typeface="+mn-ea"/>
                          <a:cs typeface="Helvetica" pitchFamily="34" charset="0"/>
                        </a:rPr>
                        <a:t>March 2014</a:t>
                      </a:r>
                      <a:endParaRPr lang="ru-RU" sz="900" b="0" i="1" kern="1200" dirty="0">
                        <a:solidFill>
                          <a:schemeClr val="bg1">
                            <a:lumMod val="25000"/>
                          </a:schemeClr>
                        </a:solidFill>
                        <a:latin typeface="Helvetica" pitchFamily="34" charset="0"/>
                        <a:ea typeface="+mn-ea"/>
                        <a:cs typeface="Helvetica" pitchFamily="34" charset="0"/>
                      </a:endParaRPr>
                    </a:p>
                  </a:txBody>
                  <a:tcPr marL="72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614726">
                <a:tc>
                  <a:txBody>
                    <a:bodyPr/>
                    <a:lstStyle/>
                    <a:p>
                      <a:pPr marL="85725" indent="0"/>
                      <a:r>
                        <a:rPr lang="ru-RU" sz="1000" i="0" dirty="0" smtClean="0">
                          <a:solidFill>
                            <a:schemeClr val="tx1">
                              <a:lumMod val="85000"/>
                              <a:lumOff val="15000"/>
                            </a:schemeClr>
                          </a:solidFill>
                          <a:latin typeface="+mj-lt"/>
                          <a:cs typeface="Helvetica" pitchFamily="34" charset="0"/>
                        </a:rPr>
                        <a:t>7.2. . </a:t>
                      </a:r>
                      <a:r>
                        <a:rPr lang="en-US" sz="1000" i="0" kern="1200" dirty="0" smtClean="0">
                          <a:solidFill>
                            <a:schemeClr val="tx1">
                              <a:lumMod val="85000"/>
                              <a:lumOff val="15000"/>
                            </a:schemeClr>
                          </a:solidFill>
                          <a:latin typeface="+mj-lt"/>
                          <a:ea typeface="+mn-ea"/>
                          <a:cs typeface="+mn-cs"/>
                        </a:rPr>
                        <a:t>Roads and utilities for the parkway</a:t>
                      </a:r>
                      <a:endParaRPr lang="ru-RU" sz="1000" i="0" dirty="0">
                        <a:solidFill>
                          <a:schemeClr val="tx1">
                            <a:lumMod val="85000"/>
                            <a:lumOff val="15000"/>
                          </a:schemeClr>
                        </a:solidFill>
                        <a:latin typeface="+mj-lt"/>
                        <a:cs typeface="Helvetica"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0" i="1" dirty="0" smtClean="0">
                          <a:solidFill>
                            <a:schemeClr val="bg1">
                              <a:lumMod val="25000"/>
                            </a:schemeClr>
                          </a:solidFill>
                          <a:latin typeface="Helvetica" pitchFamily="34" charset="0"/>
                          <a:cs typeface="Helvetica" pitchFamily="34" charset="0"/>
                        </a:rPr>
                        <a:t>Stage P</a:t>
                      </a:r>
                      <a:r>
                        <a:rPr lang="en-US" sz="900" b="0" i="1" baseline="0" dirty="0" smtClean="0">
                          <a:solidFill>
                            <a:schemeClr val="bg1">
                              <a:lumMod val="25000"/>
                            </a:schemeClr>
                          </a:solidFill>
                          <a:latin typeface="Helvetica" pitchFamily="34" charset="0"/>
                          <a:cs typeface="Helvetica" pitchFamily="34" charset="0"/>
                        </a:rPr>
                        <a:t> – </a:t>
                      </a:r>
                    </a:p>
                    <a:p>
                      <a:pPr marL="0" marR="0" indent="0" algn="ctr" defTabSz="457200" rtl="0" eaLnBrk="1" fontAlgn="auto" latinLnBrk="0" hangingPunct="1">
                        <a:lnSpc>
                          <a:spcPct val="100000"/>
                        </a:lnSpc>
                        <a:spcBef>
                          <a:spcPts val="0"/>
                        </a:spcBef>
                        <a:spcAft>
                          <a:spcPts val="0"/>
                        </a:spcAft>
                        <a:buClrTx/>
                        <a:buSzTx/>
                        <a:buFontTx/>
                        <a:buNone/>
                        <a:tabLst/>
                        <a:defRPr/>
                      </a:pPr>
                      <a:r>
                        <a:rPr lang="en-US" sz="900" b="0" i="1" baseline="0" dirty="0" smtClean="0">
                          <a:solidFill>
                            <a:schemeClr val="bg1">
                              <a:lumMod val="25000"/>
                            </a:schemeClr>
                          </a:solidFill>
                          <a:latin typeface="Helvetica" pitchFamily="34" charset="0"/>
                          <a:cs typeface="Helvetica" pitchFamily="34" charset="0"/>
                        </a:rPr>
                        <a:t>March 2013</a:t>
                      </a:r>
                      <a:endParaRPr lang="ru-RU" sz="900" b="0" i="1" dirty="0" smtClean="0">
                        <a:solidFill>
                          <a:schemeClr val="bg1">
                            <a:lumMod val="25000"/>
                          </a:schemeClr>
                        </a:solidFill>
                        <a:latin typeface="Helvetica" pitchFamily="34" charset="0"/>
                        <a:cs typeface="Helvetica" pitchFamily="34" charset="0"/>
                      </a:endParaRPr>
                    </a:p>
                  </a:txBody>
                  <a:tcPr marL="72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ru-RU"/>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a:r>
                        <a:rPr lang="en-US" sz="1000" i="1" kern="1200" dirty="0" smtClean="0">
                          <a:solidFill>
                            <a:schemeClr val="tx1"/>
                          </a:solidFill>
                          <a:latin typeface="+mn-lt"/>
                          <a:ea typeface="+mn-ea"/>
                          <a:cs typeface="+mn-cs"/>
                        </a:rPr>
                        <a:t>Forecasted date for completion of the examination - May 2013</a:t>
                      </a:r>
                    </a:p>
                    <a:p>
                      <a:pPr algn="r"/>
                      <a:r>
                        <a:rPr lang="en-US" sz="1000" i="1" kern="1200" dirty="0" smtClean="0">
                          <a:solidFill>
                            <a:schemeClr val="tx1"/>
                          </a:solidFill>
                          <a:latin typeface="+mn-lt"/>
                          <a:ea typeface="+mn-ea"/>
                          <a:cs typeface="+mn-cs"/>
                        </a:rPr>
                        <a:t>March 2014</a:t>
                      </a:r>
                      <a:endParaRPr lang="en-US" sz="1000" b="0" i="1" kern="1200" baseline="0" dirty="0" smtClean="0">
                        <a:solidFill>
                          <a:schemeClr val="bg1">
                            <a:lumMod val="25000"/>
                          </a:schemeClr>
                        </a:solidFill>
                        <a:latin typeface="Helvetica" pitchFamily="34" charset="0"/>
                        <a:ea typeface="+mn-ea"/>
                        <a:cs typeface="Helvetica"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900" b="0" i="1" kern="1200" dirty="0" smtClean="0">
                          <a:solidFill>
                            <a:schemeClr val="bg1">
                              <a:lumMod val="25000"/>
                            </a:schemeClr>
                          </a:solidFill>
                          <a:latin typeface="Helvetica" pitchFamily="34" charset="0"/>
                          <a:ea typeface="+mn-ea"/>
                          <a:cs typeface="Helvetica" pitchFamily="34" charset="0"/>
                        </a:rPr>
                        <a:t>March 2014</a:t>
                      </a:r>
                      <a:endParaRPr lang="ru-RU" sz="900" b="0" i="1" kern="1200" dirty="0">
                        <a:solidFill>
                          <a:schemeClr val="bg1">
                            <a:lumMod val="25000"/>
                          </a:schemeClr>
                        </a:solidFill>
                        <a:latin typeface="Helvetica" pitchFamily="34" charset="0"/>
                        <a:ea typeface="+mn-ea"/>
                        <a:cs typeface="Helvetica" pitchFamily="34" charset="0"/>
                      </a:endParaRPr>
                    </a:p>
                  </a:txBody>
                  <a:tcPr marL="72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470508">
                <a:tc>
                  <a:txBody>
                    <a:bodyPr/>
                    <a:lstStyle/>
                    <a:p>
                      <a:r>
                        <a:rPr lang="ru-RU" sz="1000" i="0" dirty="0" smtClean="0">
                          <a:solidFill>
                            <a:schemeClr val="tx1">
                              <a:lumMod val="85000"/>
                              <a:lumOff val="15000"/>
                            </a:schemeClr>
                          </a:solidFill>
                          <a:latin typeface="+mj-lt"/>
                          <a:cs typeface="Helvetica" pitchFamily="34" charset="0"/>
                        </a:rPr>
                        <a:t>8.</a:t>
                      </a:r>
                      <a:r>
                        <a:rPr lang="ru-RU" sz="1000" i="0" baseline="0" dirty="0" smtClean="0">
                          <a:solidFill>
                            <a:schemeClr val="tx1">
                              <a:lumMod val="85000"/>
                              <a:lumOff val="15000"/>
                            </a:schemeClr>
                          </a:solidFill>
                          <a:latin typeface="+mj-lt"/>
                          <a:cs typeface="Helvetica" pitchFamily="34" charset="0"/>
                        </a:rPr>
                        <a:t> </a:t>
                      </a:r>
                      <a:r>
                        <a:rPr lang="en-US" sz="1000" i="0" baseline="0" dirty="0" smtClean="0">
                          <a:solidFill>
                            <a:schemeClr val="tx1">
                              <a:lumMod val="85000"/>
                              <a:lumOff val="15000"/>
                            </a:schemeClr>
                          </a:solidFill>
                          <a:latin typeface="+mj-lt"/>
                          <a:cs typeface="Helvetica" pitchFamily="34" charset="0"/>
                        </a:rPr>
                        <a:t>L</a:t>
                      </a:r>
                      <a:r>
                        <a:rPr lang="en-US" sz="1000" i="0" kern="1200" dirty="0" smtClean="0">
                          <a:solidFill>
                            <a:schemeClr val="tx1">
                              <a:lumMod val="85000"/>
                              <a:lumOff val="15000"/>
                            </a:schemeClr>
                          </a:solidFill>
                          <a:latin typeface="+mj-lt"/>
                          <a:ea typeface="+mn-ea"/>
                          <a:cs typeface="+mn-cs"/>
                        </a:rPr>
                        <a:t>andscaping and gardening</a:t>
                      </a:r>
                      <a:endParaRPr lang="ru-RU" sz="1000" i="0" dirty="0">
                        <a:solidFill>
                          <a:schemeClr val="tx1">
                            <a:lumMod val="85000"/>
                            <a:lumOff val="15000"/>
                          </a:schemeClr>
                        </a:solidFill>
                        <a:latin typeface="+mj-lt"/>
                        <a:cs typeface="Helvetica"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0" i="1" dirty="0" smtClean="0">
                          <a:solidFill>
                            <a:schemeClr val="bg1">
                              <a:lumMod val="25000"/>
                            </a:schemeClr>
                          </a:solidFill>
                          <a:latin typeface="Helvetica" pitchFamily="34" charset="0"/>
                          <a:cs typeface="Helvetica" pitchFamily="34" charset="0"/>
                        </a:rPr>
                        <a:t>Stage P</a:t>
                      </a:r>
                      <a:r>
                        <a:rPr lang="en-US" sz="900" b="0" i="1" baseline="0" dirty="0" smtClean="0">
                          <a:solidFill>
                            <a:schemeClr val="bg1">
                              <a:lumMod val="25000"/>
                            </a:schemeClr>
                          </a:solidFill>
                          <a:latin typeface="Helvetica" pitchFamily="34" charset="0"/>
                          <a:cs typeface="Helvetica" pitchFamily="34" charset="0"/>
                        </a:rPr>
                        <a:t> – </a:t>
                      </a:r>
                    </a:p>
                    <a:p>
                      <a:pPr marL="0" marR="0" indent="0" algn="ctr" defTabSz="457200" rtl="0" eaLnBrk="1" fontAlgn="auto" latinLnBrk="0" hangingPunct="1">
                        <a:lnSpc>
                          <a:spcPct val="100000"/>
                        </a:lnSpc>
                        <a:spcBef>
                          <a:spcPts val="0"/>
                        </a:spcBef>
                        <a:spcAft>
                          <a:spcPts val="0"/>
                        </a:spcAft>
                        <a:buClrTx/>
                        <a:buSzTx/>
                        <a:buFontTx/>
                        <a:buNone/>
                        <a:tabLst/>
                        <a:defRPr/>
                      </a:pPr>
                      <a:r>
                        <a:rPr lang="en-US" sz="900" b="0" i="1" baseline="0" dirty="0" smtClean="0">
                          <a:solidFill>
                            <a:schemeClr val="bg1">
                              <a:lumMod val="25000"/>
                            </a:schemeClr>
                          </a:solidFill>
                          <a:latin typeface="Helvetica" pitchFamily="34" charset="0"/>
                          <a:cs typeface="Helvetica" pitchFamily="34" charset="0"/>
                        </a:rPr>
                        <a:t>September 2013</a:t>
                      </a:r>
                      <a:endParaRPr lang="ru-RU" sz="900" b="0" i="1" dirty="0" smtClean="0">
                        <a:solidFill>
                          <a:schemeClr val="bg1">
                            <a:lumMod val="25000"/>
                          </a:schemeClr>
                        </a:solidFill>
                        <a:latin typeface="Helvetica" pitchFamily="34" charset="0"/>
                        <a:cs typeface="Helvetica" pitchFamily="34" charset="0"/>
                      </a:endParaRPr>
                    </a:p>
                  </a:txBody>
                  <a:tcPr marL="72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endParaRPr lang="ru-RU" dirty="0"/>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
                          <a:srgbClr val="00B2FF"/>
                        </a:buClr>
                        <a:buSzTx/>
                        <a:buFont typeface="Arial" pitchFamily="34" charset="0"/>
                        <a:buNone/>
                        <a:tabLst/>
                        <a:defRPr/>
                      </a:pPr>
                      <a:r>
                        <a:rPr lang="en-US" sz="1000" i="1" kern="1200" dirty="0" smtClean="0">
                          <a:solidFill>
                            <a:schemeClr val="tx1"/>
                          </a:solidFill>
                          <a:latin typeface="+mn-lt"/>
                          <a:ea typeface="+mn-ea"/>
                          <a:cs typeface="+mn-cs"/>
                        </a:rPr>
                        <a:t>Project design is performed by "</a:t>
                      </a:r>
                      <a:r>
                        <a:rPr lang="en-US" sz="1000" i="1" kern="1200" dirty="0" err="1" smtClean="0">
                          <a:solidFill>
                            <a:schemeClr val="tx1"/>
                          </a:solidFill>
                          <a:latin typeface="+mn-lt"/>
                          <a:ea typeface="+mn-ea"/>
                          <a:cs typeface="+mn-cs"/>
                        </a:rPr>
                        <a:t>Gorinzhproekt</a:t>
                      </a:r>
                      <a:r>
                        <a:rPr lang="en-US" sz="1000" i="1" kern="1200" dirty="0" smtClean="0">
                          <a:solidFill>
                            <a:schemeClr val="tx1"/>
                          </a:solidFill>
                          <a:latin typeface="+mn-lt"/>
                          <a:ea typeface="+mn-ea"/>
                          <a:cs typeface="+mn-cs"/>
                        </a:rPr>
                        <a:t>"</a:t>
                      </a:r>
                      <a:endParaRPr lang="en-US" sz="1000" b="0" i="1" kern="1200" baseline="0" dirty="0" smtClean="0">
                        <a:solidFill>
                          <a:schemeClr val="bg1">
                            <a:lumMod val="25000"/>
                          </a:schemeClr>
                        </a:solidFill>
                        <a:latin typeface="Helvetica" pitchFamily="34" charset="0"/>
                        <a:ea typeface="+mn-ea"/>
                        <a:cs typeface="Helvetica"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no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900" b="0" i="1" kern="1200" dirty="0" smtClean="0">
                          <a:solidFill>
                            <a:schemeClr val="bg1">
                              <a:lumMod val="25000"/>
                            </a:schemeClr>
                          </a:solidFill>
                          <a:latin typeface="Helvetica" pitchFamily="34" charset="0"/>
                          <a:ea typeface="+mn-ea"/>
                          <a:cs typeface="Helvetica" pitchFamily="34" charset="0"/>
                        </a:rPr>
                        <a:t>September 2015</a:t>
                      </a:r>
                      <a:endParaRPr lang="ru-RU" sz="900" b="0" i="1" kern="1200" dirty="0">
                        <a:solidFill>
                          <a:schemeClr val="bg1">
                            <a:lumMod val="25000"/>
                          </a:schemeClr>
                        </a:solidFill>
                        <a:latin typeface="Helvetica" pitchFamily="34" charset="0"/>
                        <a:ea typeface="+mn-ea"/>
                        <a:cs typeface="Helvetica" pitchFamily="34" charset="0"/>
                      </a:endParaRPr>
                    </a:p>
                  </a:txBody>
                  <a:tcPr marL="72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r>
            </a:tbl>
          </a:graphicData>
        </a:graphic>
      </p:graphicFrame>
      <p:sp>
        <p:nvSpPr>
          <p:cNvPr id="72" name="Блок-схема: узел 71"/>
          <p:cNvSpPr/>
          <p:nvPr/>
        </p:nvSpPr>
        <p:spPr>
          <a:xfrm>
            <a:off x="3436974" y="2555459"/>
            <a:ext cx="326954" cy="292337"/>
          </a:xfrm>
          <a:prstGeom prst="flowChartConnector">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latin typeface="Helvetica" pitchFamily="34" charset="0"/>
              <a:cs typeface="Helvetica" pitchFamily="34" charset="0"/>
            </a:endParaRPr>
          </a:p>
        </p:txBody>
      </p:sp>
      <p:sp>
        <p:nvSpPr>
          <p:cNvPr id="73" name="Блок-схема: узел 72"/>
          <p:cNvSpPr/>
          <p:nvPr/>
        </p:nvSpPr>
        <p:spPr>
          <a:xfrm>
            <a:off x="3934914" y="2555458"/>
            <a:ext cx="326954" cy="292337"/>
          </a:xfrm>
          <a:prstGeom prst="flowChartConnector">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latin typeface="Helvetica" pitchFamily="34" charset="0"/>
              <a:cs typeface="Helvetica" pitchFamily="34" charset="0"/>
            </a:endParaRPr>
          </a:p>
        </p:txBody>
      </p:sp>
      <p:sp>
        <p:nvSpPr>
          <p:cNvPr id="74" name="Блок-схема: узел 73"/>
          <p:cNvSpPr/>
          <p:nvPr/>
        </p:nvSpPr>
        <p:spPr>
          <a:xfrm>
            <a:off x="4430494" y="2555459"/>
            <a:ext cx="326954" cy="292337"/>
          </a:xfrm>
          <a:prstGeom prst="flowChartConnector">
            <a:avLst/>
          </a:prstGeom>
          <a:solidFill>
            <a:srgbClr val="5ECB1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latin typeface="Helvetica" pitchFamily="34" charset="0"/>
              <a:cs typeface="Helvetica" pitchFamily="34" charset="0"/>
            </a:endParaRPr>
          </a:p>
        </p:txBody>
      </p:sp>
      <p:sp>
        <p:nvSpPr>
          <p:cNvPr id="75" name="Блок-схема: узел 74"/>
          <p:cNvSpPr/>
          <p:nvPr/>
        </p:nvSpPr>
        <p:spPr>
          <a:xfrm>
            <a:off x="3421506" y="2977329"/>
            <a:ext cx="326954" cy="292337"/>
          </a:xfrm>
          <a:prstGeom prst="flowChartConnector">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latin typeface="Helvetica" pitchFamily="34" charset="0"/>
              <a:cs typeface="Helvetica" pitchFamily="34" charset="0"/>
            </a:endParaRPr>
          </a:p>
        </p:txBody>
      </p:sp>
      <p:sp>
        <p:nvSpPr>
          <p:cNvPr id="76" name="Блок-схема: узел 75"/>
          <p:cNvSpPr/>
          <p:nvPr/>
        </p:nvSpPr>
        <p:spPr>
          <a:xfrm>
            <a:off x="3919446" y="2977328"/>
            <a:ext cx="326954" cy="292337"/>
          </a:xfrm>
          <a:prstGeom prst="flowChartConnector">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latin typeface="Helvetica" pitchFamily="34" charset="0"/>
              <a:cs typeface="Helvetica" pitchFamily="34" charset="0"/>
            </a:endParaRPr>
          </a:p>
        </p:txBody>
      </p:sp>
      <p:sp>
        <p:nvSpPr>
          <p:cNvPr id="77" name="Блок-схема: узел 76"/>
          <p:cNvSpPr/>
          <p:nvPr/>
        </p:nvSpPr>
        <p:spPr>
          <a:xfrm>
            <a:off x="4415026" y="2977329"/>
            <a:ext cx="326954" cy="292337"/>
          </a:xfrm>
          <a:prstGeom prst="flowChartConnector">
            <a:avLst/>
          </a:prstGeom>
          <a:solidFill>
            <a:srgbClr val="5ECB1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latin typeface="Helvetica" pitchFamily="34" charset="0"/>
              <a:cs typeface="Helvetica" pitchFamily="34" charset="0"/>
            </a:endParaRPr>
          </a:p>
        </p:txBody>
      </p:sp>
      <p:sp>
        <p:nvSpPr>
          <p:cNvPr id="78" name="Блок-схема: узел 77"/>
          <p:cNvSpPr/>
          <p:nvPr/>
        </p:nvSpPr>
        <p:spPr>
          <a:xfrm>
            <a:off x="3421506" y="3405137"/>
            <a:ext cx="326954" cy="292337"/>
          </a:xfrm>
          <a:prstGeom prst="flowChartConnector">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latin typeface="Helvetica" pitchFamily="34" charset="0"/>
              <a:cs typeface="Helvetica" pitchFamily="34" charset="0"/>
            </a:endParaRPr>
          </a:p>
        </p:txBody>
      </p:sp>
      <p:sp>
        <p:nvSpPr>
          <p:cNvPr id="79" name="Блок-схема: узел 78"/>
          <p:cNvSpPr/>
          <p:nvPr/>
        </p:nvSpPr>
        <p:spPr>
          <a:xfrm>
            <a:off x="3919446" y="3405136"/>
            <a:ext cx="326954" cy="292337"/>
          </a:xfrm>
          <a:prstGeom prst="flowChartConnector">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latin typeface="Helvetica" pitchFamily="34" charset="0"/>
              <a:cs typeface="Helvetica" pitchFamily="34" charset="0"/>
            </a:endParaRPr>
          </a:p>
        </p:txBody>
      </p:sp>
      <p:sp>
        <p:nvSpPr>
          <p:cNvPr id="80" name="Блок-схема: узел 79"/>
          <p:cNvSpPr/>
          <p:nvPr/>
        </p:nvSpPr>
        <p:spPr>
          <a:xfrm>
            <a:off x="4415026" y="3405137"/>
            <a:ext cx="326954" cy="292337"/>
          </a:xfrm>
          <a:prstGeom prst="flowChartConnector">
            <a:avLst/>
          </a:prstGeom>
          <a:solidFill>
            <a:srgbClr val="5ECB1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latin typeface="Helvetica" pitchFamily="34" charset="0"/>
              <a:cs typeface="Helvetica" pitchFamily="34" charset="0"/>
            </a:endParaRPr>
          </a:p>
        </p:txBody>
      </p:sp>
      <p:sp>
        <p:nvSpPr>
          <p:cNvPr id="81" name="Блок-схема: узел 80"/>
          <p:cNvSpPr/>
          <p:nvPr/>
        </p:nvSpPr>
        <p:spPr>
          <a:xfrm>
            <a:off x="3421506" y="4282653"/>
            <a:ext cx="326954" cy="292337"/>
          </a:xfrm>
          <a:prstGeom prst="flowChartConnector">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latin typeface="Helvetica" pitchFamily="34" charset="0"/>
              <a:cs typeface="Helvetica" pitchFamily="34" charset="0"/>
            </a:endParaRPr>
          </a:p>
        </p:txBody>
      </p:sp>
      <p:sp>
        <p:nvSpPr>
          <p:cNvPr id="82" name="Блок-схема: узел 81"/>
          <p:cNvSpPr/>
          <p:nvPr/>
        </p:nvSpPr>
        <p:spPr>
          <a:xfrm>
            <a:off x="3919446" y="4282652"/>
            <a:ext cx="326954" cy="292337"/>
          </a:xfrm>
          <a:prstGeom prst="flowChartConnector">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latin typeface="Helvetica" pitchFamily="34" charset="0"/>
              <a:cs typeface="Helvetica" pitchFamily="34" charset="0"/>
            </a:endParaRPr>
          </a:p>
        </p:txBody>
      </p:sp>
      <p:sp>
        <p:nvSpPr>
          <p:cNvPr id="83" name="Блок-схема: узел 82"/>
          <p:cNvSpPr/>
          <p:nvPr/>
        </p:nvSpPr>
        <p:spPr>
          <a:xfrm>
            <a:off x="4415026" y="4282653"/>
            <a:ext cx="326954" cy="292337"/>
          </a:xfrm>
          <a:prstGeom prst="flowChartConnector">
            <a:avLst/>
          </a:prstGeom>
          <a:solidFill>
            <a:srgbClr val="5ECB1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latin typeface="Helvetica" pitchFamily="34" charset="0"/>
              <a:cs typeface="Helvetica" pitchFamily="34" charset="0"/>
            </a:endParaRPr>
          </a:p>
        </p:txBody>
      </p:sp>
      <p:sp>
        <p:nvSpPr>
          <p:cNvPr id="84" name="Блок-схема: узел 83"/>
          <p:cNvSpPr/>
          <p:nvPr/>
        </p:nvSpPr>
        <p:spPr>
          <a:xfrm>
            <a:off x="3421506" y="4887864"/>
            <a:ext cx="326954" cy="292337"/>
          </a:xfrm>
          <a:prstGeom prst="flowChartConnector">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latin typeface="Helvetica" pitchFamily="34" charset="0"/>
              <a:cs typeface="Helvetica" pitchFamily="34" charset="0"/>
            </a:endParaRPr>
          </a:p>
        </p:txBody>
      </p:sp>
      <p:sp>
        <p:nvSpPr>
          <p:cNvPr id="85" name="Блок-схема: узел 84"/>
          <p:cNvSpPr/>
          <p:nvPr/>
        </p:nvSpPr>
        <p:spPr>
          <a:xfrm>
            <a:off x="4415026" y="4887863"/>
            <a:ext cx="326954" cy="292337"/>
          </a:xfrm>
          <a:prstGeom prst="flowChartConnector">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latin typeface="Helvetica" pitchFamily="34" charset="0"/>
              <a:cs typeface="Helvetica" pitchFamily="34" charset="0"/>
            </a:endParaRPr>
          </a:p>
        </p:txBody>
      </p:sp>
      <p:sp>
        <p:nvSpPr>
          <p:cNvPr id="86" name="Блок-схема: узел 85"/>
          <p:cNvSpPr/>
          <p:nvPr/>
        </p:nvSpPr>
        <p:spPr>
          <a:xfrm>
            <a:off x="3919446" y="4887864"/>
            <a:ext cx="326954" cy="292337"/>
          </a:xfrm>
          <a:prstGeom prst="flowChartConnector">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latin typeface="Helvetica" pitchFamily="34" charset="0"/>
              <a:cs typeface="Helvetica" pitchFamily="34" charset="0"/>
            </a:endParaRPr>
          </a:p>
        </p:txBody>
      </p:sp>
      <p:sp>
        <p:nvSpPr>
          <p:cNvPr id="87" name="Блок-схема: узел 86"/>
          <p:cNvSpPr/>
          <p:nvPr/>
        </p:nvSpPr>
        <p:spPr>
          <a:xfrm>
            <a:off x="3421506" y="5423498"/>
            <a:ext cx="326954" cy="292337"/>
          </a:xfrm>
          <a:prstGeom prst="flowChartConnector">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latin typeface="Helvetica" pitchFamily="34" charset="0"/>
              <a:cs typeface="Helvetica" pitchFamily="34" charset="0"/>
            </a:endParaRPr>
          </a:p>
        </p:txBody>
      </p:sp>
      <p:sp>
        <p:nvSpPr>
          <p:cNvPr id="88" name="Блок-схема: узел 87"/>
          <p:cNvSpPr/>
          <p:nvPr/>
        </p:nvSpPr>
        <p:spPr>
          <a:xfrm>
            <a:off x="3919446" y="5429729"/>
            <a:ext cx="326954" cy="292337"/>
          </a:xfrm>
          <a:prstGeom prst="flowChartConnector">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latin typeface="Helvetica" pitchFamily="34" charset="0"/>
              <a:cs typeface="Helvetica" pitchFamily="34" charset="0"/>
            </a:endParaRPr>
          </a:p>
        </p:txBody>
      </p:sp>
      <p:sp>
        <p:nvSpPr>
          <p:cNvPr id="89" name="Блок-схема: узел 88"/>
          <p:cNvSpPr/>
          <p:nvPr/>
        </p:nvSpPr>
        <p:spPr>
          <a:xfrm>
            <a:off x="4415026" y="5423497"/>
            <a:ext cx="326954" cy="292337"/>
          </a:xfrm>
          <a:prstGeom prst="flowChartConnector">
            <a:avLst/>
          </a:prstGeom>
          <a:solidFill>
            <a:srgbClr val="5ECB1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latin typeface="Helvetica" pitchFamily="34" charset="0"/>
              <a:cs typeface="Helvetica" pitchFamily="34" charset="0"/>
            </a:endParaRPr>
          </a:p>
        </p:txBody>
      </p:sp>
      <p:sp>
        <p:nvSpPr>
          <p:cNvPr id="91" name="Title 1"/>
          <p:cNvSpPr txBox="1">
            <a:spLocks/>
          </p:cNvSpPr>
          <p:nvPr/>
        </p:nvSpPr>
        <p:spPr>
          <a:xfrm>
            <a:off x="2174724" y="397314"/>
            <a:ext cx="5840388" cy="659961"/>
          </a:xfrm>
          <a:prstGeom prst="rect">
            <a:avLst/>
          </a:prstGeom>
        </p:spPr>
        <p:txBody>
          <a:bodyPr/>
          <a:lstStyle>
            <a:lvl1pPr algn="l" defTabSz="457200" rtl="0" eaLnBrk="1" latinLnBrk="0" hangingPunct="1">
              <a:spcBef>
                <a:spcPct val="0"/>
              </a:spcBef>
              <a:buNone/>
              <a:defRPr sz="3600" kern="1200">
                <a:solidFill>
                  <a:schemeClr val="tx1"/>
                </a:solidFill>
                <a:latin typeface="HelveticaNeueCyr-Heavy"/>
                <a:ea typeface="+mj-ea"/>
                <a:cs typeface="+mj-cs"/>
              </a:defRPr>
            </a:lvl1pPr>
          </a:lstStyle>
          <a:p>
            <a:r>
              <a:rPr lang="ru-RU" sz="2400" dirty="0">
                <a:solidFill>
                  <a:schemeClr val="bg1">
                    <a:lumMod val="50000"/>
                  </a:schemeClr>
                </a:solidFill>
                <a:latin typeface="Helvetica" pitchFamily="34" charset="0"/>
                <a:cs typeface="Helvetica" pitchFamily="34" charset="0"/>
              </a:rPr>
              <a:t>3</a:t>
            </a:r>
            <a:r>
              <a:rPr lang="ru-RU" sz="2400" dirty="0" smtClean="0">
                <a:solidFill>
                  <a:schemeClr val="bg1">
                    <a:lumMod val="50000"/>
                  </a:schemeClr>
                </a:solidFill>
                <a:latin typeface="Helvetica" pitchFamily="34" charset="0"/>
                <a:cs typeface="Helvetica" pitchFamily="34" charset="0"/>
              </a:rPr>
              <a:t>. </a:t>
            </a:r>
            <a:r>
              <a:rPr lang="en-US" sz="2400" dirty="0" smtClean="0">
                <a:solidFill>
                  <a:schemeClr val="bg1">
                    <a:lumMod val="50000"/>
                  </a:schemeClr>
                </a:solidFill>
                <a:latin typeface="Helvetica" pitchFamily="34" charset="0"/>
                <a:cs typeface="Helvetica" pitchFamily="34" charset="0"/>
              </a:rPr>
              <a:t>City</a:t>
            </a:r>
            <a:r>
              <a:rPr lang="ru-RU" sz="2400" dirty="0" smtClean="0">
                <a:solidFill>
                  <a:schemeClr val="bg1">
                    <a:lumMod val="50000"/>
                  </a:schemeClr>
                </a:solidFill>
                <a:latin typeface="Helvetica" pitchFamily="34" charset="0"/>
                <a:cs typeface="Helvetica" pitchFamily="34" charset="0"/>
              </a:rPr>
              <a:t>								  </a:t>
            </a:r>
            <a:r>
              <a:rPr lang="ru-RU" sz="1600" i="1" dirty="0" smtClean="0">
                <a:solidFill>
                  <a:schemeClr val="bg1">
                    <a:lumMod val="50000"/>
                  </a:schemeClr>
                </a:solidFill>
                <a:latin typeface="Helvetica" pitchFamily="34" charset="0"/>
                <a:cs typeface="Helvetica" pitchFamily="34" charset="0"/>
              </a:rPr>
              <a:t>(2/3)</a:t>
            </a:r>
            <a:endParaRPr lang="ru-RU" sz="1600" i="1" dirty="0">
              <a:solidFill>
                <a:schemeClr val="bg1">
                  <a:lumMod val="50000"/>
                </a:schemeClr>
              </a:solidFill>
              <a:latin typeface="Helvetica" pitchFamily="34" charset="0"/>
              <a:cs typeface="Helvetica" pitchFamily="34" charset="0"/>
            </a:endParaRPr>
          </a:p>
        </p:txBody>
      </p:sp>
    </p:spTree>
    <p:extLst>
      <p:ext uri="{BB962C8B-B14F-4D97-AF65-F5344CB8AC3E}">
        <p14:creationId xmlns:p14="http://schemas.microsoft.com/office/powerpoint/2010/main" val="4138106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178357766"/>
              </p:ext>
            </p:extLst>
          </p:nvPr>
        </p:nvGraphicFramePr>
        <p:xfrm>
          <a:off x="409833" y="2656729"/>
          <a:ext cx="8734167" cy="2362860"/>
        </p:xfrm>
        <a:graphic>
          <a:graphicData uri="http://schemas.openxmlformats.org/drawingml/2006/table">
            <a:tbl>
              <a:tblPr/>
              <a:tblGrid>
                <a:gridCol w="320976"/>
                <a:gridCol w="2035443"/>
                <a:gridCol w="475330"/>
                <a:gridCol w="1211217"/>
                <a:gridCol w="840621"/>
                <a:gridCol w="473917"/>
                <a:gridCol w="95534"/>
                <a:gridCol w="912931"/>
                <a:gridCol w="1075632"/>
                <a:gridCol w="1292566"/>
              </a:tblGrid>
              <a:tr h="499327">
                <a:tc>
                  <a:txBody>
                    <a:bodyPr/>
                    <a:lstStyle/>
                    <a:p>
                      <a:pPr algn="ctr" fontAlgn="ctr"/>
                      <a:r>
                        <a:rPr lang="en-US" sz="900" b="1" i="0" u="none" strike="noStrike" dirty="0" smtClean="0">
                          <a:solidFill>
                            <a:schemeClr val="bg1">
                              <a:lumMod val="25000"/>
                            </a:schemeClr>
                          </a:solidFill>
                          <a:effectLst/>
                          <a:latin typeface="Arial" pitchFamily="34" charset="0"/>
                          <a:cs typeface="Arial" pitchFamily="34" charset="0"/>
                        </a:rPr>
                        <a:t>Number</a:t>
                      </a:r>
                      <a:endParaRPr lang="ru-RU" sz="900" b="1" i="0" u="none" strike="noStrike" dirty="0">
                        <a:solidFill>
                          <a:schemeClr val="bg1">
                            <a:lumMod val="25000"/>
                          </a:schemeClr>
                        </a:solidFill>
                        <a:effectLst/>
                        <a:latin typeface="Arial" pitchFamily="34" charset="0"/>
                        <a:cs typeface="Arial" pitchFamily="34" charset="0"/>
                      </a:endParaRPr>
                    </a:p>
                  </a:txBody>
                  <a:tcPr marL="4543" marR="4543" marT="4543"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fontAlgn="ctr"/>
                      <a:r>
                        <a:rPr lang="en-US" sz="900" b="1" i="0" u="none" strike="noStrike" dirty="0" smtClean="0">
                          <a:solidFill>
                            <a:schemeClr val="bg1">
                              <a:lumMod val="25000"/>
                            </a:schemeClr>
                          </a:solidFill>
                          <a:effectLst/>
                          <a:latin typeface="Arial" pitchFamily="34" charset="0"/>
                          <a:cs typeface="Arial" pitchFamily="34" charset="0"/>
                        </a:rPr>
                        <a:t>Project</a:t>
                      </a:r>
                      <a:r>
                        <a:rPr lang="en-US" sz="900" b="1" i="0" u="none" strike="noStrike" baseline="0" dirty="0" smtClean="0">
                          <a:solidFill>
                            <a:schemeClr val="bg1">
                              <a:lumMod val="25000"/>
                            </a:schemeClr>
                          </a:solidFill>
                          <a:effectLst/>
                          <a:latin typeface="Arial" pitchFamily="34" charset="0"/>
                          <a:cs typeface="Arial" pitchFamily="34" charset="0"/>
                        </a:rPr>
                        <a:t> Name</a:t>
                      </a:r>
                      <a:endParaRPr lang="ru-RU" sz="900" b="1" i="0" u="none" strike="noStrike" dirty="0">
                        <a:solidFill>
                          <a:schemeClr val="bg1">
                            <a:lumMod val="25000"/>
                          </a:schemeClr>
                        </a:solidFill>
                        <a:effectLst/>
                        <a:latin typeface="Arial" pitchFamily="34" charset="0"/>
                        <a:cs typeface="Arial" pitchFamily="34" charset="0"/>
                      </a:endParaRPr>
                    </a:p>
                  </a:txBody>
                  <a:tcPr marL="4543" marR="4543" marT="454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gridSpan="2">
                  <a:txBody>
                    <a:bodyPr/>
                    <a:lstStyle/>
                    <a:p>
                      <a:pPr algn="ctr" fontAlgn="ctr"/>
                      <a:r>
                        <a:rPr lang="en-US" sz="900" b="1" i="0" u="none" strike="noStrike" dirty="0" smtClean="0">
                          <a:solidFill>
                            <a:schemeClr val="bg1">
                              <a:lumMod val="25000"/>
                            </a:schemeClr>
                          </a:solidFill>
                          <a:effectLst/>
                          <a:latin typeface="Arial" pitchFamily="34" charset="0"/>
                          <a:cs typeface="Arial" pitchFamily="34" charset="0"/>
                        </a:rPr>
                        <a:t>Investor</a:t>
                      </a:r>
                      <a:r>
                        <a:rPr lang="en-US" sz="900" b="1" i="0" u="none" strike="noStrike" baseline="0" dirty="0" smtClean="0">
                          <a:solidFill>
                            <a:schemeClr val="bg1">
                              <a:lumMod val="25000"/>
                            </a:schemeClr>
                          </a:solidFill>
                          <a:effectLst/>
                          <a:latin typeface="Arial" pitchFamily="34" charset="0"/>
                          <a:cs typeface="Arial" pitchFamily="34" charset="0"/>
                        </a:rPr>
                        <a:t> / Key Partner Name</a:t>
                      </a:r>
                      <a:endParaRPr lang="ru-RU" sz="900" b="1" i="0" u="none" strike="noStrike" dirty="0">
                        <a:solidFill>
                          <a:schemeClr val="bg1">
                            <a:lumMod val="25000"/>
                          </a:schemeClr>
                        </a:solidFill>
                        <a:effectLst/>
                        <a:latin typeface="Arial" pitchFamily="34" charset="0"/>
                        <a:cs typeface="Arial" pitchFamily="34" charset="0"/>
                      </a:endParaRPr>
                    </a:p>
                  </a:txBody>
                  <a:tcPr marL="4543" marR="4543" marT="454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hMerge="1">
                  <a:txBody>
                    <a:bodyPr/>
                    <a:lstStyle/>
                    <a:p>
                      <a:endParaRPr lang="ru-RU"/>
                    </a:p>
                  </a:txBody>
                  <a:tcPr/>
                </a:tc>
                <a:tc>
                  <a:txBody>
                    <a:bodyPr/>
                    <a:lstStyle/>
                    <a:p>
                      <a:pPr algn="ctr" fontAlgn="ctr"/>
                      <a:r>
                        <a:rPr lang="en-US" sz="900" b="1" i="0" u="none" strike="noStrike" dirty="0" smtClean="0">
                          <a:solidFill>
                            <a:schemeClr val="bg1">
                              <a:lumMod val="25000"/>
                            </a:schemeClr>
                          </a:solidFill>
                          <a:effectLst/>
                          <a:latin typeface="Arial" pitchFamily="34" charset="0"/>
                          <a:cs typeface="Arial" pitchFamily="34" charset="0"/>
                        </a:rPr>
                        <a:t>Property</a:t>
                      </a:r>
                      <a:r>
                        <a:rPr lang="en-US" sz="900" b="1" i="0" u="none" strike="noStrike" baseline="0" dirty="0" smtClean="0">
                          <a:solidFill>
                            <a:schemeClr val="bg1">
                              <a:lumMod val="25000"/>
                            </a:schemeClr>
                          </a:solidFill>
                          <a:effectLst/>
                          <a:latin typeface="Arial" pitchFamily="34" charset="0"/>
                          <a:cs typeface="Arial" pitchFamily="34" charset="0"/>
                        </a:rPr>
                        <a:t> Area</a:t>
                      </a:r>
                      <a:endParaRPr lang="ru-RU" sz="900" b="1" i="0" u="none" strike="noStrike" dirty="0">
                        <a:solidFill>
                          <a:schemeClr val="bg1">
                            <a:lumMod val="25000"/>
                          </a:schemeClr>
                        </a:solidFill>
                        <a:effectLst/>
                        <a:latin typeface="Arial" pitchFamily="34" charset="0"/>
                        <a:cs typeface="Arial" pitchFamily="34" charset="0"/>
                      </a:endParaRPr>
                    </a:p>
                  </a:txBody>
                  <a:tcPr marL="4543" marR="4543" marT="454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fontAlgn="ctr"/>
                      <a:r>
                        <a:rPr lang="en-US" sz="900" b="1" i="0" u="none" strike="noStrike" dirty="0" smtClean="0">
                          <a:solidFill>
                            <a:schemeClr val="bg1">
                              <a:lumMod val="25000"/>
                            </a:schemeClr>
                          </a:solidFill>
                          <a:effectLst/>
                          <a:latin typeface="Arial" pitchFamily="34" charset="0"/>
                          <a:cs typeface="Arial" pitchFamily="34" charset="0"/>
                        </a:rPr>
                        <a:t>Plot</a:t>
                      </a:r>
                      <a:endParaRPr lang="ru-RU" sz="900" b="1" i="0" u="none" strike="noStrike" dirty="0">
                        <a:solidFill>
                          <a:schemeClr val="bg1">
                            <a:lumMod val="25000"/>
                          </a:schemeClr>
                        </a:solidFill>
                        <a:effectLst/>
                        <a:latin typeface="Arial" pitchFamily="34" charset="0"/>
                        <a:cs typeface="Arial" pitchFamily="34" charset="0"/>
                      </a:endParaRPr>
                    </a:p>
                  </a:txBody>
                  <a:tcPr marL="4543" marR="4543" marT="454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gridSpan="2">
                  <a:txBody>
                    <a:bodyPr/>
                    <a:lstStyle/>
                    <a:p>
                      <a:pPr algn="ctr" fontAlgn="ctr"/>
                      <a:r>
                        <a:rPr lang="en-US" sz="900" b="1" i="0" u="none" strike="noStrike" dirty="0" smtClean="0">
                          <a:solidFill>
                            <a:schemeClr val="bg1">
                              <a:lumMod val="25000"/>
                            </a:schemeClr>
                          </a:solidFill>
                          <a:effectLst/>
                          <a:latin typeface="Arial" pitchFamily="34" charset="0"/>
                          <a:cs typeface="Arial" pitchFamily="34" charset="0"/>
                        </a:rPr>
                        <a:t>Land</a:t>
                      </a:r>
                      <a:r>
                        <a:rPr lang="en-US" sz="900" b="1" i="0" u="none" strike="noStrike" baseline="0" dirty="0" smtClean="0">
                          <a:solidFill>
                            <a:schemeClr val="bg1">
                              <a:lumMod val="25000"/>
                            </a:schemeClr>
                          </a:solidFill>
                          <a:effectLst/>
                          <a:latin typeface="Arial" pitchFamily="34" charset="0"/>
                          <a:cs typeface="Arial" pitchFamily="34" charset="0"/>
                        </a:rPr>
                        <a:t> area, ha</a:t>
                      </a:r>
                      <a:endParaRPr lang="ru-RU" sz="900" b="1" i="0" u="none" strike="noStrike" dirty="0">
                        <a:solidFill>
                          <a:schemeClr val="bg1">
                            <a:lumMod val="25000"/>
                          </a:schemeClr>
                        </a:solidFill>
                        <a:effectLst/>
                        <a:latin typeface="Arial" pitchFamily="34" charset="0"/>
                        <a:cs typeface="Arial" pitchFamily="34" charset="0"/>
                      </a:endParaRPr>
                    </a:p>
                  </a:txBody>
                  <a:tcPr marL="4543" marR="4543" marT="454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hMerge="1">
                  <a:txBody>
                    <a:bodyPr/>
                    <a:lstStyle/>
                    <a:p>
                      <a:endParaRPr lang="ru-RU"/>
                    </a:p>
                  </a:txBody>
                  <a:tcPr/>
                </a:tc>
                <a:tc>
                  <a:txBody>
                    <a:bodyPr/>
                    <a:lstStyle/>
                    <a:p>
                      <a:pPr algn="ctr" fontAlgn="ctr"/>
                      <a:r>
                        <a:rPr lang="en-US" sz="1000" b="1" kern="1200" dirty="0" smtClean="0">
                          <a:solidFill>
                            <a:schemeClr val="tx1"/>
                          </a:solidFill>
                          <a:latin typeface="+mn-lt"/>
                          <a:ea typeface="+mn-ea"/>
                          <a:cs typeface="+mn-cs"/>
                        </a:rPr>
                        <a:t>Amount of funding (city program), </a:t>
                      </a:r>
                      <a:r>
                        <a:rPr lang="en-US" sz="1000" b="1" kern="1200" dirty="0" err="1" smtClean="0">
                          <a:solidFill>
                            <a:schemeClr val="tx1"/>
                          </a:solidFill>
                          <a:latin typeface="+mn-lt"/>
                          <a:ea typeface="+mn-ea"/>
                          <a:cs typeface="+mn-cs"/>
                        </a:rPr>
                        <a:t>mln</a:t>
                      </a:r>
                      <a:r>
                        <a:rPr lang="en-US" sz="1000" b="1" kern="1200" dirty="0" smtClean="0">
                          <a:solidFill>
                            <a:schemeClr val="tx1"/>
                          </a:solidFill>
                          <a:latin typeface="+mn-lt"/>
                          <a:ea typeface="+mn-ea"/>
                          <a:cs typeface="+mn-cs"/>
                        </a:rPr>
                        <a:t>. rub</a:t>
                      </a:r>
                      <a:r>
                        <a:rPr lang="ru-RU" sz="1000" b="1" i="0" u="none" strike="noStrike" baseline="0" dirty="0" smtClean="0">
                          <a:solidFill>
                            <a:schemeClr val="bg1">
                              <a:lumMod val="25000"/>
                            </a:schemeClr>
                          </a:solidFill>
                          <a:effectLst/>
                          <a:latin typeface="Arial" pitchFamily="34" charset="0"/>
                          <a:cs typeface="Arial" pitchFamily="34" charset="0"/>
                        </a:rPr>
                        <a:t> </a:t>
                      </a:r>
                      <a:endParaRPr lang="ru-RU" sz="1000" b="1" i="0" u="none" strike="noStrike" dirty="0">
                        <a:solidFill>
                          <a:schemeClr val="bg1">
                            <a:lumMod val="25000"/>
                          </a:schemeClr>
                        </a:solidFill>
                        <a:effectLst/>
                        <a:latin typeface="Arial" pitchFamily="34" charset="0"/>
                        <a:cs typeface="Arial" pitchFamily="34" charset="0"/>
                      </a:endParaRPr>
                    </a:p>
                  </a:txBody>
                  <a:tcPr marL="4543" marR="4543" marT="454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r>
                        <a:rPr lang="en-US" sz="1000" b="1" kern="1200" dirty="0" smtClean="0">
                          <a:solidFill>
                            <a:schemeClr val="tx1"/>
                          </a:solidFill>
                          <a:latin typeface="+mn-lt"/>
                          <a:ea typeface="+mn-ea"/>
                          <a:cs typeface="+mn-cs"/>
                        </a:rPr>
                        <a:t>Planned date</a:t>
                      </a:r>
                    </a:p>
                    <a:p>
                      <a:r>
                        <a:rPr lang="en-US" sz="1000" b="1" kern="1200" dirty="0" smtClean="0">
                          <a:solidFill>
                            <a:schemeClr val="tx1"/>
                          </a:solidFill>
                          <a:latin typeface="+mn-lt"/>
                          <a:ea typeface="+mn-ea"/>
                          <a:cs typeface="+mn-cs"/>
                        </a:rPr>
                        <a:t>lease signing with</a:t>
                      </a:r>
                    </a:p>
                    <a:p>
                      <a:r>
                        <a:rPr lang="en-US" sz="1000" b="1" kern="1200" dirty="0" smtClean="0">
                          <a:solidFill>
                            <a:schemeClr val="tx1"/>
                          </a:solidFill>
                          <a:latin typeface="+mn-lt"/>
                          <a:ea typeface="+mn-ea"/>
                          <a:cs typeface="+mn-cs"/>
                        </a:rPr>
                        <a:t>Invest. conditions</a:t>
                      </a:r>
                      <a:endParaRPr lang="ru-RU" sz="1000" b="1" i="0" u="none" strike="noStrike" dirty="0">
                        <a:solidFill>
                          <a:schemeClr val="bg1">
                            <a:lumMod val="25000"/>
                          </a:schemeClr>
                        </a:solidFill>
                        <a:effectLst/>
                        <a:latin typeface="Arial" pitchFamily="34" charset="0"/>
                        <a:cs typeface="Arial" pitchFamily="34" charset="0"/>
                      </a:endParaRPr>
                    </a:p>
                  </a:txBody>
                  <a:tcPr marL="4543" marR="4543" marT="454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r>
              <a:tr h="127907">
                <a:tc gridSpan="10">
                  <a:txBody>
                    <a:bodyPr/>
                    <a:lstStyle/>
                    <a:p>
                      <a:pPr algn="ctr" fontAlgn="ctr"/>
                      <a:r>
                        <a:rPr lang="en-US" sz="900" b="1" i="0" u="none" strike="noStrike" dirty="0" smtClean="0">
                          <a:solidFill>
                            <a:schemeClr val="bg1">
                              <a:lumMod val="25000"/>
                            </a:schemeClr>
                          </a:solidFill>
                          <a:effectLst/>
                          <a:latin typeface="Arial" pitchFamily="34" charset="0"/>
                          <a:cs typeface="Arial" pitchFamily="34" charset="0"/>
                        </a:rPr>
                        <a:t>Research Centers and Office-Laboratory</a:t>
                      </a:r>
                      <a:r>
                        <a:rPr lang="en-US" sz="900" b="1" i="0" u="none" strike="noStrike" baseline="0" dirty="0" smtClean="0">
                          <a:solidFill>
                            <a:schemeClr val="bg1">
                              <a:lumMod val="25000"/>
                            </a:schemeClr>
                          </a:solidFill>
                          <a:effectLst/>
                          <a:latin typeface="Arial" pitchFamily="34" charset="0"/>
                          <a:cs typeface="Arial" pitchFamily="34" charset="0"/>
                        </a:rPr>
                        <a:t> Facilities</a:t>
                      </a:r>
                      <a:endParaRPr lang="ru-RU" sz="900" b="1" i="0" u="none" strike="noStrike" dirty="0">
                        <a:solidFill>
                          <a:schemeClr val="bg1">
                            <a:lumMod val="25000"/>
                          </a:schemeClr>
                        </a:solidFill>
                        <a:effectLst/>
                        <a:latin typeface="Arial" pitchFamily="34" charset="0"/>
                        <a:cs typeface="Arial" pitchFamily="34" charset="0"/>
                      </a:endParaRPr>
                    </a:p>
                  </a:txBody>
                  <a:tcPr marL="4543" marR="4543" marT="4543"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27907">
                <a:tc>
                  <a:txBody>
                    <a:bodyPr/>
                    <a:lstStyle/>
                    <a:p>
                      <a:pPr algn="ctr" fontAlgn="ctr"/>
                      <a:r>
                        <a:rPr lang="ru-RU" sz="900" b="0" i="0" u="none" strike="noStrike" dirty="0">
                          <a:solidFill>
                            <a:schemeClr val="bg1">
                              <a:lumMod val="25000"/>
                            </a:schemeClr>
                          </a:solidFill>
                          <a:effectLst/>
                          <a:latin typeface="Arial" pitchFamily="34" charset="0"/>
                          <a:cs typeface="Arial" pitchFamily="34" charset="0"/>
                        </a:rPr>
                        <a:t>1</a:t>
                      </a:r>
                    </a:p>
                  </a:txBody>
                  <a:tcPr marL="4543" marR="4543" marT="4543" marB="0" anchor="ctr">
                    <a:lnL w="12700" cap="flat" cmpd="sng" algn="ctr">
                      <a:noFill/>
                      <a:prstDash val="solid"/>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l" fontAlgn="ctr"/>
                      <a:r>
                        <a:rPr lang="en-US" sz="1000" kern="1200" dirty="0" err="1" smtClean="0">
                          <a:solidFill>
                            <a:srgbClr val="262626"/>
                          </a:solidFill>
                          <a:latin typeface="+mn-lt"/>
                          <a:ea typeface="+mn-ea"/>
                          <a:cs typeface="+mn-cs"/>
                        </a:rPr>
                        <a:t>Sberbank</a:t>
                      </a:r>
                      <a:r>
                        <a:rPr lang="en-US" sz="1000" kern="1200" dirty="0" smtClean="0">
                          <a:solidFill>
                            <a:srgbClr val="262626"/>
                          </a:solidFill>
                          <a:latin typeface="+mn-lt"/>
                          <a:ea typeface="+mn-ea"/>
                          <a:cs typeface="+mn-cs"/>
                        </a:rPr>
                        <a:t> </a:t>
                      </a:r>
                      <a:r>
                        <a:rPr lang="en-US" sz="1000" kern="1200" dirty="0" err="1" smtClean="0">
                          <a:solidFill>
                            <a:srgbClr val="262626"/>
                          </a:solidFill>
                          <a:latin typeface="+mn-lt"/>
                          <a:ea typeface="+mn-ea"/>
                          <a:cs typeface="+mn-cs"/>
                        </a:rPr>
                        <a:t>Technopark</a:t>
                      </a:r>
                      <a:endParaRPr lang="ru-RU" sz="1000" b="0" i="0" u="none" strike="noStrike" dirty="0">
                        <a:solidFill>
                          <a:srgbClr val="262626"/>
                        </a:solidFill>
                        <a:effectLst/>
                        <a:latin typeface="+mn-lt"/>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l" fontAlgn="ct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r>
                        <a:rPr lang="en-US" sz="900" b="0" i="0" u="none" strike="noStrike" dirty="0" err="1" smtClean="0">
                          <a:solidFill>
                            <a:schemeClr val="bg1">
                              <a:lumMod val="25000"/>
                            </a:schemeClr>
                          </a:solidFill>
                          <a:effectLst/>
                          <a:latin typeface="Arial" pitchFamily="34" charset="0"/>
                          <a:cs typeface="Arial" pitchFamily="34" charset="0"/>
                        </a:rPr>
                        <a:t>Sberbank</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ctr"/>
                      <a:r>
                        <a:rPr lang="ru-RU" sz="900" b="0" i="0" u="none" strike="noStrike" dirty="0">
                          <a:solidFill>
                            <a:schemeClr val="bg1">
                              <a:lumMod val="25000"/>
                            </a:schemeClr>
                          </a:solidFill>
                          <a:effectLst/>
                          <a:latin typeface="Arial" pitchFamily="34" charset="0"/>
                          <a:cs typeface="Arial" pitchFamily="34" charset="0"/>
                        </a:rPr>
                        <a:t>73 200</a:t>
                      </a: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r" fontAlgn="ctr"/>
                      <a:r>
                        <a:rPr lang="en-US" sz="900" b="0" i="0" u="none" strike="noStrike" dirty="0">
                          <a:solidFill>
                            <a:schemeClr val="bg1">
                              <a:lumMod val="25000"/>
                            </a:schemeClr>
                          </a:solidFill>
                          <a:effectLst/>
                          <a:latin typeface="Arial" pitchFamily="34" charset="0"/>
                          <a:cs typeface="Arial" pitchFamily="34" charset="0"/>
                        </a:rPr>
                        <a:t>D1-01</a:t>
                      </a: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r" fontAlgn="ct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ctr"/>
                      <a:r>
                        <a:rPr lang="ru-RU" sz="900" b="0" i="0" u="none" strike="noStrike" dirty="0">
                          <a:solidFill>
                            <a:schemeClr val="bg1">
                              <a:lumMod val="25000"/>
                            </a:schemeClr>
                          </a:solidFill>
                          <a:effectLst/>
                          <a:latin typeface="Arial" pitchFamily="34" charset="0"/>
                          <a:cs typeface="Arial" pitchFamily="34" charset="0"/>
                        </a:rPr>
                        <a:t>7,96</a:t>
                      </a: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ctr"/>
                      <a:r>
                        <a:rPr lang="ru-RU" sz="900" b="0" i="0" u="none" strike="noStrike" dirty="0" smtClean="0">
                          <a:solidFill>
                            <a:schemeClr val="bg1">
                              <a:lumMod val="25000"/>
                            </a:schemeClr>
                          </a:solidFill>
                          <a:effectLst/>
                          <a:latin typeface="Arial" pitchFamily="34" charset="0"/>
                          <a:cs typeface="Arial" pitchFamily="34" charset="0"/>
                        </a:rPr>
                        <a:t>5 539</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176213" indent="0" algn="l" defTabSz="238125" fontAlgn="ctr">
                        <a:tabLst>
                          <a:tab pos="1168400" algn="l"/>
                        </a:tabLst>
                      </a:pPr>
                      <a:r>
                        <a:rPr lang="en-US" sz="900" b="0" i="0" u="none" strike="noStrike" dirty="0" smtClean="0">
                          <a:solidFill>
                            <a:schemeClr val="bg1">
                              <a:lumMod val="25000"/>
                            </a:schemeClr>
                          </a:solidFill>
                          <a:effectLst/>
                          <a:latin typeface="Arial" pitchFamily="34" charset="0"/>
                          <a:cs typeface="Arial" pitchFamily="34" charset="0"/>
                        </a:rPr>
                        <a:t>July </a:t>
                      </a:r>
                      <a:r>
                        <a:rPr lang="ru-RU" sz="900" b="0" i="0" u="none" strike="noStrike" dirty="0" smtClean="0">
                          <a:solidFill>
                            <a:schemeClr val="bg1">
                              <a:lumMod val="25000"/>
                            </a:schemeClr>
                          </a:solidFill>
                          <a:effectLst/>
                          <a:latin typeface="Arial" pitchFamily="34" charset="0"/>
                          <a:cs typeface="Arial" pitchFamily="34" charset="0"/>
                        </a:rPr>
                        <a:t>2013</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27907">
                <a:tc>
                  <a:txBody>
                    <a:bodyPr/>
                    <a:lstStyle/>
                    <a:p>
                      <a:pPr algn="ctr" fontAlgn="ctr"/>
                      <a:r>
                        <a:rPr lang="ru-RU" sz="900" b="0" i="0" u="none" strike="noStrike" dirty="0">
                          <a:solidFill>
                            <a:schemeClr val="bg1">
                              <a:lumMod val="25000"/>
                            </a:schemeClr>
                          </a:solidFill>
                          <a:effectLst/>
                          <a:latin typeface="Arial" pitchFamily="34" charset="0"/>
                          <a:cs typeface="Arial" pitchFamily="34" charset="0"/>
                        </a:rPr>
                        <a:t>2</a:t>
                      </a:r>
                    </a:p>
                  </a:txBody>
                  <a:tcPr marL="4543" marR="4543" marT="4543" marB="0" anchor="ctr">
                    <a:lnL w="12700" cap="flat" cmpd="sng" algn="ctr">
                      <a:noFill/>
                      <a:prstDash val="solid"/>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l" fontAlgn="ctr"/>
                      <a:r>
                        <a:rPr lang="en-US" sz="1000" kern="1200" dirty="0" err="1" smtClean="0">
                          <a:solidFill>
                            <a:srgbClr val="262626"/>
                          </a:solidFill>
                          <a:latin typeface="+mn-lt"/>
                          <a:ea typeface="+mn-ea"/>
                          <a:cs typeface="+mn-cs"/>
                        </a:rPr>
                        <a:t>Sberbank</a:t>
                      </a:r>
                      <a:r>
                        <a:rPr lang="en-US" sz="1000" kern="1200" dirty="0" smtClean="0">
                          <a:solidFill>
                            <a:srgbClr val="262626"/>
                          </a:solidFill>
                          <a:latin typeface="+mn-lt"/>
                          <a:ea typeface="+mn-ea"/>
                          <a:cs typeface="+mn-cs"/>
                        </a:rPr>
                        <a:t> MegaTsOD-2</a:t>
                      </a:r>
                      <a:endParaRPr lang="ru-RU" sz="1000" b="0" i="0" u="none" strike="noStrike" dirty="0">
                        <a:solidFill>
                          <a:srgbClr val="262626"/>
                        </a:solidFill>
                        <a:effectLst/>
                        <a:latin typeface="+mn-lt"/>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l" fontAlgn="ct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r>
                        <a:rPr lang="en-US" sz="900" b="0" i="0" u="none" strike="noStrike" dirty="0" err="1" smtClean="0">
                          <a:solidFill>
                            <a:schemeClr val="bg1">
                              <a:lumMod val="25000"/>
                            </a:schemeClr>
                          </a:solidFill>
                          <a:effectLst/>
                          <a:latin typeface="Arial" pitchFamily="34" charset="0"/>
                          <a:cs typeface="Arial" pitchFamily="34" charset="0"/>
                        </a:rPr>
                        <a:t>Sberbank</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ctr"/>
                      <a:r>
                        <a:rPr lang="ru-RU" sz="900" b="0" i="0" u="none" strike="noStrike" dirty="0">
                          <a:solidFill>
                            <a:schemeClr val="bg1">
                              <a:lumMod val="25000"/>
                            </a:schemeClr>
                          </a:solidFill>
                          <a:effectLst/>
                          <a:latin typeface="Arial" pitchFamily="34" charset="0"/>
                          <a:cs typeface="Arial" pitchFamily="34" charset="0"/>
                        </a:rPr>
                        <a:t>37 000</a:t>
                      </a: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r" fontAlgn="ctr"/>
                      <a:r>
                        <a:rPr lang="en-US" sz="900" b="0" i="0" u="none" strike="noStrike" dirty="0">
                          <a:solidFill>
                            <a:schemeClr val="bg1">
                              <a:lumMod val="25000"/>
                            </a:schemeClr>
                          </a:solidFill>
                          <a:effectLst/>
                          <a:latin typeface="Arial" pitchFamily="34" charset="0"/>
                          <a:cs typeface="Arial" pitchFamily="34" charset="0"/>
                        </a:rPr>
                        <a:t>Z2.1-01</a:t>
                      </a: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r" fontAlgn="ct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ctr"/>
                      <a:r>
                        <a:rPr lang="ru-RU" sz="900" b="0" i="0" u="none" strike="noStrike" dirty="0">
                          <a:solidFill>
                            <a:schemeClr val="bg1">
                              <a:lumMod val="25000"/>
                            </a:schemeClr>
                          </a:solidFill>
                          <a:effectLst/>
                          <a:latin typeface="Arial" pitchFamily="34" charset="0"/>
                          <a:cs typeface="Arial" pitchFamily="34" charset="0"/>
                        </a:rPr>
                        <a:t>4,07</a:t>
                      </a: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ctr"/>
                      <a:r>
                        <a:rPr lang="ru-RU" sz="900" b="0" i="0" u="none" strike="noStrike" dirty="0" smtClean="0">
                          <a:solidFill>
                            <a:schemeClr val="bg1">
                              <a:lumMod val="25000"/>
                            </a:schemeClr>
                          </a:solidFill>
                          <a:effectLst/>
                          <a:latin typeface="Arial" pitchFamily="34" charset="0"/>
                          <a:cs typeface="Arial" pitchFamily="34" charset="0"/>
                        </a:rPr>
                        <a:t>7 000</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176213" indent="0" algn="l" fontAlgn="ctr"/>
                      <a:r>
                        <a:rPr lang="en-US" sz="900" b="0" i="0" u="none" strike="noStrike" dirty="0" smtClean="0">
                          <a:solidFill>
                            <a:schemeClr val="bg1">
                              <a:lumMod val="25000"/>
                            </a:schemeClr>
                          </a:solidFill>
                          <a:effectLst/>
                          <a:latin typeface="Arial" pitchFamily="34" charset="0"/>
                          <a:cs typeface="Arial" pitchFamily="34" charset="0"/>
                        </a:rPr>
                        <a:t>July </a:t>
                      </a:r>
                      <a:r>
                        <a:rPr lang="ru-RU" sz="900" b="0" i="0" u="none" strike="noStrike" dirty="0" smtClean="0">
                          <a:solidFill>
                            <a:schemeClr val="bg1">
                              <a:lumMod val="25000"/>
                            </a:schemeClr>
                          </a:solidFill>
                          <a:effectLst/>
                          <a:latin typeface="Arial" pitchFamily="34" charset="0"/>
                          <a:cs typeface="Arial" pitchFamily="34" charset="0"/>
                        </a:rPr>
                        <a:t>2013</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27907">
                <a:tc>
                  <a:txBody>
                    <a:bodyPr/>
                    <a:lstStyle/>
                    <a:p>
                      <a:pPr algn="ctr" fontAlgn="ctr"/>
                      <a:r>
                        <a:rPr lang="ru-RU" sz="900" b="0" i="0" u="none" strike="noStrike" dirty="0">
                          <a:solidFill>
                            <a:schemeClr val="bg1">
                              <a:lumMod val="25000"/>
                            </a:schemeClr>
                          </a:solidFill>
                          <a:effectLst/>
                          <a:latin typeface="Arial" pitchFamily="34" charset="0"/>
                          <a:cs typeface="Arial" pitchFamily="34" charset="0"/>
                        </a:rPr>
                        <a:t>3</a:t>
                      </a:r>
                    </a:p>
                  </a:txBody>
                  <a:tcPr marL="4543" marR="4543" marT="4543" marB="0" anchor="ctr">
                    <a:lnL w="12700" cap="flat" cmpd="sng" algn="ctr">
                      <a:noFill/>
                      <a:prstDash val="solid"/>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l" fontAlgn="ctr"/>
                      <a:r>
                        <a:rPr lang="en-US" sz="1000" b="0" i="0" u="none" strike="noStrike" dirty="0" err="1" smtClean="0">
                          <a:solidFill>
                            <a:srgbClr val="262626"/>
                          </a:solidFill>
                          <a:effectLst/>
                          <a:latin typeface="+mn-lt"/>
                          <a:cs typeface="Arial" pitchFamily="34" charset="0"/>
                        </a:rPr>
                        <a:t>Solkovo</a:t>
                      </a:r>
                      <a:r>
                        <a:rPr lang="en-US" sz="1000" b="0" i="0" u="none" strike="noStrike" dirty="0" smtClean="0">
                          <a:solidFill>
                            <a:srgbClr val="262626"/>
                          </a:solidFill>
                          <a:effectLst/>
                          <a:latin typeface="+mn-lt"/>
                          <a:cs typeface="Arial" pitchFamily="34" charset="0"/>
                        </a:rPr>
                        <a:t> Business Center</a:t>
                      </a:r>
                      <a:endParaRPr lang="ru-RU" sz="1000" b="0" i="0" u="none" strike="noStrike" dirty="0">
                        <a:solidFill>
                          <a:srgbClr val="262626"/>
                        </a:solidFill>
                        <a:effectLst/>
                        <a:latin typeface="+mn-lt"/>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l" fontAlgn="ct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r>
                        <a:rPr lang="en-US" sz="900" b="0" i="0" u="none" strike="noStrike" dirty="0" smtClean="0">
                          <a:solidFill>
                            <a:schemeClr val="bg1">
                              <a:lumMod val="25000"/>
                            </a:schemeClr>
                          </a:solidFill>
                          <a:effectLst/>
                          <a:latin typeface="Arial" pitchFamily="34" charset="0"/>
                          <a:cs typeface="Arial" pitchFamily="34" charset="0"/>
                        </a:rPr>
                        <a:t>NP</a:t>
                      </a:r>
                      <a:r>
                        <a:rPr lang="en-US" sz="900" b="0" i="0" u="none" strike="noStrike" baseline="0" dirty="0" smtClean="0">
                          <a:solidFill>
                            <a:schemeClr val="bg1">
                              <a:lumMod val="25000"/>
                            </a:schemeClr>
                          </a:solidFill>
                          <a:effectLst/>
                          <a:latin typeface="Arial" pitchFamily="34" charset="0"/>
                          <a:cs typeface="Arial" pitchFamily="34" charset="0"/>
                        </a:rPr>
                        <a:t> RHS</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ctr"/>
                      <a:r>
                        <a:rPr lang="ru-RU" sz="900" b="0" i="0" u="none" strike="noStrike" dirty="0">
                          <a:solidFill>
                            <a:schemeClr val="bg1">
                              <a:lumMod val="25000"/>
                            </a:schemeClr>
                          </a:solidFill>
                          <a:effectLst/>
                          <a:latin typeface="Arial" pitchFamily="34" charset="0"/>
                          <a:cs typeface="Arial" pitchFamily="34" charset="0"/>
                        </a:rPr>
                        <a:t>21 700</a:t>
                      </a: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r" fontAlgn="ctr"/>
                      <a:r>
                        <a:rPr lang="en-US" sz="900" b="0" i="0" u="none" strike="noStrike" dirty="0">
                          <a:solidFill>
                            <a:schemeClr val="bg1">
                              <a:lumMod val="25000"/>
                            </a:schemeClr>
                          </a:solidFill>
                          <a:effectLst/>
                          <a:latin typeface="Arial" pitchFamily="34" charset="0"/>
                          <a:cs typeface="Arial" pitchFamily="34" charset="0"/>
                        </a:rPr>
                        <a:t>D3</a:t>
                      </a: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r" fontAlgn="ct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ctr"/>
                      <a:r>
                        <a:rPr lang="ru-RU" sz="900" b="0" i="0" u="none" strike="noStrike" dirty="0">
                          <a:solidFill>
                            <a:schemeClr val="bg1">
                              <a:lumMod val="25000"/>
                            </a:schemeClr>
                          </a:solidFill>
                          <a:effectLst/>
                          <a:latin typeface="Arial" pitchFamily="34" charset="0"/>
                          <a:cs typeface="Arial" pitchFamily="34" charset="0"/>
                        </a:rPr>
                        <a:t>1,62</a:t>
                      </a: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ctr"/>
                      <a:r>
                        <a:rPr lang="ru-RU" sz="900" b="0" i="0" u="none" strike="noStrike" dirty="0" smtClean="0">
                          <a:solidFill>
                            <a:schemeClr val="bg1">
                              <a:lumMod val="25000"/>
                            </a:schemeClr>
                          </a:solidFill>
                          <a:effectLst/>
                          <a:latin typeface="Arial" pitchFamily="34" charset="0"/>
                          <a:cs typeface="Arial" pitchFamily="34" charset="0"/>
                        </a:rPr>
                        <a:t>1 606</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176213" indent="0" algn="l" fontAlgn="ctr"/>
                      <a:r>
                        <a:rPr lang="en-US" sz="900" b="0" i="0" u="none" strike="noStrike" dirty="0" smtClean="0">
                          <a:solidFill>
                            <a:schemeClr val="bg1">
                              <a:lumMod val="25000"/>
                            </a:schemeClr>
                          </a:solidFill>
                          <a:effectLst/>
                          <a:latin typeface="Arial" pitchFamily="34" charset="0"/>
                          <a:cs typeface="Arial" pitchFamily="34" charset="0"/>
                        </a:rPr>
                        <a:t>May </a:t>
                      </a:r>
                      <a:r>
                        <a:rPr lang="ru-RU" sz="900" b="0" i="0" u="none" strike="noStrike" dirty="0" smtClean="0">
                          <a:solidFill>
                            <a:schemeClr val="bg1">
                              <a:lumMod val="25000"/>
                            </a:schemeClr>
                          </a:solidFill>
                          <a:effectLst/>
                          <a:latin typeface="Arial" pitchFamily="34" charset="0"/>
                          <a:cs typeface="Arial" pitchFamily="34" charset="0"/>
                        </a:rPr>
                        <a:t>2013</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0">
                <a:tc>
                  <a:txBody>
                    <a:bodyPr/>
                    <a:lstStyle/>
                    <a:p>
                      <a:pPr algn="ctr" fontAlgn="ctr"/>
                      <a:r>
                        <a:rPr lang="ru-RU" sz="900" b="0" i="0" u="none" strike="noStrike" dirty="0">
                          <a:solidFill>
                            <a:schemeClr val="bg1">
                              <a:lumMod val="25000"/>
                            </a:schemeClr>
                          </a:solidFill>
                          <a:effectLst/>
                          <a:latin typeface="Arial" pitchFamily="34" charset="0"/>
                          <a:cs typeface="Arial" pitchFamily="34" charset="0"/>
                        </a:rPr>
                        <a:t>4</a:t>
                      </a:r>
                    </a:p>
                  </a:txBody>
                  <a:tcPr marL="4543" marR="4543" marT="4543" marB="0" anchor="ctr">
                    <a:lnL w="12700" cap="flat" cmpd="sng" algn="ctr">
                      <a:noFill/>
                      <a:prstDash val="solid"/>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l" fontAlgn="ctr"/>
                      <a:r>
                        <a:rPr lang="en-US" sz="1000" kern="1200" dirty="0" smtClean="0">
                          <a:solidFill>
                            <a:srgbClr val="262626"/>
                          </a:solidFill>
                          <a:latin typeface="+mn-lt"/>
                          <a:ea typeface="+mn-ea"/>
                          <a:cs typeface="+mn-cs"/>
                        </a:rPr>
                        <a:t>Research and Development Center </a:t>
                      </a:r>
                      <a:r>
                        <a:rPr lang="en-US" sz="1000" kern="1200" dirty="0" err="1" smtClean="0">
                          <a:solidFill>
                            <a:srgbClr val="262626"/>
                          </a:solidFill>
                          <a:latin typeface="+mn-lt"/>
                          <a:ea typeface="+mn-ea"/>
                          <a:cs typeface="+mn-cs"/>
                        </a:rPr>
                        <a:t>Renova</a:t>
                      </a:r>
                      <a:endParaRPr lang="ru-RU" sz="1000" b="0" i="0" u="none" strike="noStrike" dirty="0">
                        <a:solidFill>
                          <a:srgbClr val="262626"/>
                        </a:solidFill>
                        <a:effectLst/>
                        <a:latin typeface="+mn-lt"/>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l" fontAlgn="ct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r>
                        <a:rPr lang="en-US" sz="900" b="0" i="0" u="none" strike="noStrike" dirty="0" err="1" smtClean="0">
                          <a:solidFill>
                            <a:schemeClr val="bg1">
                              <a:lumMod val="25000"/>
                            </a:schemeClr>
                          </a:solidFill>
                          <a:effectLst/>
                          <a:latin typeface="Arial" pitchFamily="34" charset="0"/>
                          <a:cs typeface="Arial" pitchFamily="34" charset="0"/>
                        </a:rPr>
                        <a:t>Renova</a:t>
                      </a:r>
                      <a:r>
                        <a:rPr lang="en-US" sz="900" b="0" i="0" u="none" strike="noStrike" baseline="0" dirty="0" smtClean="0">
                          <a:solidFill>
                            <a:schemeClr val="bg1">
                              <a:lumMod val="25000"/>
                            </a:schemeClr>
                          </a:solidFill>
                          <a:effectLst/>
                          <a:latin typeface="Arial" pitchFamily="34" charset="0"/>
                          <a:cs typeface="Arial" pitchFamily="34" charset="0"/>
                        </a:rPr>
                        <a:t> Lab</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ctr"/>
                      <a:r>
                        <a:rPr lang="ru-RU" sz="900" b="0" i="0" u="none" strike="noStrike" dirty="0">
                          <a:solidFill>
                            <a:schemeClr val="bg1">
                              <a:lumMod val="25000"/>
                            </a:schemeClr>
                          </a:solidFill>
                          <a:effectLst/>
                          <a:latin typeface="Arial" pitchFamily="34" charset="0"/>
                          <a:cs typeface="Arial" pitchFamily="34" charset="0"/>
                        </a:rPr>
                        <a:t>26 500</a:t>
                      </a: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r" fontAlgn="ctr"/>
                      <a:r>
                        <a:rPr lang="en-US" sz="900" b="0" i="0" u="none" strike="noStrike" dirty="0">
                          <a:solidFill>
                            <a:schemeClr val="bg1">
                              <a:lumMod val="25000"/>
                            </a:schemeClr>
                          </a:solidFill>
                          <a:effectLst/>
                          <a:latin typeface="Arial" pitchFamily="34" charset="0"/>
                          <a:cs typeface="Arial" pitchFamily="34" charset="0"/>
                        </a:rPr>
                        <a:t>Z2.1-03</a:t>
                      </a: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r" fontAlgn="ct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ctr"/>
                      <a:r>
                        <a:rPr lang="ru-RU" sz="900" b="0" i="0" u="none" strike="noStrike" dirty="0">
                          <a:solidFill>
                            <a:schemeClr val="bg1">
                              <a:lumMod val="25000"/>
                            </a:schemeClr>
                          </a:solidFill>
                          <a:effectLst/>
                          <a:latin typeface="Arial" pitchFamily="34" charset="0"/>
                          <a:cs typeface="Arial" pitchFamily="34" charset="0"/>
                        </a:rPr>
                        <a:t>2,54</a:t>
                      </a: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ctr"/>
                      <a:r>
                        <a:rPr lang="ru-RU" sz="900" b="0" i="0" u="none" strike="noStrike" dirty="0" smtClean="0">
                          <a:solidFill>
                            <a:schemeClr val="bg1">
                              <a:lumMod val="25000"/>
                            </a:schemeClr>
                          </a:solidFill>
                          <a:effectLst/>
                          <a:latin typeface="Arial" pitchFamily="34" charset="0"/>
                          <a:cs typeface="Arial" pitchFamily="34" charset="0"/>
                        </a:rPr>
                        <a:t>2 060</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176213" indent="0" algn="l" fontAlgn="ctr"/>
                      <a:r>
                        <a:rPr lang="en-US" sz="900" b="0" i="0" u="none" strike="noStrike" dirty="0" smtClean="0">
                          <a:solidFill>
                            <a:schemeClr val="bg1">
                              <a:lumMod val="25000"/>
                            </a:schemeClr>
                          </a:solidFill>
                          <a:effectLst/>
                          <a:latin typeface="Arial" pitchFamily="34" charset="0"/>
                          <a:cs typeface="Arial" pitchFamily="34" charset="0"/>
                        </a:rPr>
                        <a:t>April </a:t>
                      </a:r>
                      <a:r>
                        <a:rPr lang="ru-RU" sz="900" b="0" i="0" u="none" strike="noStrike" dirty="0" smtClean="0">
                          <a:solidFill>
                            <a:schemeClr val="bg1">
                              <a:lumMod val="25000"/>
                            </a:schemeClr>
                          </a:solidFill>
                          <a:effectLst/>
                          <a:latin typeface="Arial" pitchFamily="34" charset="0"/>
                          <a:cs typeface="Arial" pitchFamily="34" charset="0"/>
                        </a:rPr>
                        <a:t>2013</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27907">
                <a:tc>
                  <a:txBody>
                    <a:bodyPr/>
                    <a:lstStyle/>
                    <a:p>
                      <a:pPr algn="ctr" fontAlgn="ctr"/>
                      <a:r>
                        <a:rPr lang="ru-RU" sz="900" b="0" i="0" u="none" strike="noStrike" dirty="0">
                          <a:solidFill>
                            <a:schemeClr val="bg1">
                              <a:lumMod val="25000"/>
                            </a:schemeClr>
                          </a:solidFill>
                          <a:effectLst/>
                          <a:latin typeface="Arial" pitchFamily="34" charset="0"/>
                          <a:cs typeface="Arial" pitchFamily="34" charset="0"/>
                        </a:rPr>
                        <a:t>5</a:t>
                      </a:r>
                    </a:p>
                  </a:txBody>
                  <a:tcPr marL="4543" marR="4543" marT="4543" marB="0" anchor="ctr">
                    <a:lnL w="12700" cap="flat" cmpd="sng" algn="ctr">
                      <a:noFill/>
                      <a:prstDash val="solid"/>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indent="0" algn="l" defTabSz="1279698" rtl="0" eaLnBrk="1" fontAlgn="ctr" latinLnBrk="0" hangingPunct="1">
                        <a:lnSpc>
                          <a:spcPct val="100000"/>
                        </a:lnSpc>
                        <a:spcBef>
                          <a:spcPts val="0"/>
                        </a:spcBef>
                        <a:spcAft>
                          <a:spcPts val="0"/>
                        </a:spcAft>
                        <a:buClrTx/>
                        <a:buSzTx/>
                        <a:buFontTx/>
                        <a:buNone/>
                        <a:tabLst/>
                        <a:defRPr/>
                      </a:pPr>
                      <a:r>
                        <a:rPr lang="en-US" sz="1000" kern="1200" dirty="0" smtClean="0">
                          <a:solidFill>
                            <a:srgbClr val="262626"/>
                          </a:solidFill>
                          <a:latin typeface="+mn-lt"/>
                          <a:ea typeface="+mn-ea"/>
                          <a:cs typeface="+mn-cs"/>
                        </a:rPr>
                        <a:t>Research and Development Center </a:t>
                      </a:r>
                      <a:r>
                        <a:rPr lang="ru-RU" sz="1000" b="0" i="0" u="none" strike="noStrike" kern="1200" dirty="0" smtClean="0">
                          <a:solidFill>
                            <a:srgbClr val="262626"/>
                          </a:solidFill>
                          <a:effectLst/>
                          <a:latin typeface="+mn-lt"/>
                          <a:ea typeface="+mn-ea"/>
                          <a:cs typeface="Arial" pitchFamily="34" charset="0"/>
                        </a:rPr>
                        <a:t> </a:t>
                      </a:r>
                      <a:r>
                        <a:rPr lang="en-US" sz="1000" kern="1200" dirty="0" err="1" smtClean="0">
                          <a:solidFill>
                            <a:srgbClr val="262626"/>
                          </a:solidFill>
                          <a:latin typeface="+mn-lt"/>
                          <a:ea typeface="+mn-ea"/>
                          <a:cs typeface="+mn-cs"/>
                        </a:rPr>
                        <a:t>TransMashHolding</a:t>
                      </a:r>
                      <a:endParaRPr lang="ru-RU" sz="1000" b="0" i="0" u="none" strike="noStrike" kern="1200" dirty="0">
                        <a:solidFill>
                          <a:srgbClr val="262626"/>
                        </a:solidFill>
                        <a:effectLst/>
                        <a:latin typeface="+mn-lt"/>
                        <a:ea typeface="+mn-ea"/>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indent="0" algn="l" defTabSz="1279698" rtl="0" eaLnBrk="1" fontAlgn="ctr" latinLnBrk="0" hangingPunct="1">
                        <a:lnSpc>
                          <a:spcPct val="100000"/>
                        </a:lnSpc>
                        <a:spcBef>
                          <a:spcPts val="0"/>
                        </a:spcBef>
                        <a:spcAft>
                          <a:spcPts val="0"/>
                        </a:spcAft>
                        <a:buClrTx/>
                        <a:buSzTx/>
                        <a:buFontTx/>
                        <a:buNone/>
                        <a:tabLst/>
                        <a:defRPr/>
                      </a:pPr>
                      <a:endParaRPr lang="ru-RU" sz="900" b="0" i="0" u="none" strike="noStrike" kern="1200" dirty="0">
                        <a:solidFill>
                          <a:schemeClr val="bg1">
                            <a:lumMod val="25000"/>
                          </a:schemeClr>
                        </a:solidFill>
                        <a:effectLst/>
                        <a:latin typeface="Arial" pitchFamily="34" charset="0"/>
                        <a:ea typeface="+mn-ea"/>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l" defTabSz="1279698" rtl="0" eaLnBrk="1" fontAlgn="ctr" latinLnBrk="0" hangingPunct="1">
                        <a:lnSpc>
                          <a:spcPct val="100000"/>
                        </a:lnSpc>
                        <a:spcBef>
                          <a:spcPts val="0"/>
                        </a:spcBef>
                        <a:spcAft>
                          <a:spcPts val="0"/>
                        </a:spcAft>
                        <a:buClrTx/>
                        <a:buSzTx/>
                        <a:buFontTx/>
                        <a:buNone/>
                        <a:tabLst/>
                        <a:defRPr/>
                      </a:pPr>
                      <a:r>
                        <a:rPr lang="en-US" sz="900" b="0" i="0" u="none" strike="noStrike" kern="1200" dirty="0" err="1" smtClean="0">
                          <a:solidFill>
                            <a:schemeClr val="bg1">
                              <a:lumMod val="25000"/>
                            </a:schemeClr>
                          </a:solidFill>
                          <a:effectLst/>
                          <a:latin typeface="Arial" pitchFamily="34" charset="0"/>
                          <a:ea typeface="+mn-ea"/>
                          <a:cs typeface="Arial" pitchFamily="34" charset="0"/>
                        </a:rPr>
                        <a:t>Transmash</a:t>
                      </a:r>
                      <a:r>
                        <a:rPr lang="ru-RU" sz="900" b="0" i="0" u="none" strike="noStrike" kern="1200" dirty="0" smtClean="0">
                          <a:solidFill>
                            <a:schemeClr val="bg1">
                              <a:lumMod val="25000"/>
                            </a:schemeClr>
                          </a:solidFill>
                          <a:effectLst/>
                          <a:latin typeface="Arial" pitchFamily="34" charset="0"/>
                          <a:ea typeface="+mn-ea"/>
                          <a:cs typeface="Arial" pitchFamily="34" charset="0"/>
                        </a:rPr>
                        <a:t>/</a:t>
                      </a:r>
                      <a:r>
                        <a:rPr lang="en-US" sz="900" b="0" i="0" u="none" strike="noStrike" kern="1200" dirty="0" smtClean="0">
                          <a:solidFill>
                            <a:schemeClr val="bg1">
                              <a:lumMod val="25000"/>
                            </a:schemeClr>
                          </a:solidFill>
                          <a:effectLst/>
                          <a:latin typeface="Arial" pitchFamily="34" charset="0"/>
                          <a:ea typeface="+mn-ea"/>
                          <a:cs typeface="Arial" pitchFamily="34" charset="0"/>
                        </a:rPr>
                        <a:t>Alstom</a:t>
                      </a:r>
                      <a:endParaRPr lang="ru-RU" sz="900" b="0" i="0" u="none" strike="noStrike" kern="1200" dirty="0">
                        <a:solidFill>
                          <a:schemeClr val="bg1">
                            <a:lumMod val="25000"/>
                          </a:schemeClr>
                        </a:solidFill>
                        <a:effectLst/>
                        <a:latin typeface="Arial" pitchFamily="34" charset="0"/>
                        <a:ea typeface="+mn-ea"/>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r" defTabSz="1279698" rtl="0" eaLnBrk="1" fontAlgn="ctr" latinLnBrk="0" hangingPunct="1">
                        <a:lnSpc>
                          <a:spcPct val="100000"/>
                        </a:lnSpc>
                        <a:spcBef>
                          <a:spcPts val="0"/>
                        </a:spcBef>
                        <a:spcAft>
                          <a:spcPts val="0"/>
                        </a:spcAft>
                        <a:buClrTx/>
                        <a:buSzTx/>
                        <a:buFontTx/>
                        <a:buNone/>
                        <a:tabLst/>
                        <a:defRPr/>
                      </a:pPr>
                      <a:r>
                        <a:rPr lang="ru-RU" sz="900" b="0" i="0" u="none" strike="noStrike" kern="1200" dirty="0" smtClean="0">
                          <a:solidFill>
                            <a:schemeClr val="bg1">
                              <a:lumMod val="25000"/>
                            </a:schemeClr>
                          </a:solidFill>
                          <a:effectLst/>
                          <a:latin typeface="Arial" pitchFamily="34" charset="0"/>
                          <a:ea typeface="+mn-ea"/>
                          <a:cs typeface="Arial" pitchFamily="34" charset="0"/>
                        </a:rPr>
                        <a:t>25 000</a:t>
                      </a:r>
                      <a:endParaRPr lang="ru-RU" sz="900" b="0" i="0" u="none" strike="noStrike" kern="1200" dirty="0">
                        <a:solidFill>
                          <a:schemeClr val="bg1">
                            <a:lumMod val="25000"/>
                          </a:schemeClr>
                        </a:solidFill>
                        <a:effectLst/>
                        <a:latin typeface="Arial" pitchFamily="34" charset="0"/>
                        <a:ea typeface="+mn-ea"/>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algn="r" defTabSz="1279698" rtl="0" eaLnBrk="1" fontAlgn="ctr" latinLnBrk="0" hangingPunct="1"/>
                      <a:r>
                        <a:rPr lang="en-US" sz="900" b="0" i="0" u="none" strike="noStrike" kern="1200" dirty="0">
                          <a:solidFill>
                            <a:schemeClr val="bg1">
                              <a:lumMod val="25000"/>
                            </a:schemeClr>
                          </a:solidFill>
                          <a:effectLst/>
                          <a:latin typeface="Arial" pitchFamily="34" charset="0"/>
                          <a:ea typeface="+mn-ea"/>
                          <a:cs typeface="Arial" pitchFamily="34" charset="0"/>
                        </a:rPr>
                        <a:t>D2-15</a:t>
                      </a: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algn="r" defTabSz="1279698" rtl="0" eaLnBrk="1" fontAlgn="ctr" latinLnBrk="0" hangingPunct="1"/>
                      <a:endParaRPr lang="ru-RU" sz="900" b="0" i="0" u="none" strike="noStrike" kern="1200" dirty="0">
                        <a:solidFill>
                          <a:schemeClr val="bg1">
                            <a:lumMod val="25000"/>
                          </a:schemeClr>
                        </a:solidFill>
                        <a:effectLst/>
                        <a:latin typeface="Arial" pitchFamily="34" charset="0"/>
                        <a:ea typeface="+mn-ea"/>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r" defTabSz="1279698" rtl="0" eaLnBrk="1" fontAlgn="ctr" latinLnBrk="0" hangingPunct="1"/>
                      <a:r>
                        <a:rPr lang="ru-RU" sz="900" b="0" i="0" u="none" strike="noStrike" kern="1200" dirty="0">
                          <a:solidFill>
                            <a:schemeClr val="bg1">
                              <a:lumMod val="25000"/>
                            </a:schemeClr>
                          </a:solidFill>
                          <a:effectLst/>
                          <a:latin typeface="Arial" pitchFamily="34" charset="0"/>
                          <a:ea typeface="+mn-ea"/>
                          <a:cs typeface="Arial" pitchFamily="34" charset="0"/>
                        </a:rPr>
                        <a:t>2,72</a:t>
                      </a: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r" defTabSz="1279698" rtl="0" eaLnBrk="1" fontAlgn="ctr" latinLnBrk="0" hangingPunct="1"/>
                      <a:r>
                        <a:rPr lang="ru-RU" sz="900" b="0" i="0" u="none" strike="noStrike" kern="1200" dirty="0" smtClean="0">
                          <a:solidFill>
                            <a:schemeClr val="bg1">
                              <a:lumMod val="25000"/>
                            </a:schemeClr>
                          </a:solidFill>
                          <a:effectLst/>
                          <a:latin typeface="Arial" pitchFamily="34" charset="0"/>
                          <a:ea typeface="+mn-ea"/>
                          <a:cs typeface="Arial" pitchFamily="34" charset="0"/>
                        </a:rPr>
                        <a:t>1 459</a:t>
                      </a:r>
                      <a:endParaRPr lang="ru-RU" sz="900" b="0" i="0" u="none" strike="noStrike" kern="1200" dirty="0">
                        <a:solidFill>
                          <a:schemeClr val="bg1">
                            <a:lumMod val="25000"/>
                          </a:schemeClr>
                        </a:solidFill>
                        <a:effectLst/>
                        <a:latin typeface="Arial" pitchFamily="34" charset="0"/>
                        <a:ea typeface="+mn-ea"/>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176213" indent="0" algn="l" fontAlgn="ctr"/>
                      <a:r>
                        <a:rPr lang="en-US" sz="900" b="0" i="0" u="none" strike="noStrike" dirty="0" smtClean="0">
                          <a:solidFill>
                            <a:schemeClr val="bg1">
                              <a:lumMod val="25000"/>
                            </a:schemeClr>
                          </a:solidFill>
                          <a:effectLst/>
                          <a:latin typeface="Arial" pitchFamily="34" charset="0"/>
                          <a:cs typeface="Arial" pitchFamily="34" charset="0"/>
                        </a:rPr>
                        <a:t>June </a:t>
                      </a:r>
                      <a:r>
                        <a:rPr lang="ru-RU" sz="900" b="0" i="0" u="none" strike="noStrike" dirty="0" smtClean="0">
                          <a:solidFill>
                            <a:schemeClr val="bg1">
                              <a:lumMod val="25000"/>
                            </a:schemeClr>
                          </a:solidFill>
                          <a:effectLst/>
                          <a:latin typeface="Arial" pitchFamily="34" charset="0"/>
                          <a:cs typeface="Arial" pitchFamily="34" charset="0"/>
                        </a:rPr>
                        <a:t>2013</a:t>
                      </a:r>
                      <a:endParaRPr lang="ru-RU" sz="900" dirty="0">
                        <a:solidFill>
                          <a:schemeClr val="bg1">
                            <a:lumMod val="25000"/>
                          </a:schemeClr>
                        </a:solidFill>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27907">
                <a:tc>
                  <a:txBody>
                    <a:bodyPr/>
                    <a:lstStyle/>
                    <a:p>
                      <a:pPr algn="ctr" fontAlgn="ctr"/>
                      <a:r>
                        <a:rPr lang="ru-RU" sz="900" b="0" i="0" u="none" strike="noStrike" dirty="0" smtClean="0">
                          <a:solidFill>
                            <a:schemeClr val="bg1">
                              <a:lumMod val="25000"/>
                            </a:schemeClr>
                          </a:solidFill>
                          <a:effectLst/>
                          <a:latin typeface="Arial" pitchFamily="34" charset="0"/>
                          <a:cs typeface="Arial" pitchFamily="34" charset="0"/>
                        </a:rPr>
                        <a:t>6</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12700" cap="flat" cmpd="sng" algn="ctr">
                      <a:noFill/>
                      <a:prstDash val="solid"/>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l" fontAlgn="ctr"/>
                      <a:r>
                        <a:rPr lang="en-US" sz="1000" b="0" i="0" u="none" strike="noStrike" dirty="0" smtClean="0">
                          <a:solidFill>
                            <a:srgbClr val="262626"/>
                          </a:solidFill>
                          <a:effectLst/>
                          <a:latin typeface="+mn-lt"/>
                          <a:cs typeface="Arial" pitchFamily="34" charset="0"/>
                        </a:rPr>
                        <a:t>R</a:t>
                      </a:r>
                      <a:r>
                        <a:rPr lang="en-US" sz="1000" kern="1200" dirty="0" smtClean="0">
                          <a:solidFill>
                            <a:srgbClr val="262626"/>
                          </a:solidFill>
                          <a:latin typeface="+mn-lt"/>
                          <a:ea typeface="+mn-ea"/>
                          <a:cs typeface="+mn-cs"/>
                        </a:rPr>
                        <a:t>esearch and Development Center  MOEK</a:t>
                      </a:r>
                      <a:endParaRPr lang="ru-RU" sz="1000" b="0" i="0" u="none" strike="noStrike" dirty="0">
                        <a:solidFill>
                          <a:srgbClr val="262626"/>
                        </a:solidFill>
                        <a:effectLst/>
                        <a:latin typeface="+mn-lt"/>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l" fontAlgn="ct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r>
                        <a:rPr lang="en-US" sz="900" b="0" i="0" u="none" strike="noStrike" dirty="0" smtClean="0">
                          <a:solidFill>
                            <a:schemeClr val="bg1">
                              <a:lumMod val="25000"/>
                            </a:schemeClr>
                          </a:solidFill>
                          <a:effectLst/>
                          <a:latin typeface="Arial" pitchFamily="34" charset="0"/>
                          <a:cs typeface="Arial" pitchFamily="34" charset="0"/>
                        </a:rPr>
                        <a:t>BROAD</a:t>
                      </a:r>
                      <a:r>
                        <a:rPr lang="en-US" sz="900" b="0" i="0" u="none" strike="noStrike" baseline="0" dirty="0" smtClean="0">
                          <a:solidFill>
                            <a:schemeClr val="bg1">
                              <a:lumMod val="25000"/>
                            </a:schemeClr>
                          </a:solidFill>
                          <a:effectLst/>
                          <a:latin typeface="Arial" pitchFamily="34" charset="0"/>
                          <a:cs typeface="Arial" pitchFamily="34" charset="0"/>
                        </a:rPr>
                        <a:t> Group/ MOEK</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ctr"/>
                      <a:r>
                        <a:rPr lang="ru-RU" sz="900" b="0" i="0" u="none" strike="noStrike" dirty="0" smtClean="0">
                          <a:solidFill>
                            <a:schemeClr val="bg1">
                              <a:lumMod val="25000"/>
                            </a:schemeClr>
                          </a:solidFill>
                          <a:effectLst/>
                          <a:latin typeface="Arial" pitchFamily="34" charset="0"/>
                          <a:cs typeface="Arial" pitchFamily="34" charset="0"/>
                        </a:rPr>
                        <a:t>13 900</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r" fontAlgn="ctr"/>
                      <a:r>
                        <a:rPr lang="en-US" sz="900" b="0" i="0" u="none" strike="noStrike" dirty="0" smtClean="0">
                          <a:solidFill>
                            <a:schemeClr val="bg1">
                              <a:lumMod val="25000"/>
                            </a:schemeClr>
                          </a:solidFill>
                          <a:effectLst/>
                          <a:latin typeface="Arial" pitchFamily="34" charset="0"/>
                          <a:cs typeface="Arial" pitchFamily="34" charset="0"/>
                        </a:rPr>
                        <a:t>D1-0</a:t>
                      </a:r>
                      <a:r>
                        <a:rPr lang="ru-RU" sz="900" b="0" i="0" u="none" strike="noStrike" dirty="0" smtClean="0">
                          <a:solidFill>
                            <a:schemeClr val="bg1">
                              <a:lumMod val="25000"/>
                            </a:schemeClr>
                          </a:solidFill>
                          <a:effectLst/>
                          <a:latin typeface="Arial" pitchFamily="34" charset="0"/>
                          <a:cs typeface="Arial" pitchFamily="34" charset="0"/>
                        </a:rPr>
                        <a:t>9</a:t>
                      </a:r>
                      <a:endParaRPr lang="en-US"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r" fontAlgn="ct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ctr"/>
                      <a:r>
                        <a:rPr lang="ru-RU" sz="900" b="0" i="0" u="none" strike="noStrike" dirty="0" smtClean="0">
                          <a:solidFill>
                            <a:schemeClr val="bg1">
                              <a:lumMod val="25000"/>
                            </a:schemeClr>
                          </a:solidFill>
                          <a:effectLst/>
                          <a:latin typeface="Arial" pitchFamily="34" charset="0"/>
                          <a:cs typeface="Arial" pitchFamily="34" charset="0"/>
                        </a:rPr>
                        <a:t>0,77</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ctr"/>
                      <a:r>
                        <a:rPr lang="ru-RU" sz="900" b="0" i="0" u="none" strike="noStrike" dirty="0" smtClean="0">
                          <a:solidFill>
                            <a:schemeClr val="bg1">
                              <a:lumMod val="25000"/>
                            </a:schemeClr>
                          </a:solidFill>
                          <a:effectLst/>
                          <a:latin typeface="Arial" pitchFamily="34" charset="0"/>
                          <a:cs typeface="Arial" pitchFamily="34" charset="0"/>
                        </a:rPr>
                        <a:t>790</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176213" indent="0" algn="l" fontAlgn="ctr"/>
                      <a:r>
                        <a:rPr lang="en-US" sz="900" b="0" i="0" u="none" strike="noStrike" baseline="0" dirty="0" smtClean="0">
                          <a:solidFill>
                            <a:schemeClr val="bg1">
                              <a:lumMod val="25000"/>
                            </a:schemeClr>
                          </a:solidFill>
                          <a:effectLst/>
                          <a:latin typeface="Arial" pitchFamily="34" charset="0"/>
                          <a:cs typeface="Arial" pitchFamily="34" charset="0"/>
                        </a:rPr>
                        <a:t>August</a:t>
                      </a:r>
                      <a:r>
                        <a:rPr lang="ru-RU" sz="900" b="0" i="0" u="none" strike="noStrike" baseline="0" dirty="0" smtClean="0">
                          <a:solidFill>
                            <a:schemeClr val="bg1">
                              <a:lumMod val="25000"/>
                            </a:schemeClr>
                          </a:solidFill>
                          <a:effectLst/>
                          <a:latin typeface="Arial" pitchFamily="34" charset="0"/>
                          <a:cs typeface="Arial" pitchFamily="34" charset="0"/>
                        </a:rPr>
                        <a:t> </a:t>
                      </a:r>
                      <a:r>
                        <a:rPr lang="ru-RU" sz="900" b="0" i="0" u="none" strike="noStrike" dirty="0" smtClean="0">
                          <a:solidFill>
                            <a:schemeClr val="bg1">
                              <a:lumMod val="25000"/>
                            </a:schemeClr>
                          </a:solidFill>
                          <a:effectLst/>
                          <a:latin typeface="Arial" pitchFamily="34" charset="0"/>
                          <a:cs typeface="Arial" pitchFamily="34" charset="0"/>
                        </a:rPr>
                        <a:t>2013</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27907">
                <a:tc>
                  <a:txBody>
                    <a:bodyPr/>
                    <a:lstStyle/>
                    <a:p>
                      <a:pPr algn="ctr" fontAlgn="ctr"/>
                      <a:r>
                        <a:rPr lang="ru-RU" sz="900" b="0" i="0" u="none" strike="noStrike" dirty="0" smtClean="0">
                          <a:solidFill>
                            <a:schemeClr val="bg1">
                              <a:lumMod val="25000"/>
                            </a:schemeClr>
                          </a:solidFill>
                          <a:effectLst/>
                          <a:latin typeface="Arial" pitchFamily="34" charset="0"/>
                          <a:cs typeface="Arial" pitchFamily="34" charset="0"/>
                        </a:rPr>
                        <a:t>7</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12700" cap="flat" cmpd="sng" algn="ctr">
                      <a:noFill/>
                      <a:prstDash val="solid"/>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l" fontAlgn="ctr"/>
                      <a:r>
                        <a:rPr lang="en-US" sz="1000" b="0" i="0" u="none" strike="noStrike" dirty="0" smtClean="0">
                          <a:solidFill>
                            <a:srgbClr val="262626"/>
                          </a:solidFill>
                          <a:effectLst/>
                          <a:latin typeface="+mn-lt"/>
                          <a:cs typeface="Arial" pitchFamily="34" charset="0"/>
                        </a:rPr>
                        <a:t>SEC </a:t>
                      </a:r>
                      <a:r>
                        <a:rPr lang="en-US" sz="1000" b="0" i="0" u="none" strike="noStrike" dirty="0" err="1" smtClean="0">
                          <a:solidFill>
                            <a:srgbClr val="262626"/>
                          </a:solidFill>
                          <a:effectLst/>
                          <a:latin typeface="+mn-lt"/>
                          <a:cs typeface="Arial" pitchFamily="34" charset="0"/>
                        </a:rPr>
                        <a:t>Tatneft</a:t>
                      </a:r>
                      <a:endParaRPr lang="ru-RU" sz="1000" b="0" i="0" u="none" strike="noStrike" dirty="0">
                        <a:solidFill>
                          <a:srgbClr val="262626"/>
                        </a:solidFill>
                        <a:effectLst/>
                        <a:latin typeface="+mn-lt"/>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l" fontAlgn="ct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r>
                        <a:rPr lang="en-US" sz="900" b="0" i="0" u="none" strike="noStrike" dirty="0" err="1" smtClean="0">
                          <a:solidFill>
                            <a:schemeClr val="bg1">
                              <a:lumMod val="25000"/>
                            </a:schemeClr>
                          </a:solidFill>
                          <a:effectLst/>
                          <a:latin typeface="Arial" pitchFamily="34" charset="0"/>
                          <a:cs typeface="Arial" pitchFamily="34" charset="0"/>
                        </a:rPr>
                        <a:t>Tatneft</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ctr"/>
                      <a:r>
                        <a:rPr lang="ru-RU" sz="900" b="0" i="0" u="none" strike="noStrike" dirty="0" smtClean="0">
                          <a:solidFill>
                            <a:schemeClr val="bg1">
                              <a:lumMod val="25000"/>
                            </a:schemeClr>
                          </a:solidFill>
                          <a:effectLst/>
                          <a:latin typeface="Arial" pitchFamily="34" charset="0"/>
                          <a:cs typeface="Arial" pitchFamily="34" charset="0"/>
                        </a:rPr>
                        <a:t>9 000 – 13 000</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r" fontAlgn="ctr"/>
                      <a:r>
                        <a:rPr lang="en-US" sz="900" b="0" i="0" u="none" strike="noStrike" dirty="0" smtClean="0">
                          <a:solidFill>
                            <a:schemeClr val="bg1">
                              <a:lumMod val="25000"/>
                            </a:schemeClr>
                          </a:solidFill>
                          <a:effectLst/>
                          <a:latin typeface="Arial" pitchFamily="34" charset="0"/>
                          <a:cs typeface="Arial" pitchFamily="34" charset="0"/>
                        </a:rPr>
                        <a:t>D1-02</a:t>
                      </a:r>
                      <a:endParaRPr lang="en-US"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r" fontAlgn="ct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ctr"/>
                      <a:r>
                        <a:rPr lang="en-US" sz="900" b="0" i="0" u="none" strike="noStrike" dirty="0" smtClean="0">
                          <a:solidFill>
                            <a:schemeClr val="bg1">
                              <a:lumMod val="25000"/>
                            </a:schemeClr>
                          </a:solidFill>
                          <a:effectLst/>
                          <a:latin typeface="Arial" pitchFamily="34" charset="0"/>
                          <a:cs typeface="Arial" pitchFamily="34" charset="0"/>
                        </a:rPr>
                        <a:t>0</a:t>
                      </a:r>
                      <a:r>
                        <a:rPr lang="ru-RU" sz="900" b="0" i="0" u="none" strike="noStrike" dirty="0" smtClean="0">
                          <a:solidFill>
                            <a:schemeClr val="bg1">
                              <a:lumMod val="25000"/>
                            </a:schemeClr>
                          </a:solidFill>
                          <a:effectLst/>
                          <a:latin typeface="Arial" pitchFamily="34" charset="0"/>
                          <a:cs typeface="Arial" pitchFamily="34" charset="0"/>
                        </a:rPr>
                        <a:t>,</a:t>
                      </a:r>
                      <a:r>
                        <a:rPr lang="en-US" sz="900" b="0" i="0" u="none" strike="noStrike" dirty="0" smtClean="0">
                          <a:solidFill>
                            <a:schemeClr val="bg1">
                              <a:lumMod val="25000"/>
                            </a:schemeClr>
                          </a:solidFill>
                          <a:effectLst/>
                          <a:latin typeface="Arial" pitchFamily="34" charset="0"/>
                          <a:cs typeface="Arial" pitchFamily="34" charset="0"/>
                        </a:rPr>
                        <a:t>84</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ctr"/>
                      <a:r>
                        <a:rPr lang="ru-RU" sz="900" b="0" i="0" u="none" strike="noStrike" dirty="0" smtClean="0">
                          <a:solidFill>
                            <a:schemeClr val="bg1">
                              <a:lumMod val="25000"/>
                            </a:schemeClr>
                          </a:solidFill>
                          <a:effectLst/>
                          <a:latin typeface="Arial" pitchFamily="34" charset="0"/>
                          <a:cs typeface="Arial" pitchFamily="34" charset="0"/>
                        </a:rPr>
                        <a:t>708</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176213" indent="0" algn="l" fontAlgn="ctr"/>
                      <a:r>
                        <a:rPr lang="en-US" sz="900" b="0" i="0" u="none" strike="noStrike" dirty="0" smtClean="0">
                          <a:solidFill>
                            <a:schemeClr val="bg1">
                              <a:lumMod val="25000"/>
                            </a:schemeClr>
                          </a:solidFill>
                          <a:effectLst/>
                          <a:latin typeface="Arial" pitchFamily="34" charset="0"/>
                          <a:cs typeface="Arial" pitchFamily="34" charset="0"/>
                        </a:rPr>
                        <a:t>August</a:t>
                      </a:r>
                      <a:r>
                        <a:rPr lang="ru-RU" sz="900" b="0" i="0" u="none" strike="noStrike" dirty="0" smtClean="0">
                          <a:solidFill>
                            <a:schemeClr val="bg1">
                              <a:lumMod val="25000"/>
                            </a:schemeClr>
                          </a:solidFill>
                          <a:effectLst/>
                          <a:latin typeface="Arial" pitchFamily="34" charset="0"/>
                          <a:cs typeface="Arial" pitchFamily="34" charset="0"/>
                        </a:rPr>
                        <a:t>  2013</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27907">
                <a:tc gridSpan="10">
                  <a:txBody>
                    <a:bodyPr/>
                    <a:lstStyle/>
                    <a:p>
                      <a:pPr algn="ctr" fontAlgn="ctr"/>
                      <a:r>
                        <a:rPr lang="en-US" sz="1000" b="1" i="0" u="none" strike="noStrike" kern="1200" dirty="0" smtClean="0">
                          <a:solidFill>
                            <a:srgbClr val="262626"/>
                          </a:solidFill>
                          <a:effectLst/>
                          <a:latin typeface="+mn-lt"/>
                          <a:ea typeface="+mn-ea"/>
                          <a:cs typeface="Arial" pitchFamily="34" charset="0"/>
                        </a:rPr>
                        <a:t>Infrastructure Objects</a:t>
                      </a:r>
                      <a:endParaRPr lang="ru-RU" sz="1000" b="1" i="0" u="none" strike="noStrike" kern="1200" dirty="0">
                        <a:solidFill>
                          <a:srgbClr val="262626"/>
                        </a:solidFill>
                        <a:effectLst/>
                        <a:latin typeface="+mn-lt"/>
                        <a:ea typeface="+mn-ea"/>
                        <a:cs typeface="Arial" pitchFamily="34" charset="0"/>
                      </a:endParaRPr>
                    </a:p>
                  </a:txBody>
                  <a:tcPr marL="4543" marR="4543" marT="4543" marB="0" anchor="ctr">
                    <a:lnL w="12700" cap="flat" cmpd="sng" algn="ctr">
                      <a:noFill/>
                      <a:prstDash val="solid"/>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algn="l" fontAlgn="ctr"/>
                      <a:endParaRPr lang="ru-RU" sz="1100" b="0" i="0" u="none" strike="noStrike" dirty="0">
                        <a:solidFill>
                          <a:srgbClr val="000000"/>
                        </a:solidFill>
                        <a:effectLst/>
                        <a:latin typeface="Helvetica"/>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27907">
                <a:tc>
                  <a:txBody>
                    <a:bodyPr/>
                    <a:lstStyle/>
                    <a:p>
                      <a:pPr algn="ctr" fontAlgn="ctr"/>
                      <a:r>
                        <a:rPr lang="ru-RU" sz="900" b="0" i="0" u="none" strike="noStrike" dirty="0" smtClean="0">
                          <a:solidFill>
                            <a:schemeClr val="bg1">
                              <a:lumMod val="25000"/>
                            </a:schemeClr>
                          </a:solidFill>
                          <a:effectLst/>
                          <a:latin typeface="Arial" pitchFamily="34" charset="0"/>
                          <a:cs typeface="Arial" pitchFamily="34" charset="0"/>
                        </a:rPr>
                        <a:t>1</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12700" cap="flat" cmpd="sng" algn="ctr">
                      <a:noFill/>
                      <a:prstDash val="solid"/>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indent="0" algn="l" defTabSz="1279698" rtl="0" eaLnBrk="1" fontAlgn="ctr" latinLnBrk="0" hangingPunct="1">
                        <a:lnSpc>
                          <a:spcPct val="100000"/>
                        </a:lnSpc>
                        <a:spcBef>
                          <a:spcPts val="0"/>
                        </a:spcBef>
                        <a:spcAft>
                          <a:spcPts val="0"/>
                        </a:spcAft>
                        <a:buClrTx/>
                        <a:buSzTx/>
                        <a:buFontTx/>
                        <a:buNone/>
                        <a:tabLst/>
                        <a:defRPr/>
                      </a:pPr>
                      <a:r>
                        <a:rPr lang="en-US" sz="1000" b="0" i="0" u="none" strike="noStrike" dirty="0" err="1" smtClean="0">
                          <a:solidFill>
                            <a:srgbClr val="262626"/>
                          </a:solidFill>
                          <a:effectLst/>
                          <a:latin typeface="+mn-lt"/>
                          <a:cs typeface="Arial" pitchFamily="34" charset="0"/>
                        </a:rPr>
                        <a:t>Trasnport</a:t>
                      </a:r>
                      <a:r>
                        <a:rPr lang="en-US" sz="1000" b="0" i="0" u="none" strike="noStrike" baseline="0" dirty="0" smtClean="0">
                          <a:solidFill>
                            <a:srgbClr val="262626"/>
                          </a:solidFill>
                          <a:effectLst/>
                          <a:latin typeface="+mn-lt"/>
                          <a:cs typeface="Arial" pitchFamily="34" charset="0"/>
                        </a:rPr>
                        <a:t> Hub</a:t>
                      </a:r>
                      <a:endParaRPr lang="ru-RU" sz="1000" b="0" i="0" u="none" strike="noStrike" dirty="0" smtClean="0">
                        <a:solidFill>
                          <a:srgbClr val="262626"/>
                        </a:solidFill>
                        <a:effectLst/>
                        <a:latin typeface="+mn-lt"/>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l" fontAlgn="ct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r>
                        <a:rPr lang="en-US" sz="900" b="0" i="0" u="none" strike="noStrike" dirty="0" err="1" smtClean="0">
                          <a:solidFill>
                            <a:schemeClr val="bg1">
                              <a:lumMod val="25000"/>
                            </a:schemeClr>
                          </a:solidFill>
                          <a:effectLst/>
                          <a:latin typeface="Arial" pitchFamily="34" charset="0"/>
                          <a:cs typeface="Arial" pitchFamily="34" charset="0"/>
                        </a:rPr>
                        <a:t>Finmarkt</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ctr"/>
                      <a:r>
                        <a:rPr lang="ru-RU" sz="900" b="0" i="0" u="none" strike="noStrike" dirty="0" smtClean="0">
                          <a:solidFill>
                            <a:schemeClr val="bg1">
                              <a:lumMod val="25000"/>
                            </a:schemeClr>
                          </a:solidFill>
                          <a:effectLst/>
                          <a:latin typeface="Arial" pitchFamily="34" charset="0"/>
                          <a:cs typeface="Arial" pitchFamily="34" charset="0"/>
                        </a:rPr>
                        <a:t>30 000</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indent="0" algn="r" defTabSz="1279698" rtl="0" eaLnBrk="1" fontAlgn="ctr" latinLnBrk="0" hangingPunct="1">
                        <a:lnSpc>
                          <a:spcPct val="100000"/>
                        </a:lnSpc>
                        <a:spcBef>
                          <a:spcPts val="0"/>
                        </a:spcBef>
                        <a:spcAft>
                          <a:spcPts val="0"/>
                        </a:spcAft>
                        <a:buClrTx/>
                        <a:buSzTx/>
                        <a:buFontTx/>
                        <a:buNone/>
                        <a:tabLst/>
                        <a:defRPr/>
                      </a:pPr>
                      <a:r>
                        <a:rPr lang="en-US" sz="900" b="0" i="0" u="none" strike="noStrike" dirty="0" smtClean="0">
                          <a:solidFill>
                            <a:schemeClr val="bg1">
                              <a:lumMod val="25000"/>
                            </a:schemeClr>
                          </a:solidFill>
                          <a:effectLst/>
                          <a:latin typeface="Arial" pitchFamily="34" charset="0"/>
                          <a:cs typeface="Arial" pitchFamily="34" charset="0"/>
                        </a:rPr>
                        <a:t>Z1</a:t>
                      </a:r>
                      <a:r>
                        <a:rPr lang="ru-RU" sz="900" b="0" i="0" u="none" strike="noStrike" dirty="0" smtClean="0">
                          <a:solidFill>
                            <a:schemeClr val="bg1">
                              <a:lumMod val="25000"/>
                            </a:schemeClr>
                          </a:solidFill>
                          <a:effectLst/>
                          <a:latin typeface="Arial" pitchFamily="34" charset="0"/>
                          <a:cs typeface="Arial" pitchFamily="34" charset="0"/>
                        </a:rPr>
                        <a:t>-06</a:t>
                      </a:r>
                      <a:endParaRPr lang="en-US" sz="900" b="0" i="0" u="none" strike="noStrike" dirty="0" smtClean="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r" fontAlgn="ct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ctr"/>
                      <a:r>
                        <a:rPr lang="en-US" sz="900" b="0" i="0" u="none" strike="noStrike" dirty="0" smtClean="0">
                          <a:solidFill>
                            <a:schemeClr val="bg1">
                              <a:lumMod val="25000"/>
                            </a:schemeClr>
                          </a:solidFill>
                          <a:effectLst/>
                          <a:latin typeface="Arial" pitchFamily="34" charset="0"/>
                          <a:cs typeface="Arial" pitchFamily="34" charset="0"/>
                        </a:rPr>
                        <a:t>n/a</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ctr"/>
                      <a:r>
                        <a:rPr lang="ru-RU" sz="900" b="0" i="0" u="none" strike="noStrike" dirty="0" smtClean="0">
                          <a:solidFill>
                            <a:schemeClr val="bg1">
                              <a:lumMod val="25000"/>
                            </a:schemeClr>
                          </a:solidFill>
                          <a:effectLst/>
                          <a:latin typeface="Arial" pitchFamily="34" charset="0"/>
                          <a:cs typeface="Arial" pitchFamily="34" charset="0"/>
                        </a:rPr>
                        <a:t>3 000</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176213" indent="0" algn="l" fontAlgn="ctr">
                        <a:tabLst>
                          <a:tab pos="176213" algn="l"/>
                        </a:tabLst>
                      </a:pPr>
                      <a:r>
                        <a:rPr lang="en-US" sz="900" b="0" i="0" u="none" strike="noStrike" dirty="0" smtClean="0">
                          <a:solidFill>
                            <a:schemeClr val="bg1">
                              <a:lumMod val="25000"/>
                            </a:schemeClr>
                          </a:solidFill>
                          <a:effectLst/>
                          <a:latin typeface="Arial" pitchFamily="34" charset="0"/>
                          <a:cs typeface="Arial" pitchFamily="34" charset="0"/>
                        </a:rPr>
                        <a:t>June</a:t>
                      </a:r>
                      <a:r>
                        <a:rPr lang="ru-RU" sz="900" b="0" i="0" u="none" strike="noStrike" dirty="0" smtClean="0">
                          <a:solidFill>
                            <a:schemeClr val="bg1">
                              <a:lumMod val="25000"/>
                            </a:schemeClr>
                          </a:solidFill>
                          <a:effectLst/>
                          <a:latin typeface="Arial" pitchFamily="34" charset="0"/>
                          <a:cs typeface="Arial" pitchFamily="34" charset="0"/>
                        </a:rPr>
                        <a:t> 2013</a:t>
                      </a: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27907">
                <a:tc>
                  <a:txBody>
                    <a:bodyPr/>
                    <a:lstStyle/>
                    <a:p>
                      <a:pPr algn="ctr" fontAlgn="ctr"/>
                      <a:r>
                        <a:rPr lang="ru-RU" sz="900" b="0" i="0" u="none" strike="noStrike" dirty="0" smtClean="0">
                          <a:solidFill>
                            <a:schemeClr val="bg1">
                              <a:lumMod val="25000"/>
                            </a:schemeClr>
                          </a:solidFill>
                          <a:effectLst/>
                          <a:latin typeface="Arial" pitchFamily="34" charset="0"/>
                          <a:cs typeface="Arial" pitchFamily="34" charset="0"/>
                        </a:rPr>
                        <a:t>2</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12700" cap="flat" cmpd="sng" algn="ctr">
                      <a:noFill/>
                      <a:prstDash val="solid"/>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indent="0" algn="l" defTabSz="1279698" rtl="0" eaLnBrk="1" fontAlgn="ctr" latinLnBrk="0" hangingPunct="1">
                        <a:lnSpc>
                          <a:spcPct val="100000"/>
                        </a:lnSpc>
                        <a:spcBef>
                          <a:spcPts val="0"/>
                        </a:spcBef>
                        <a:spcAft>
                          <a:spcPts val="0"/>
                        </a:spcAft>
                        <a:buClrTx/>
                        <a:buSzTx/>
                        <a:buFontTx/>
                        <a:buNone/>
                        <a:tabLst/>
                        <a:defRPr/>
                      </a:pPr>
                      <a:r>
                        <a:rPr lang="en-US" sz="1000" b="0" i="0" u="none" strike="noStrike" dirty="0" smtClean="0">
                          <a:solidFill>
                            <a:srgbClr val="262626"/>
                          </a:solidFill>
                          <a:effectLst/>
                          <a:latin typeface="+mn-lt"/>
                          <a:cs typeface="Arial" pitchFamily="34" charset="0"/>
                        </a:rPr>
                        <a:t>Network</a:t>
                      </a:r>
                      <a:r>
                        <a:rPr lang="en-US" sz="1000" b="0" i="0" u="none" strike="noStrike" baseline="0" dirty="0" smtClean="0">
                          <a:solidFill>
                            <a:srgbClr val="262626"/>
                          </a:solidFill>
                          <a:effectLst/>
                          <a:latin typeface="+mn-lt"/>
                          <a:cs typeface="Arial" pitchFamily="34" charset="0"/>
                        </a:rPr>
                        <a:t> Engineering</a:t>
                      </a:r>
                      <a:endParaRPr lang="ru-RU" sz="1000" b="0" i="0" u="none" strike="noStrike" dirty="0" smtClean="0">
                        <a:solidFill>
                          <a:srgbClr val="262626"/>
                        </a:solidFill>
                        <a:effectLst/>
                        <a:latin typeface="+mn-lt"/>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algn="l" defTabSz="1279698" rtl="0" eaLnBrk="1" fontAlgn="ctr" latinLnBrk="0" hangingPunct="1"/>
                      <a:endParaRPr lang="ru-RU" sz="900" b="0" i="0" u="none" strike="noStrike" kern="1200" dirty="0">
                        <a:solidFill>
                          <a:schemeClr val="bg1">
                            <a:lumMod val="25000"/>
                          </a:schemeClr>
                        </a:solidFill>
                        <a:effectLst/>
                        <a:latin typeface="Arial" pitchFamily="34" charset="0"/>
                        <a:ea typeface="+mn-ea"/>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l" defTabSz="1279698" rtl="0" eaLnBrk="1" fontAlgn="ctr" latinLnBrk="0" hangingPunct="1"/>
                      <a:r>
                        <a:rPr lang="en-US" sz="900" b="0" i="0" u="none" strike="noStrike" kern="1200" dirty="0" smtClean="0">
                          <a:solidFill>
                            <a:schemeClr val="bg1">
                              <a:lumMod val="25000"/>
                            </a:schemeClr>
                          </a:solidFill>
                          <a:effectLst/>
                          <a:latin typeface="Arial" pitchFamily="34" charset="0"/>
                          <a:ea typeface="+mn-ea"/>
                          <a:cs typeface="Arial" pitchFamily="34" charset="0"/>
                        </a:rPr>
                        <a:t>FGS</a:t>
                      </a:r>
                      <a:endParaRPr lang="ru-RU" sz="900" b="0" i="0" u="none" strike="noStrike" kern="1200" dirty="0">
                        <a:solidFill>
                          <a:schemeClr val="bg1">
                            <a:lumMod val="25000"/>
                          </a:schemeClr>
                        </a:solidFill>
                        <a:effectLst/>
                        <a:latin typeface="Arial" pitchFamily="34" charset="0"/>
                        <a:ea typeface="+mn-ea"/>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r" defTabSz="1279698" rtl="0" eaLnBrk="1" fontAlgn="ctr" latinLnBrk="0" hangingPunct="1"/>
                      <a:r>
                        <a:rPr lang="en-US" sz="900" b="0" i="0" u="none" strike="noStrike" kern="1200" dirty="0" smtClean="0">
                          <a:solidFill>
                            <a:schemeClr val="bg1">
                              <a:lumMod val="25000"/>
                            </a:schemeClr>
                          </a:solidFill>
                          <a:effectLst/>
                          <a:latin typeface="Arial" pitchFamily="34" charset="0"/>
                          <a:ea typeface="+mn-ea"/>
                          <a:cs typeface="Arial" pitchFamily="34" charset="0"/>
                        </a:rPr>
                        <a:t>n/a</a:t>
                      </a:r>
                      <a:endParaRPr lang="ru-RU" sz="900" b="0" i="0" u="none" strike="noStrike" kern="1200" dirty="0">
                        <a:solidFill>
                          <a:schemeClr val="bg1">
                            <a:lumMod val="25000"/>
                          </a:schemeClr>
                        </a:solidFill>
                        <a:effectLst/>
                        <a:latin typeface="Arial" pitchFamily="34" charset="0"/>
                        <a:ea typeface="+mn-ea"/>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endParaRPr lang="ru-RU" sz="900" dirty="0"/>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indent="0" algn="r" defTabSz="1279698" rtl="0" eaLnBrk="1" fontAlgn="ctr" latinLnBrk="0" hangingPunct="1">
                        <a:lnSpc>
                          <a:spcPct val="100000"/>
                        </a:lnSpc>
                        <a:spcBef>
                          <a:spcPts val="0"/>
                        </a:spcBef>
                        <a:spcAft>
                          <a:spcPts val="0"/>
                        </a:spcAft>
                        <a:buClrTx/>
                        <a:buSzTx/>
                        <a:buFontTx/>
                        <a:buNone/>
                        <a:tabLst/>
                        <a:defRPr/>
                      </a:pPr>
                      <a:endParaRPr lang="ru-RU" sz="900" b="0" i="0" u="none" strike="noStrike" kern="1200" dirty="0" smtClean="0">
                        <a:solidFill>
                          <a:schemeClr val="bg1">
                            <a:lumMod val="25000"/>
                          </a:schemeClr>
                        </a:solidFill>
                        <a:effectLst/>
                        <a:latin typeface="Arial" pitchFamily="34" charset="0"/>
                        <a:ea typeface="+mn-ea"/>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r" defTabSz="1279698"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bg1">
                              <a:lumMod val="25000"/>
                            </a:schemeClr>
                          </a:solidFill>
                          <a:effectLst/>
                          <a:latin typeface="Arial" pitchFamily="34" charset="0"/>
                          <a:ea typeface="+mn-ea"/>
                          <a:cs typeface="Arial" pitchFamily="34" charset="0"/>
                        </a:rPr>
                        <a:t>n/a</a:t>
                      </a:r>
                      <a:endParaRPr lang="ru-RU" sz="900" b="0" i="0" u="none" strike="noStrike" kern="1200" dirty="0" smtClean="0">
                        <a:solidFill>
                          <a:schemeClr val="bg1">
                            <a:lumMod val="25000"/>
                          </a:schemeClr>
                        </a:solidFill>
                        <a:effectLst/>
                        <a:latin typeface="Arial" pitchFamily="34" charset="0"/>
                        <a:ea typeface="+mn-ea"/>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r" defTabSz="1279698" rtl="0" eaLnBrk="1" fontAlgn="ctr" latinLnBrk="0" hangingPunct="1"/>
                      <a:r>
                        <a:rPr lang="en-US" sz="900" b="0" i="0" u="none" strike="noStrike" kern="1200" dirty="0" smtClean="0">
                          <a:solidFill>
                            <a:schemeClr val="bg1">
                              <a:lumMod val="25000"/>
                            </a:schemeClr>
                          </a:solidFill>
                          <a:effectLst/>
                          <a:latin typeface="Arial" pitchFamily="34" charset="0"/>
                          <a:ea typeface="+mn-ea"/>
                          <a:cs typeface="Arial" pitchFamily="34" charset="0"/>
                        </a:rPr>
                        <a:t>4 757 </a:t>
                      </a:r>
                      <a:endParaRPr lang="ru-RU" sz="900" b="0" i="0" u="none" strike="noStrike" kern="1200" dirty="0">
                        <a:solidFill>
                          <a:schemeClr val="bg1">
                            <a:lumMod val="25000"/>
                          </a:schemeClr>
                        </a:solidFill>
                        <a:effectLst/>
                        <a:latin typeface="Arial" pitchFamily="34" charset="0"/>
                        <a:ea typeface="+mn-ea"/>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176213" indent="0" algn="l" fontAlgn="ctr"/>
                      <a:r>
                        <a:rPr lang="en-US" sz="900" b="0" i="0" u="none" strike="noStrike" dirty="0" smtClean="0">
                          <a:solidFill>
                            <a:schemeClr val="bg1">
                              <a:lumMod val="25000"/>
                            </a:schemeClr>
                          </a:solidFill>
                          <a:effectLst/>
                          <a:latin typeface="Arial" pitchFamily="34" charset="0"/>
                          <a:cs typeface="Arial" pitchFamily="34" charset="0"/>
                        </a:rPr>
                        <a:t>July</a:t>
                      </a:r>
                      <a:r>
                        <a:rPr lang="ru-RU" sz="900" b="0" i="0" u="none" strike="noStrike" dirty="0" smtClean="0">
                          <a:solidFill>
                            <a:schemeClr val="bg1">
                              <a:lumMod val="25000"/>
                            </a:schemeClr>
                          </a:solidFill>
                          <a:effectLst/>
                          <a:latin typeface="Arial" pitchFamily="34" charset="0"/>
                          <a:cs typeface="Arial" pitchFamily="34" charset="0"/>
                        </a:rPr>
                        <a:t> 2013</a:t>
                      </a: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graphicFrame>
        <p:nvGraphicFramePr>
          <p:cNvPr id="4" name="Таблица 3"/>
          <p:cNvGraphicFramePr>
            <a:graphicFrameLocks noGrp="1"/>
          </p:cNvGraphicFramePr>
          <p:nvPr>
            <p:extLst>
              <p:ext uri="{D42A27DB-BD31-4B8C-83A1-F6EECF244321}">
                <p14:modId xmlns:p14="http://schemas.microsoft.com/office/powerpoint/2010/main" val="3991972701"/>
              </p:ext>
            </p:extLst>
          </p:nvPr>
        </p:nvGraphicFramePr>
        <p:xfrm>
          <a:off x="409834" y="1480706"/>
          <a:ext cx="8734167" cy="1122236"/>
        </p:xfrm>
        <a:graphic>
          <a:graphicData uri="http://schemas.openxmlformats.org/drawingml/2006/table">
            <a:tbl>
              <a:tblPr>
                <a:tableStyleId>{9D7B26C5-4107-4FEC-AEDC-1716B250A1EF}</a:tableStyleId>
              </a:tblPr>
              <a:tblGrid>
                <a:gridCol w="2802643"/>
                <a:gridCol w="1020939"/>
                <a:gridCol w="1231152"/>
                <a:gridCol w="3679433"/>
              </a:tblGrid>
              <a:tr h="353655">
                <a:tc>
                  <a:txBody>
                    <a:bodyPr/>
                    <a:lstStyle/>
                    <a:p>
                      <a:pPr algn="ctr" fontAlgn="ctr"/>
                      <a:r>
                        <a:rPr lang="en-US" sz="900" b="1" u="none" strike="noStrike" dirty="0" smtClean="0">
                          <a:solidFill>
                            <a:schemeClr val="bg1">
                              <a:lumMod val="25000"/>
                            </a:schemeClr>
                          </a:solidFill>
                          <a:effectLst/>
                          <a:latin typeface="Arial" pitchFamily="34" charset="0"/>
                          <a:cs typeface="Arial" pitchFamily="34" charset="0"/>
                        </a:rPr>
                        <a:t>KPI</a:t>
                      </a:r>
                      <a:endParaRPr lang="ru-RU" sz="900" b="1" i="0" u="none" strike="noStrike" dirty="0">
                        <a:solidFill>
                          <a:schemeClr val="bg1">
                            <a:lumMod val="25000"/>
                          </a:schemeClr>
                        </a:solidFill>
                        <a:effectLst/>
                        <a:latin typeface="Arial" pitchFamily="34" charset="0"/>
                        <a:cs typeface="Arial" pitchFamily="34" charset="0"/>
                      </a:endParaRPr>
                    </a:p>
                  </a:txBody>
                  <a:tcPr marL="6581" marR="6581" marT="6581"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fontAlgn="ctr"/>
                      <a:r>
                        <a:rPr lang="en-US" sz="900" b="1" u="none" strike="noStrike" dirty="0" smtClean="0">
                          <a:solidFill>
                            <a:schemeClr val="bg1">
                              <a:lumMod val="25000"/>
                            </a:schemeClr>
                          </a:solidFill>
                          <a:effectLst/>
                          <a:latin typeface="Arial" pitchFamily="34" charset="0"/>
                          <a:cs typeface="Arial" pitchFamily="34" charset="0"/>
                        </a:rPr>
                        <a:t>Target Value</a:t>
                      </a:r>
                      <a:endParaRPr lang="ru-RU" sz="900" b="1" i="0" u="none" strike="noStrike" dirty="0">
                        <a:solidFill>
                          <a:schemeClr val="bg1">
                            <a:lumMod val="25000"/>
                          </a:schemeClr>
                        </a:solidFill>
                        <a:effectLst/>
                        <a:latin typeface="Arial" pitchFamily="34" charset="0"/>
                        <a:cs typeface="Arial" pitchFamily="34" charset="0"/>
                      </a:endParaRPr>
                    </a:p>
                  </a:txBody>
                  <a:tcPr marL="6581" marR="6581" marT="6581"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fontAlgn="ctr"/>
                      <a:r>
                        <a:rPr lang="en-US" sz="900" b="1" i="0" u="none" strike="noStrike" dirty="0" smtClean="0">
                          <a:solidFill>
                            <a:schemeClr val="bg1">
                              <a:lumMod val="25000"/>
                            </a:schemeClr>
                          </a:solidFill>
                          <a:effectLst/>
                          <a:latin typeface="Arial" pitchFamily="34" charset="0"/>
                          <a:cs typeface="Arial" pitchFamily="34" charset="0"/>
                        </a:rPr>
                        <a:t>Results on </a:t>
                      </a:r>
                      <a:r>
                        <a:rPr lang="ru-RU" sz="900" b="1" i="0" u="none" strike="noStrike" baseline="0" dirty="0" smtClean="0">
                          <a:solidFill>
                            <a:schemeClr val="bg1">
                              <a:lumMod val="25000"/>
                            </a:schemeClr>
                          </a:solidFill>
                          <a:effectLst/>
                          <a:latin typeface="Arial" pitchFamily="34" charset="0"/>
                          <a:cs typeface="Arial" pitchFamily="34" charset="0"/>
                        </a:rPr>
                        <a:t>3</a:t>
                      </a:r>
                      <a:r>
                        <a:rPr lang="en-US" sz="900" b="1" i="0" u="none" strike="noStrike" baseline="0" dirty="0" smtClean="0">
                          <a:solidFill>
                            <a:schemeClr val="bg1">
                              <a:lumMod val="25000"/>
                            </a:schemeClr>
                          </a:solidFill>
                          <a:effectLst/>
                          <a:latin typeface="Arial" pitchFamily="34" charset="0"/>
                          <a:cs typeface="Arial" pitchFamily="34" charset="0"/>
                        </a:rPr>
                        <a:t>0</a:t>
                      </a:r>
                      <a:r>
                        <a:rPr lang="ru-RU" sz="900" b="1" i="0" u="none" strike="noStrike" baseline="0" dirty="0" smtClean="0">
                          <a:solidFill>
                            <a:schemeClr val="bg1">
                              <a:lumMod val="25000"/>
                            </a:schemeClr>
                          </a:solidFill>
                          <a:effectLst/>
                          <a:latin typeface="Arial" pitchFamily="34" charset="0"/>
                          <a:cs typeface="Arial" pitchFamily="34" charset="0"/>
                        </a:rPr>
                        <a:t>.0</a:t>
                      </a:r>
                      <a:r>
                        <a:rPr lang="en-US" sz="900" b="1" i="0" u="none" strike="noStrike" baseline="0" dirty="0" smtClean="0">
                          <a:solidFill>
                            <a:schemeClr val="bg1">
                              <a:lumMod val="25000"/>
                            </a:schemeClr>
                          </a:solidFill>
                          <a:effectLst/>
                          <a:latin typeface="Arial" pitchFamily="34" charset="0"/>
                          <a:cs typeface="Arial" pitchFamily="34" charset="0"/>
                        </a:rPr>
                        <a:t>4</a:t>
                      </a:r>
                      <a:r>
                        <a:rPr lang="ru-RU" sz="900" b="1" i="0" u="none" strike="noStrike" baseline="0" dirty="0" smtClean="0">
                          <a:solidFill>
                            <a:schemeClr val="bg1">
                              <a:lumMod val="25000"/>
                            </a:schemeClr>
                          </a:solidFill>
                          <a:effectLst/>
                          <a:latin typeface="Arial" pitchFamily="34" charset="0"/>
                          <a:cs typeface="Arial" pitchFamily="34" charset="0"/>
                        </a:rPr>
                        <a:t>.2013</a:t>
                      </a:r>
                      <a:endParaRPr lang="ru-RU" sz="900" b="1" i="0" u="none" strike="noStrike" dirty="0">
                        <a:solidFill>
                          <a:schemeClr val="bg1">
                            <a:lumMod val="25000"/>
                          </a:schemeClr>
                        </a:solidFill>
                        <a:effectLst/>
                        <a:latin typeface="Arial" pitchFamily="34" charset="0"/>
                        <a:cs typeface="Arial" pitchFamily="34" charset="0"/>
                      </a:endParaRPr>
                    </a:p>
                  </a:txBody>
                  <a:tcPr marL="6581" marR="6581" marT="6581"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fontAlgn="ctr"/>
                      <a:r>
                        <a:rPr lang="en-US" sz="900" b="1" i="0" u="none" strike="noStrike" dirty="0" smtClean="0">
                          <a:solidFill>
                            <a:schemeClr val="bg1">
                              <a:lumMod val="25000"/>
                            </a:schemeClr>
                          </a:solidFill>
                          <a:effectLst/>
                          <a:latin typeface="Arial" pitchFamily="34" charset="0"/>
                          <a:cs typeface="Arial" pitchFamily="34" charset="0"/>
                        </a:rPr>
                        <a:t>Management Comments</a:t>
                      </a:r>
                      <a:endParaRPr lang="ru-RU" sz="900" b="1" i="0" u="none" strike="noStrike" dirty="0">
                        <a:solidFill>
                          <a:schemeClr val="bg1">
                            <a:lumMod val="25000"/>
                          </a:schemeClr>
                        </a:solidFill>
                        <a:effectLst/>
                        <a:latin typeface="Arial" pitchFamily="34" charset="0"/>
                        <a:cs typeface="Arial" pitchFamily="34" charset="0"/>
                      </a:endParaRPr>
                    </a:p>
                  </a:txBody>
                  <a:tcPr marL="6581" marR="6581" marT="6581"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r>
              <a:tr h="637438">
                <a:tc>
                  <a:txBody>
                    <a:bodyPr/>
                    <a:lstStyle/>
                    <a:p>
                      <a:pPr marL="85725" indent="0" algn="l" fontAlgn="b"/>
                      <a:r>
                        <a:rPr lang="en-US" sz="1000" kern="1200" dirty="0" smtClean="0">
                          <a:solidFill>
                            <a:schemeClr val="tx1"/>
                          </a:solidFill>
                          <a:latin typeface="+mn-lt"/>
                          <a:ea typeface="+mn-ea"/>
                          <a:cs typeface="+mn-cs"/>
                        </a:rPr>
                        <a:t>The amount of external co-funding attracted for the city's construction, Bn. Rub.</a:t>
                      </a:r>
                      <a:endParaRPr lang="ru-RU" sz="1000" u="none" strike="noStrike" dirty="0" smtClean="0">
                        <a:solidFill>
                          <a:schemeClr val="bg1">
                            <a:lumMod val="25000"/>
                          </a:schemeClr>
                        </a:solidFill>
                        <a:effectLst/>
                        <a:latin typeface="Helvetica" pitchFamily="34" charset="0"/>
                        <a:cs typeface="Helvetica" pitchFamily="34" charset="0"/>
                      </a:endParaRPr>
                    </a:p>
                  </a:txBody>
                  <a:tcPr marL="6581" marR="6581" marT="6581"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900" u="none" strike="noStrike" dirty="0" smtClean="0">
                          <a:solidFill>
                            <a:schemeClr val="bg1">
                              <a:lumMod val="25000"/>
                            </a:schemeClr>
                          </a:solidFill>
                          <a:effectLst/>
                          <a:latin typeface="Helvetica" pitchFamily="34" charset="0"/>
                          <a:cs typeface="Helvetica" pitchFamily="34" charset="0"/>
                        </a:rPr>
                        <a:t>34</a:t>
                      </a:r>
                      <a:endParaRPr lang="ru-RU" sz="900" b="0" i="0" u="none" strike="noStrike" dirty="0">
                        <a:solidFill>
                          <a:schemeClr val="bg1">
                            <a:lumMod val="25000"/>
                          </a:schemeClr>
                        </a:solidFill>
                        <a:effectLst/>
                        <a:latin typeface="Helvetica" pitchFamily="34" charset="0"/>
                        <a:cs typeface="Helvetica" pitchFamily="34" charset="0"/>
                      </a:endParaRPr>
                    </a:p>
                  </a:txBody>
                  <a:tcPr marL="6581" marR="6581" marT="6581"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0" i="0" u="none" strike="noStrike" dirty="0" smtClean="0">
                          <a:solidFill>
                            <a:schemeClr val="bg1">
                              <a:lumMod val="25000"/>
                            </a:schemeClr>
                          </a:solidFill>
                          <a:effectLst/>
                          <a:latin typeface="Helvetica" pitchFamily="34" charset="0"/>
                          <a:cs typeface="Helvetica" pitchFamily="34" charset="0"/>
                        </a:rPr>
                        <a:t>2</a:t>
                      </a:r>
                      <a:r>
                        <a:rPr lang="ru-RU" sz="900" b="0" i="0" u="none" strike="noStrike" dirty="0" smtClean="0">
                          <a:solidFill>
                            <a:schemeClr val="bg1">
                              <a:lumMod val="25000"/>
                            </a:schemeClr>
                          </a:solidFill>
                          <a:effectLst/>
                          <a:latin typeface="Helvetica" pitchFamily="34" charset="0"/>
                          <a:cs typeface="Helvetica" pitchFamily="34" charset="0"/>
                        </a:rPr>
                        <a:t>,</a:t>
                      </a:r>
                      <a:r>
                        <a:rPr lang="en-US" sz="900" b="0" i="0" u="none" strike="noStrike" dirty="0" smtClean="0">
                          <a:solidFill>
                            <a:schemeClr val="bg1">
                              <a:lumMod val="25000"/>
                            </a:schemeClr>
                          </a:solidFill>
                          <a:effectLst/>
                          <a:latin typeface="Helvetica" pitchFamily="34" charset="0"/>
                          <a:cs typeface="Helvetica" pitchFamily="34" charset="0"/>
                        </a:rPr>
                        <a:t>0</a:t>
                      </a:r>
                      <a:r>
                        <a:rPr lang="ru-RU" sz="900" b="0" i="0" u="none" strike="noStrike" dirty="0" smtClean="0">
                          <a:solidFill>
                            <a:schemeClr val="bg1">
                              <a:lumMod val="25000"/>
                            </a:schemeClr>
                          </a:solidFill>
                          <a:effectLst/>
                          <a:latin typeface="Helvetica" pitchFamily="34" charset="0"/>
                          <a:cs typeface="Helvetica" pitchFamily="34" charset="0"/>
                        </a:rPr>
                        <a:t>6 (30,884)</a:t>
                      </a:r>
                    </a:p>
                  </a:txBody>
                  <a:tcPr marL="6581" marR="6581" marT="6581"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kern="1200" dirty="0" smtClean="0">
                          <a:solidFill>
                            <a:schemeClr val="tx1"/>
                          </a:solidFill>
                          <a:latin typeface="+mn-lt"/>
                          <a:ea typeface="+mn-ea"/>
                          <a:cs typeface="+mn-cs"/>
                        </a:rPr>
                        <a:t>• Signed a preliminary agreement for 30.884 billion rubles. Signed a definitive agreement with </a:t>
                      </a:r>
                      <a:r>
                        <a:rPr lang="en-US" sz="1000" kern="1200" dirty="0" err="1" smtClean="0">
                          <a:solidFill>
                            <a:schemeClr val="tx1"/>
                          </a:solidFill>
                          <a:latin typeface="+mn-lt"/>
                          <a:ea typeface="+mn-ea"/>
                          <a:cs typeface="+mn-cs"/>
                        </a:rPr>
                        <a:t>Renova</a:t>
                      </a:r>
                      <a:r>
                        <a:rPr lang="en-US" sz="1000" kern="1200" dirty="0" smtClean="0">
                          <a:solidFill>
                            <a:schemeClr val="tx1"/>
                          </a:solidFill>
                          <a:latin typeface="+mn-lt"/>
                          <a:ea typeface="+mn-ea"/>
                          <a:cs typeface="+mn-cs"/>
                        </a:rPr>
                        <a:t> Lab for 2.06 billion rubles. Detailed information can be found in the attachment. </a:t>
                      </a:r>
                    </a:p>
                    <a:p>
                      <a:r>
                        <a:rPr lang="en-US" sz="1000" kern="1200" dirty="0" smtClean="0">
                          <a:solidFill>
                            <a:schemeClr val="tx1"/>
                          </a:solidFill>
                          <a:latin typeface="+mn-lt"/>
                          <a:ea typeface="+mn-ea"/>
                          <a:cs typeface="+mn-cs"/>
                        </a:rPr>
                        <a:t>• Announced contest to attract investors for the complex of research buildings totaling 60,000 square meters. </a:t>
                      </a:r>
                      <a:endParaRPr lang="ru-RU" sz="1000" b="0" i="0" u="none" strike="noStrike" baseline="0" dirty="0" smtClean="0">
                        <a:solidFill>
                          <a:schemeClr val="bg1">
                            <a:lumMod val="25000"/>
                          </a:schemeClr>
                        </a:solidFill>
                        <a:effectLst/>
                        <a:latin typeface="Helvetica" pitchFamily="34" charset="0"/>
                        <a:cs typeface="Helvetica" pitchFamily="34" charset="0"/>
                      </a:endParaRPr>
                    </a:p>
                  </a:txBody>
                  <a:tcPr marL="6581" marR="6581" marT="6581"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2" name="Таблица 1"/>
          <p:cNvGraphicFramePr>
            <a:graphicFrameLocks noGrp="1"/>
          </p:cNvGraphicFramePr>
          <p:nvPr>
            <p:extLst>
              <p:ext uri="{D42A27DB-BD31-4B8C-83A1-F6EECF244321}">
                <p14:modId xmlns:p14="http://schemas.microsoft.com/office/powerpoint/2010/main" val="2294598231"/>
              </p:ext>
            </p:extLst>
          </p:nvPr>
        </p:nvGraphicFramePr>
        <p:xfrm>
          <a:off x="409833" y="5041182"/>
          <a:ext cx="8734164" cy="1028555"/>
        </p:xfrm>
        <a:graphic>
          <a:graphicData uri="http://schemas.openxmlformats.org/drawingml/2006/table">
            <a:tbl>
              <a:tblPr/>
              <a:tblGrid>
                <a:gridCol w="335516"/>
                <a:gridCol w="1967114"/>
                <a:gridCol w="1375441"/>
                <a:gridCol w="1014292"/>
                <a:gridCol w="632654"/>
                <a:gridCol w="929767"/>
                <a:gridCol w="1073202"/>
                <a:gridCol w="1406178"/>
              </a:tblGrid>
              <a:tr h="394447">
                <a:tc>
                  <a:txBody>
                    <a:bodyPr/>
                    <a:lstStyle/>
                    <a:p>
                      <a:pPr algn="ctr" fontAlgn="ctr"/>
                      <a:r>
                        <a:rPr lang="en-US" sz="900" b="1" i="0" u="none" strike="noStrike" dirty="0" smtClean="0">
                          <a:solidFill>
                            <a:schemeClr val="bg1">
                              <a:lumMod val="25000"/>
                            </a:schemeClr>
                          </a:solidFill>
                          <a:effectLst/>
                          <a:latin typeface="Arial" pitchFamily="34" charset="0"/>
                          <a:cs typeface="Arial" pitchFamily="34" charset="0"/>
                        </a:rPr>
                        <a:t>Number</a:t>
                      </a:r>
                      <a:endParaRPr lang="ru-RU" sz="900" b="1" i="0" u="none" strike="noStrike" dirty="0">
                        <a:solidFill>
                          <a:schemeClr val="bg1">
                            <a:lumMod val="25000"/>
                          </a:schemeClr>
                        </a:solidFill>
                        <a:effectLst/>
                        <a:latin typeface="Arial" pitchFamily="34" charset="0"/>
                        <a:cs typeface="Arial" pitchFamily="34" charset="0"/>
                      </a:endParaRPr>
                    </a:p>
                  </a:txBody>
                  <a:tcPr marL="4543" marR="4543" marT="4543"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fontAlgn="ctr"/>
                      <a:r>
                        <a:rPr lang="en-US" sz="900" b="1" i="0" u="none" strike="noStrike" dirty="0" smtClean="0">
                          <a:solidFill>
                            <a:schemeClr val="bg1">
                              <a:lumMod val="25000"/>
                            </a:schemeClr>
                          </a:solidFill>
                          <a:effectLst/>
                          <a:latin typeface="Arial" pitchFamily="34" charset="0"/>
                          <a:cs typeface="Arial" pitchFamily="34" charset="0"/>
                        </a:rPr>
                        <a:t>Project</a:t>
                      </a:r>
                      <a:r>
                        <a:rPr lang="en-US" sz="900" b="1" i="0" u="none" strike="noStrike" baseline="0" dirty="0" smtClean="0">
                          <a:solidFill>
                            <a:schemeClr val="bg1">
                              <a:lumMod val="25000"/>
                            </a:schemeClr>
                          </a:solidFill>
                          <a:effectLst/>
                          <a:latin typeface="Arial" pitchFamily="34" charset="0"/>
                          <a:cs typeface="Arial" pitchFamily="34" charset="0"/>
                        </a:rPr>
                        <a:t> Name</a:t>
                      </a:r>
                      <a:endParaRPr lang="ru-RU" sz="900" b="1" i="0" u="none" strike="noStrike" dirty="0">
                        <a:solidFill>
                          <a:schemeClr val="bg1">
                            <a:lumMod val="25000"/>
                          </a:schemeClr>
                        </a:solidFill>
                        <a:effectLst/>
                        <a:latin typeface="Arial" pitchFamily="34" charset="0"/>
                        <a:cs typeface="Arial" pitchFamily="34" charset="0"/>
                      </a:endParaRPr>
                    </a:p>
                  </a:txBody>
                  <a:tcPr marL="4543" marR="4543" marT="454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fontAlgn="ctr"/>
                      <a:r>
                        <a:rPr lang="en-US" sz="900" b="1" i="0" u="none" strike="noStrike" dirty="0" smtClean="0">
                          <a:solidFill>
                            <a:schemeClr val="bg1">
                              <a:lumMod val="25000"/>
                            </a:schemeClr>
                          </a:solidFill>
                          <a:effectLst/>
                          <a:latin typeface="Arial" pitchFamily="34" charset="0"/>
                          <a:cs typeface="Arial" pitchFamily="34" charset="0"/>
                        </a:rPr>
                        <a:t>Date Announcement Invest. Contest</a:t>
                      </a:r>
                      <a:endParaRPr lang="ru-RU" sz="900" b="1" i="0" u="none" strike="noStrike" dirty="0">
                        <a:solidFill>
                          <a:schemeClr val="bg1">
                            <a:lumMod val="25000"/>
                          </a:schemeClr>
                        </a:solidFill>
                        <a:effectLst/>
                        <a:latin typeface="Arial" pitchFamily="34" charset="0"/>
                        <a:cs typeface="Arial" pitchFamily="34" charset="0"/>
                      </a:endParaRPr>
                    </a:p>
                  </a:txBody>
                  <a:tcPr marL="4543" marR="4543" marT="454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fontAlgn="ctr"/>
                      <a:r>
                        <a:rPr lang="en-US" sz="900" b="1" i="0" u="none" strike="noStrike" dirty="0" smtClean="0">
                          <a:solidFill>
                            <a:schemeClr val="bg1">
                              <a:lumMod val="25000"/>
                            </a:schemeClr>
                          </a:solidFill>
                          <a:effectLst/>
                          <a:latin typeface="Arial" pitchFamily="34" charset="0"/>
                          <a:cs typeface="Arial" pitchFamily="34" charset="0"/>
                        </a:rPr>
                        <a:t>Property</a:t>
                      </a:r>
                      <a:r>
                        <a:rPr lang="en-US" sz="900" b="1" i="0" u="none" strike="noStrike" baseline="0" dirty="0" smtClean="0">
                          <a:solidFill>
                            <a:schemeClr val="bg1">
                              <a:lumMod val="25000"/>
                            </a:schemeClr>
                          </a:solidFill>
                          <a:effectLst/>
                          <a:latin typeface="Arial" pitchFamily="34" charset="0"/>
                          <a:cs typeface="Arial" pitchFamily="34" charset="0"/>
                        </a:rPr>
                        <a:t> Area</a:t>
                      </a:r>
                      <a:endParaRPr lang="ru-RU" sz="900" b="1" i="0" u="none" strike="noStrike" dirty="0">
                        <a:solidFill>
                          <a:schemeClr val="bg1">
                            <a:lumMod val="25000"/>
                          </a:schemeClr>
                        </a:solidFill>
                        <a:effectLst/>
                        <a:latin typeface="Arial" pitchFamily="34" charset="0"/>
                        <a:cs typeface="Arial" pitchFamily="34" charset="0"/>
                      </a:endParaRPr>
                    </a:p>
                  </a:txBody>
                  <a:tcPr marL="4543" marR="4543" marT="454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fontAlgn="ctr"/>
                      <a:r>
                        <a:rPr lang="en-US" sz="900" b="1" i="0" u="none" strike="noStrike" dirty="0" smtClean="0">
                          <a:solidFill>
                            <a:schemeClr val="bg1">
                              <a:lumMod val="25000"/>
                            </a:schemeClr>
                          </a:solidFill>
                          <a:effectLst/>
                          <a:latin typeface="Arial" pitchFamily="34" charset="0"/>
                          <a:cs typeface="Arial" pitchFamily="34" charset="0"/>
                        </a:rPr>
                        <a:t>Plot</a:t>
                      </a:r>
                      <a:endParaRPr lang="ru-RU" sz="900" b="1" i="0" u="none" strike="noStrike" dirty="0">
                        <a:solidFill>
                          <a:schemeClr val="bg1">
                            <a:lumMod val="25000"/>
                          </a:schemeClr>
                        </a:solidFill>
                        <a:effectLst/>
                        <a:latin typeface="Arial" pitchFamily="34" charset="0"/>
                        <a:cs typeface="Arial" pitchFamily="34" charset="0"/>
                      </a:endParaRPr>
                    </a:p>
                  </a:txBody>
                  <a:tcPr marL="4543" marR="4543" marT="454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fontAlgn="ctr"/>
                      <a:r>
                        <a:rPr lang="en-US" sz="900" b="1" i="0" u="none" strike="noStrike" dirty="0" smtClean="0">
                          <a:solidFill>
                            <a:schemeClr val="bg1">
                              <a:lumMod val="25000"/>
                            </a:schemeClr>
                          </a:solidFill>
                          <a:effectLst/>
                          <a:latin typeface="Arial" pitchFamily="34" charset="0"/>
                          <a:cs typeface="Arial" pitchFamily="34" charset="0"/>
                        </a:rPr>
                        <a:t>Land</a:t>
                      </a:r>
                      <a:r>
                        <a:rPr lang="en-US" sz="900" b="1" i="0" u="none" strike="noStrike" baseline="0" dirty="0" smtClean="0">
                          <a:solidFill>
                            <a:schemeClr val="bg1">
                              <a:lumMod val="25000"/>
                            </a:schemeClr>
                          </a:solidFill>
                          <a:effectLst/>
                          <a:latin typeface="Arial" pitchFamily="34" charset="0"/>
                          <a:cs typeface="Arial" pitchFamily="34" charset="0"/>
                        </a:rPr>
                        <a:t> area, ha</a:t>
                      </a:r>
                      <a:endParaRPr lang="ru-RU" sz="900" b="1" i="0" u="none" strike="noStrike" dirty="0">
                        <a:solidFill>
                          <a:schemeClr val="bg1">
                            <a:lumMod val="25000"/>
                          </a:schemeClr>
                        </a:solidFill>
                        <a:effectLst/>
                        <a:latin typeface="Arial" pitchFamily="34" charset="0"/>
                        <a:cs typeface="Arial" pitchFamily="34" charset="0"/>
                      </a:endParaRPr>
                    </a:p>
                  </a:txBody>
                  <a:tcPr marL="4543" marR="4543" marT="454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fontAlgn="ctr"/>
                      <a:r>
                        <a:rPr lang="en-US" sz="1000" b="1" kern="1200" dirty="0" smtClean="0">
                          <a:solidFill>
                            <a:schemeClr val="tx1"/>
                          </a:solidFill>
                          <a:latin typeface="+mn-lt"/>
                          <a:ea typeface="+mn-ea"/>
                          <a:cs typeface="+mn-cs"/>
                        </a:rPr>
                        <a:t>Amount of funding (city program), </a:t>
                      </a:r>
                      <a:r>
                        <a:rPr lang="en-US" sz="1000" b="1" kern="1200" dirty="0" err="1" smtClean="0">
                          <a:solidFill>
                            <a:schemeClr val="tx1"/>
                          </a:solidFill>
                          <a:latin typeface="+mn-lt"/>
                          <a:ea typeface="+mn-ea"/>
                          <a:cs typeface="+mn-cs"/>
                        </a:rPr>
                        <a:t>mln</a:t>
                      </a:r>
                      <a:r>
                        <a:rPr lang="en-US" sz="1000" b="1" kern="1200" dirty="0" smtClean="0">
                          <a:solidFill>
                            <a:schemeClr val="tx1"/>
                          </a:solidFill>
                          <a:latin typeface="+mn-lt"/>
                          <a:ea typeface="+mn-ea"/>
                          <a:cs typeface="+mn-cs"/>
                        </a:rPr>
                        <a:t>. rub</a:t>
                      </a:r>
                      <a:r>
                        <a:rPr lang="ru-RU" sz="1000" b="1" i="0" u="none" strike="noStrike" baseline="0" dirty="0" smtClean="0">
                          <a:solidFill>
                            <a:schemeClr val="bg1">
                              <a:lumMod val="25000"/>
                            </a:schemeClr>
                          </a:solidFill>
                          <a:effectLst/>
                          <a:latin typeface="Arial" pitchFamily="34" charset="0"/>
                          <a:cs typeface="Arial" pitchFamily="34" charset="0"/>
                        </a:rPr>
                        <a:t> </a:t>
                      </a:r>
                      <a:endParaRPr lang="ru-RU" sz="1000" b="1" i="0" u="none" strike="noStrike" dirty="0">
                        <a:solidFill>
                          <a:schemeClr val="bg1">
                            <a:lumMod val="25000"/>
                          </a:schemeClr>
                        </a:solidFill>
                        <a:effectLst/>
                        <a:latin typeface="Arial" pitchFamily="34" charset="0"/>
                        <a:cs typeface="Arial" pitchFamily="34" charset="0"/>
                      </a:endParaRPr>
                    </a:p>
                  </a:txBody>
                  <a:tcPr marL="4543" marR="4543" marT="454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r>
                        <a:rPr lang="en-US" sz="1000" b="1" kern="1200" dirty="0" smtClean="0">
                          <a:solidFill>
                            <a:schemeClr val="tx1"/>
                          </a:solidFill>
                          <a:latin typeface="+mn-lt"/>
                          <a:ea typeface="+mn-ea"/>
                          <a:cs typeface="+mn-cs"/>
                        </a:rPr>
                        <a:t>Planned date</a:t>
                      </a:r>
                    </a:p>
                    <a:p>
                      <a:r>
                        <a:rPr lang="en-US" sz="1000" b="1" kern="1200" dirty="0" smtClean="0">
                          <a:solidFill>
                            <a:schemeClr val="tx1"/>
                          </a:solidFill>
                          <a:latin typeface="+mn-lt"/>
                          <a:ea typeface="+mn-ea"/>
                          <a:cs typeface="+mn-cs"/>
                        </a:rPr>
                        <a:t>lease signing with</a:t>
                      </a:r>
                    </a:p>
                    <a:p>
                      <a:r>
                        <a:rPr lang="en-US" sz="1000" b="1" kern="1200" dirty="0" smtClean="0">
                          <a:solidFill>
                            <a:schemeClr val="tx1"/>
                          </a:solidFill>
                          <a:latin typeface="+mn-lt"/>
                          <a:ea typeface="+mn-ea"/>
                          <a:cs typeface="+mn-cs"/>
                        </a:rPr>
                        <a:t>Invest. conditions</a:t>
                      </a:r>
                      <a:endParaRPr lang="ru-RU" sz="1000" b="1" i="0" u="none" strike="noStrike" dirty="0">
                        <a:solidFill>
                          <a:schemeClr val="bg1">
                            <a:lumMod val="25000"/>
                          </a:schemeClr>
                        </a:solidFill>
                        <a:effectLst/>
                        <a:latin typeface="Arial" pitchFamily="34" charset="0"/>
                        <a:cs typeface="Arial" pitchFamily="34" charset="0"/>
                      </a:endParaRPr>
                    </a:p>
                  </a:txBody>
                  <a:tcPr marL="4543" marR="4543" marT="454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r>
              <a:tr h="110850">
                <a:tc gridSpan="8">
                  <a:txBody>
                    <a:bodyPr/>
                    <a:lstStyle/>
                    <a:p>
                      <a:pPr algn="ctr" fontAlgn="ctr"/>
                      <a:r>
                        <a:rPr lang="en-US" sz="900" b="1" i="0" u="none" strike="noStrike" dirty="0" smtClean="0">
                          <a:solidFill>
                            <a:schemeClr val="bg1">
                              <a:lumMod val="25000"/>
                            </a:schemeClr>
                          </a:solidFill>
                          <a:effectLst/>
                          <a:latin typeface="Arial" pitchFamily="34" charset="0"/>
                          <a:cs typeface="Arial" pitchFamily="34" charset="0"/>
                        </a:rPr>
                        <a:t>Office</a:t>
                      </a:r>
                      <a:r>
                        <a:rPr lang="en-US" sz="900" b="1" i="0" u="none" strike="noStrike" baseline="0" dirty="0" smtClean="0">
                          <a:solidFill>
                            <a:schemeClr val="bg1">
                              <a:lumMod val="25000"/>
                            </a:schemeClr>
                          </a:solidFill>
                          <a:effectLst/>
                          <a:latin typeface="Arial" pitchFamily="34" charset="0"/>
                          <a:cs typeface="Arial" pitchFamily="34" charset="0"/>
                        </a:rPr>
                        <a:t>s and Research </a:t>
                      </a:r>
                      <a:r>
                        <a:rPr lang="en-US" sz="900" b="1" i="0" u="none" strike="noStrike" baseline="0" dirty="0" smtClean="0">
                          <a:solidFill>
                            <a:schemeClr val="bg1">
                              <a:lumMod val="25000"/>
                            </a:schemeClr>
                          </a:solidFill>
                          <a:effectLst/>
                          <a:latin typeface="Arial" pitchFamily="34" charset="0"/>
                          <a:cs typeface="Arial" pitchFamily="34" charset="0"/>
                        </a:rPr>
                        <a:t>&amp; </a:t>
                      </a:r>
                      <a:r>
                        <a:rPr lang="en-US" sz="900" b="1" i="0" u="none" strike="noStrike" baseline="0" dirty="0" smtClean="0">
                          <a:solidFill>
                            <a:schemeClr val="bg1">
                              <a:lumMod val="25000"/>
                            </a:schemeClr>
                          </a:solidFill>
                          <a:effectLst/>
                          <a:latin typeface="Arial" pitchFamily="34" charset="0"/>
                          <a:cs typeface="Arial" pitchFamily="34" charset="0"/>
                        </a:rPr>
                        <a:t>Development Facilities</a:t>
                      </a:r>
                      <a:endParaRPr lang="ru-RU" sz="900" b="1" i="0" u="none" strike="noStrike" dirty="0">
                        <a:solidFill>
                          <a:schemeClr val="bg1">
                            <a:lumMod val="25000"/>
                          </a:schemeClr>
                        </a:solidFill>
                        <a:effectLst/>
                        <a:latin typeface="Arial" pitchFamily="34" charset="0"/>
                        <a:cs typeface="Arial" pitchFamily="34" charset="0"/>
                      </a:endParaRPr>
                    </a:p>
                  </a:txBody>
                  <a:tcPr marL="4543" marR="4543" marT="4543"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10850">
                <a:tc>
                  <a:txBody>
                    <a:bodyPr/>
                    <a:lstStyle/>
                    <a:p>
                      <a:pPr algn="ctr" fontAlgn="ctr"/>
                      <a:r>
                        <a:rPr lang="ru-RU" sz="900" b="0" i="0" u="none" strike="noStrike" dirty="0" smtClean="0">
                          <a:solidFill>
                            <a:schemeClr val="bg1">
                              <a:lumMod val="25000"/>
                            </a:schemeClr>
                          </a:solidFill>
                          <a:effectLst/>
                          <a:latin typeface="Arial" pitchFamily="34" charset="0"/>
                          <a:cs typeface="Arial" pitchFamily="34" charset="0"/>
                        </a:rPr>
                        <a:t>1</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12700" cap="flat" cmpd="sng" algn="ctr">
                      <a:noFill/>
                      <a:prstDash val="solid"/>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r>
                        <a:rPr lang="en-US" sz="900" b="0" dirty="0" smtClean="0">
                          <a:solidFill>
                            <a:schemeClr val="bg1">
                              <a:lumMod val="25000"/>
                            </a:schemeClr>
                          </a:solidFill>
                          <a:latin typeface="Arial" pitchFamily="34" charset="0"/>
                          <a:cs typeface="Arial" pitchFamily="34" charset="0"/>
                        </a:rPr>
                        <a:t>R&amp;D Center</a:t>
                      </a:r>
                      <a:r>
                        <a:rPr lang="en-US" sz="900" b="0" baseline="0" dirty="0" smtClean="0">
                          <a:solidFill>
                            <a:schemeClr val="bg1">
                              <a:lumMod val="25000"/>
                            </a:schemeClr>
                          </a:solidFill>
                          <a:latin typeface="Arial" pitchFamily="34" charset="0"/>
                          <a:cs typeface="Arial" pitchFamily="34" charset="0"/>
                        </a:rPr>
                        <a:t> “</a:t>
                      </a:r>
                      <a:r>
                        <a:rPr lang="en-US" sz="900" b="0" baseline="0" dirty="0" err="1" smtClean="0">
                          <a:solidFill>
                            <a:schemeClr val="bg1">
                              <a:lumMod val="25000"/>
                            </a:schemeClr>
                          </a:solidFill>
                          <a:latin typeface="Arial" pitchFamily="34" charset="0"/>
                          <a:cs typeface="Arial" pitchFamily="34" charset="0"/>
                        </a:rPr>
                        <a:t>Technotwin</a:t>
                      </a:r>
                      <a:r>
                        <a:rPr lang="en-US" sz="900" b="0" baseline="0" dirty="0" smtClean="0">
                          <a:solidFill>
                            <a:schemeClr val="bg1">
                              <a:lumMod val="25000"/>
                            </a:schemeClr>
                          </a:solidFill>
                          <a:latin typeface="Arial" pitchFamily="34" charset="0"/>
                          <a:cs typeface="Arial" pitchFamily="34" charset="0"/>
                        </a:rPr>
                        <a:t>”</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ctr"/>
                      <a:r>
                        <a:rPr lang="ru-RU" sz="900" b="0" i="0" u="none" strike="noStrike" dirty="0" smtClean="0">
                          <a:solidFill>
                            <a:schemeClr val="bg1">
                              <a:lumMod val="25000"/>
                            </a:schemeClr>
                          </a:solidFill>
                          <a:effectLst/>
                          <a:latin typeface="Arial" pitchFamily="34" charset="0"/>
                          <a:cs typeface="Arial" pitchFamily="34" charset="0"/>
                        </a:rPr>
                        <a:t>15-03-2013</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ctr"/>
                      <a:r>
                        <a:rPr lang="ru-RU" sz="900" b="0" i="0" u="none" strike="noStrike" dirty="0" smtClean="0">
                          <a:solidFill>
                            <a:schemeClr val="bg1">
                              <a:lumMod val="25000"/>
                            </a:schemeClr>
                          </a:solidFill>
                          <a:effectLst/>
                          <a:latin typeface="Arial" pitchFamily="34" charset="0"/>
                          <a:cs typeface="Arial" pitchFamily="34" charset="0"/>
                        </a:rPr>
                        <a:t>68 810</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ctr"/>
                      <a:r>
                        <a:rPr lang="en-US" sz="900" b="0" i="0" u="none" strike="noStrike" dirty="0" smtClean="0">
                          <a:solidFill>
                            <a:schemeClr val="bg1">
                              <a:lumMod val="25000"/>
                            </a:schemeClr>
                          </a:solidFill>
                          <a:effectLst/>
                          <a:latin typeface="Arial" pitchFamily="34" charset="0"/>
                          <a:cs typeface="Arial" pitchFamily="34" charset="0"/>
                        </a:rPr>
                        <a:t>D</a:t>
                      </a:r>
                      <a:r>
                        <a:rPr lang="ru-RU" sz="900" b="0" i="0" u="none" strike="noStrike" dirty="0" smtClean="0">
                          <a:solidFill>
                            <a:schemeClr val="bg1">
                              <a:lumMod val="25000"/>
                            </a:schemeClr>
                          </a:solidFill>
                          <a:effectLst/>
                          <a:latin typeface="Arial" pitchFamily="34" charset="0"/>
                          <a:cs typeface="Arial" pitchFamily="34" charset="0"/>
                        </a:rPr>
                        <a:t>2</a:t>
                      </a:r>
                      <a:r>
                        <a:rPr lang="en-US" sz="900" b="0" i="0" u="none" strike="noStrike" dirty="0" smtClean="0">
                          <a:solidFill>
                            <a:schemeClr val="bg1">
                              <a:lumMod val="25000"/>
                            </a:schemeClr>
                          </a:solidFill>
                          <a:effectLst/>
                          <a:latin typeface="Arial" pitchFamily="34" charset="0"/>
                          <a:cs typeface="Arial" pitchFamily="34" charset="0"/>
                        </a:rPr>
                        <a:t>-</a:t>
                      </a:r>
                      <a:r>
                        <a:rPr lang="ru-RU" sz="900" b="0" i="0" u="none" strike="noStrike" dirty="0" smtClean="0">
                          <a:solidFill>
                            <a:schemeClr val="bg1">
                              <a:lumMod val="25000"/>
                            </a:schemeClr>
                          </a:solidFill>
                          <a:effectLst/>
                          <a:latin typeface="Arial" pitchFamily="34" charset="0"/>
                          <a:cs typeface="Arial" pitchFamily="34" charset="0"/>
                        </a:rPr>
                        <a:t>14</a:t>
                      </a:r>
                      <a:endParaRPr lang="en-US"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ctr"/>
                      <a:r>
                        <a:rPr lang="ru-RU" sz="900" b="0" i="0" u="none" strike="noStrike" dirty="0" smtClean="0">
                          <a:solidFill>
                            <a:schemeClr val="bg1">
                              <a:lumMod val="25000"/>
                            </a:schemeClr>
                          </a:solidFill>
                          <a:effectLst/>
                          <a:latin typeface="Arial" pitchFamily="34" charset="0"/>
                          <a:cs typeface="Arial" pitchFamily="34" charset="0"/>
                        </a:rPr>
                        <a:t>4</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ctr"/>
                      <a:r>
                        <a:rPr lang="ru-RU" sz="900" b="0" i="0" u="none" strike="noStrike" dirty="0" smtClean="0">
                          <a:solidFill>
                            <a:schemeClr val="bg1">
                              <a:lumMod val="25000"/>
                            </a:schemeClr>
                          </a:solidFill>
                          <a:effectLst/>
                          <a:latin typeface="Arial" pitchFamily="34" charset="0"/>
                          <a:cs typeface="Arial" pitchFamily="34" charset="0"/>
                        </a:rPr>
                        <a:t>2 965</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176213" indent="0" algn="l" fontAlgn="ctr"/>
                      <a:r>
                        <a:rPr lang="en-US" sz="900" b="0" i="0" u="none" strike="noStrike" dirty="0" smtClean="0">
                          <a:solidFill>
                            <a:schemeClr val="bg1">
                              <a:lumMod val="25000"/>
                            </a:schemeClr>
                          </a:solidFill>
                          <a:effectLst/>
                          <a:latin typeface="Arial" pitchFamily="34" charset="0"/>
                          <a:cs typeface="Arial" pitchFamily="34" charset="0"/>
                        </a:rPr>
                        <a:t>July</a:t>
                      </a:r>
                      <a:r>
                        <a:rPr lang="ru-RU" sz="900" b="0" i="0" u="none" strike="noStrike" dirty="0" smtClean="0">
                          <a:solidFill>
                            <a:schemeClr val="bg1">
                              <a:lumMod val="25000"/>
                            </a:schemeClr>
                          </a:solidFill>
                          <a:effectLst/>
                          <a:latin typeface="Arial" pitchFamily="34" charset="0"/>
                          <a:cs typeface="Arial" pitchFamily="34" charset="0"/>
                        </a:rPr>
                        <a:t> 2013</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10850">
                <a:tc gridSpan="8">
                  <a:txBody>
                    <a:bodyPr/>
                    <a:lstStyle/>
                    <a:p>
                      <a:pPr algn="ctr" fontAlgn="ctr"/>
                      <a:r>
                        <a:rPr lang="en-US" sz="900" b="1" i="0" u="none" strike="noStrike" kern="1200" dirty="0" smtClean="0">
                          <a:solidFill>
                            <a:schemeClr val="bg1">
                              <a:lumMod val="25000"/>
                            </a:schemeClr>
                          </a:solidFill>
                          <a:effectLst/>
                          <a:latin typeface="Arial" pitchFamily="34" charset="0"/>
                          <a:ea typeface="+mn-ea"/>
                          <a:cs typeface="Arial" pitchFamily="34" charset="0"/>
                        </a:rPr>
                        <a:t>Infrastructure Objects</a:t>
                      </a:r>
                      <a:endParaRPr lang="ru-RU" sz="900" b="1" i="0" u="none" strike="noStrike" kern="1200" dirty="0">
                        <a:solidFill>
                          <a:schemeClr val="bg1">
                            <a:lumMod val="25000"/>
                          </a:schemeClr>
                        </a:solidFill>
                        <a:effectLst/>
                        <a:latin typeface="Arial" pitchFamily="34" charset="0"/>
                        <a:ea typeface="+mn-ea"/>
                        <a:cs typeface="Arial" pitchFamily="34" charset="0"/>
                      </a:endParaRPr>
                    </a:p>
                  </a:txBody>
                  <a:tcPr marL="4543" marR="4543" marT="4543" marB="0" anchor="ctr">
                    <a:lnL w="12700" cap="flat" cmpd="sng" algn="ctr">
                      <a:noFill/>
                      <a:prstDash val="solid"/>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pPr algn="ctr" fontAlgn="ctr"/>
                      <a:endParaRPr lang="ru-RU" sz="1100" b="0" i="0" u="none" strike="noStrike" dirty="0">
                        <a:solidFill>
                          <a:srgbClr val="000000"/>
                        </a:solidFill>
                        <a:effectLst/>
                        <a:latin typeface="Helvetica"/>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ctr"/>
                      <a:endParaRPr lang="ru-RU" sz="1100" b="0" i="0" u="none" strike="noStrike" dirty="0">
                        <a:solidFill>
                          <a:srgbClr val="000000"/>
                        </a:solidFill>
                        <a:effectLst/>
                        <a:latin typeface="Helvetica"/>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r>
              <a:tr h="110850">
                <a:tc>
                  <a:txBody>
                    <a:bodyPr/>
                    <a:lstStyle/>
                    <a:p>
                      <a:pPr algn="ctr" fontAlgn="ctr"/>
                      <a:r>
                        <a:rPr lang="ru-RU" sz="900" b="0" i="0" u="none" strike="noStrike" dirty="0" smtClean="0">
                          <a:solidFill>
                            <a:schemeClr val="bg1">
                              <a:lumMod val="25000"/>
                            </a:schemeClr>
                          </a:solidFill>
                          <a:effectLst/>
                          <a:latin typeface="Arial" pitchFamily="34" charset="0"/>
                          <a:cs typeface="Arial" pitchFamily="34" charset="0"/>
                        </a:rPr>
                        <a:t>1</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12700" cap="flat" cmpd="sng" algn="ctr">
                      <a:noFill/>
                      <a:prstDash val="solid"/>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l" defTabSz="1279698" rtl="0" eaLnBrk="1" fontAlgn="ctr" latinLnBrk="0" hangingPunct="1">
                        <a:lnSpc>
                          <a:spcPct val="100000"/>
                        </a:lnSpc>
                        <a:spcBef>
                          <a:spcPts val="0"/>
                        </a:spcBef>
                        <a:spcAft>
                          <a:spcPts val="0"/>
                        </a:spcAft>
                        <a:buClrTx/>
                        <a:buSzTx/>
                        <a:buFontTx/>
                        <a:buNone/>
                        <a:tabLst/>
                        <a:defRPr/>
                      </a:pPr>
                      <a:r>
                        <a:rPr lang="en-US" sz="900" b="0" i="0" u="none" strike="noStrike" dirty="0" smtClean="0">
                          <a:solidFill>
                            <a:schemeClr val="bg1">
                              <a:lumMod val="25000"/>
                            </a:schemeClr>
                          </a:solidFill>
                          <a:effectLst/>
                          <a:latin typeface="Arial" pitchFamily="34" charset="0"/>
                          <a:cs typeface="Arial" pitchFamily="34" charset="0"/>
                        </a:rPr>
                        <a:t>Parking</a:t>
                      </a:r>
                      <a:r>
                        <a:rPr lang="ru-RU" sz="900" b="0" i="0" u="none" strike="noStrike" dirty="0" smtClean="0">
                          <a:solidFill>
                            <a:schemeClr val="bg1">
                              <a:lumMod val="25000"/>
                            </a:schemeClr>
                          </a:solidFill>
                          <a:effectLst/>
                          <a:latin typeface="Arial" pitchFamily="34" charset="0"/>
                          <a:cs typeface="Arial" pitchFamily="34" charset="0"/>
                        </a:rPr>
                        <a:t> Р3</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ctr"/>
                      <a:r>
                        <a:rPr lang="en-US" sz="900" b="0" i="0" u="none" strike="noStrike" dirty="0" err="1" smtClean="0">
                          <a:solidFill>
                            <a:schemeClr val="bg1">
                              <a:lumMod val="25000"/>
                            </a:schemeClr>
                          </a:solidFill>
                          <a:effectLst/>
                          <a:latin typeface="Arial" pitchFamily="34" charset="0"/>
                          <a:cs typeface="Arial" pitchFamily="34" charset="0"/>
                        </a:rPr>
                        <a:t>Aprill</a:t>
                      </a:r>
                      <a:r>
                        <a:rPr lang="ru-RU" sz="900" b="0" i="0" u="none" strike="noStrike" dirty="0" smtClean="0">
                          <a:solidFill>
                            <a:schemeClr val="bg1">
                              <a:lumMod val="25000"/>
                            </a:schemeClr>
                          </a:solidFill>
                          <a:effectLst/>
                          <a:latin typeface="Arial" pitchFamily="34" charset="0"/>
                          <a:cs typeface="Arial" pitchFamily="34" charset="0"/>
                        </a:rPr>
                        <a:t> 2013</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ctr"/>
                      <a:r>
                        <a:rPr lang="ru-RU" sz="900" b="0" i="0" u="none" strike="noStrike" dirty="0" smtClean="0">
                          <a:solidFill>
                            <a:schemeClr val="bg1">
                              <a:lumMod val="25000"/>
                            </a:schemeClr>
                          </a:solidFill>
                          <a:effectLst/>
                          <a:latin typeface="Arial" pitchFamily="34" charset="0"/>
                          <a:cs typeface="Arial" pitchFamily="34" charset="0"/>
                        </a:rPr>
                        <a:t>40 000</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r" defTabSz="1279698" rtl="0" eaLnBrk="1" fontAlgn="ctr" latinLnBrk="0" hangingPunct="1">
                        <a:lnSpc>
                          <a:spcPct val="100000"/>
                        </a:lnSpc>
                        <a:spcBef>
                          <a:spcPts val="0"/>
                        </a:spcBef>
                        <a:spcAft>
                          <a:spcPts val="0"/>
                        </a:spcAft>
                        <a:buClrTx/>
                        <a:buSzTx/>
                        <a:buFontTx/>
                        <a:buNone/>
                        <a:tabLst/>
                        <a:defRPr/>
                      </a:pPr>
                      <a:r>
                        <a:rPr lang="ru-RU" sz="900" b="0" i="0" u="none" strike="noStrike" kern="1200" dirty="0" smtClean="0">
                          <a:solidFill>
                            <a:schemeClr val="bg1">
                              <a:lumMod val="25000"/>
                            </a:schemeClr>
                          </a:solidFill>
                          <a:effectLst/>
                          <a:latin typeface="Arial" pitchFamily="34" charset="0"/>
                          <a:ea typeface="+mn-ea"/>
                          <a:cs typeface="Arial" pitchFamily="34" charset="0"/>
                        </a:rPr>
                        <a:t>Z2.1-05</a:t>
                      </a:r>
                      <a:endParaRPr lang="en-US" sz="900" b="0" i="0" u="none" strike="noStrike" kern="1200" dirty="0">
                        <a:solidFill>
                          <a:schemeClr val="bg1">
                            <a:lumMod val="25000"/>
                          </a:schemeClr>
                        </a:solidFill>
                        <a:effectLst/>
                        <a:latin typeface="Arial" pitchFamily="34" charset="0"/>
                        <a:ea typeface="+mn-ea"/>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ctr"/>
                      <a:r>
                        <a:rPr lang="ru-RU" sz="900" b="0" i="0" u="none" strike="noStrike" dirty="0" smtClean="0">
                          <a:solidFill>
                            <a:schemeClr val="bg1">
                              <a:lumMod val="25000"/>
                            </a:schemeClr>
                          </a:solidFill>
                          <a:effectLst/>
                          <a:latin typeface="Arial" pitchFamily="34" charset="0"/>
                          <a:cs typeface="Arial" pitchFamily="34" charset="0"/>
                        </a:rPr>
                        <a:t>2,61</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ctr"/>
                      <a:r>
                        <a:rPr lang="ru-RU" sz="900" b="0" i="0" u="none" strike="noStrike" dirty="0" smtClean="0">
                          <a:solidFill>
                            <a:schemeClr val="bg1">
                              <a:lumMod val="25000"/>
                            </a:schemeClr>
                          </a:solidFill>
                          <a:effectLst/>
                          <a:latin typeface="Arial" pitchFamily="34" charset="0"/>
                          <a:cs typeface="Arial" pitchFamily="34" charset="0"/>
                        </a:rPr>
                        <a:t>1 000</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176213" indent="0" algn="l" fontAlgn="ctr"/>
                      <a:r>
                        <a:rPr lang="en-US" sz="900" b="0" i="0" u="none" strike="noStrike" dirty="0" smtClean="0">
                          <a:solidFill>
                            <a:schemeClr val="bg1">
                              <a:lumMod val="25000"/>
                            </a:schemeClr>
                          </a:solidFill>
                          <a:effectLst/>
                          <a:latin typeface="Arial" pitchFamily="34" charset="0"/>
                          <a:cs typeface="Arial" pitchFamily="34" charset="0"/>
                        </a:rPr>
                        <a:t>August</a:t>
                      </a:r>
                      <a:r>
                        <a:rPr lang="ru-RU" sz="900" b="0" i="0" u="none" strike="noStrike" dirty="0" smtClean="0">
                          <a:solidFill>
                            <a:schemeClr val="bg1">
                              <a:lumMod val="25000"/>
                            </a:schemeClr>
                          </a:solidFill>
                          <a:effectLst/>
                          <a:latin typeface="Arial" pitchFamily="34" charset="0"/>
                          <a:cs typeface="Arial" pitchFamily="34" charset="0"/>
                        </a:rPr>
                        <a:t> 2013</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
        <p:nvSpPr>
          <p:cNvPr id="9" name="Title 1"/>
          <p:cNvSpPr txBox="1">
            <a:spLocks/>
          </p:cNvSpPr>
          <p:nvPr/>
        </p:nvSpPr>
        <p:spPr>
          <a:xfrm>
            <a:off x="2174724" y="397314"/>
            <a:ext cx="5840388" cy="659961"/>
          </a:xfrm>
          <a:prstGeom prst="rect">
            <a:avLst/>
          </a:prstGeom>
        </p:spPr>
        <p:txBody>
          <a:bodyPr/>
          <a:lstStyle>
            <a:lvl1pPr algn="l" defTabSz="457200" rtl="0" eaLnBrk="1" latinLnBrk="0" hangingPunct="1">
              <a:spcBef>
                <a:spcPct val="0"/>
              </a:spcBef>
              <a:buNone/>
              <a:defRPr sz="3600" kern="1200">
                <a:solidFill>
                  <a:schemeClr val="tx1"/>
                </a:solidFill>
                <a:latin typeface="HelveticaNeueCyr-Heavy"/>
                <a:ea typeface="+mj-ea"/>
                <a:cs typeface="+mj-cs"/>
              </a:defRPr>
            </a:lvl1pPr>
          </a:lstStyle>
          <a:p>
            <a:r>
              <a:rPr lang="ru-RU" sz="2400" dirty="0">
                <a:solidFill>
                  <a:schemeClr val="bg1">
                    <a:lumMod val="50000"/>
                  </a:schemeClr>
                </a:solidFill>
                <a:latin typeface="Helvetica" pitchFamily="34" charset="0"/>
                <a:cs typeface="Helvetica" pitchFamily="34" charset="0"/>
              </a:rPr>
              <a:t>3</a:t>
            </a:r>
            <a:r>
              <a:rPr lang="ru-RU" sz="2400" dirty="0" smtClean="0">
                <a:solidFill>
                  <a:schemeClr val="bg1">
                    <a:lumMod val="50000"/>
                  </a:schemeClr>
                </a:solidFill>
                <a:latin typeface="Helvetica" pitchFamily="34" charset="0"/>
                <a:cs typeface="Helvetica" pitchFamily="34" charset="0"/>
              </a:rPr>
              <a:t>. </a:t>
            </a:r>
            <a:r>
              <a:rPr lang="en-US" sz="2400" dirty="0" smtClean="0">
                <a:solidFill>
                  <a:schemeClr val="bg1">
                    <a:lumMod val="50000"/>
                  </a:schemeClr>
                </a:solidFill>
                <a:latin typeface="Helvetica" pitchFamily="34" charset="0"/>
                <a:cs typeface="Helvetica" pitchFamily="34" charset="0"/>
              </a:rPr>
              <a:t>City</a:t>
            </a:r>
            <a:r>
              <a:rPr lang="ru-RU" sz="2400" dirty="0" smtClean="0">
                <a:solidFill>
                  <a:schemeClr val="bg1">
                    <a:lumMod val="50000"/>
                  </a:schemeClr>
                </a:solidFill>
                <a:latin typeface="Helvetica" pitchFamily="34" charset="0"/>
                <a:cs typeface="Helvetica" pitchFamily="34" charset="0"/>
              </a:rPr>
              <a:t>								  </a:t>
            </a:r>
            <a:r>
              <a:rPr lang="ru-RU" sz="1600" i="1" dirty="0" smtClean="0">
                <a:solidFill>
                  <a:schemeClr val="bg1">
                    <a:lumMod val="50000"/>
                  </a:schemeClr>
                </a:solidFill>
                <a:latin typeface="Helvetica" pitchFamily="34" charset="0"/>
                <a:cs typeface="Helvetica" pitchFamily="34" charset="0"/>
              </a:rPr>
              <a:t>(3/3)</a:t>
            </a:r>
            <a:endParaRPr lang="ru-RU" sz="1600" i="1" dirty="0">
              <a:solidFill>
                <a:schemeClr val="bg1">
                  <a:lumMod val="50000"/>
                </a:schemeClr>
              </a:solidFill>
              <a:latin typeface="Helvetica" pitchFamily="34" charset="0"/>
              <a:cs typeface="Helvetica" pitchFamily="34" charset="0"/>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3276867038"/>
              </p:ext>
            </p:extLst>
          </p:nvPr>
        </p:nvGraphicFramePr>
        <p:xfrm>
          <a:off x="2192168" y="787659"/>
          <a:ext cx="6331820" cy="609209"/>
        </p:xfrm>
        <a:graphic>
          <a:graphicData uri="http://schemas.openxmlformats.org/drawingml/2006/table">
            <a:tbl>
              <a:tblPr firstRow="1" bandRow="1">
                <a:tableStyleId>{2D5ABB26-0587-4C30-8999-92F81FD0307C}</a:tableStyleId>
              </a:tblPr>
              <a:tblGrid>
                <a:gridCol w="6331820"/>
              </a:tblGrid>
              <a:tr h="212578">
                <a:tc>
                  <a:txBody>
                    <a:bodyPr/>
                    <a:lstStyle/>
                    <a:p>
                      <a:r>
                        <a:rPr lang="en-US" sz="1100" dirty="0" smtClean="0">
                          <a:solidFill>
                            <a:schemeClr val="bg1">
                              <a:lumMod val="25000"/>
                            </a:schemeClr>
                          </a:solidFill>
                          <a:latin typeface="Arial" pitchFamily="34" charset="0"/>
                          <a:cs typeface="Arial" pitchFamily="34" charset="0"/>
                        </a:rPr>
                        <a:t>The Strategic Goal</a:t>
                      </a:r>
                      <a:endParaRPr lang="ru-RU" sz="1100" dirty="0">
                        <a:solidFill>
                          <a:schemeClr val="bg1">
                            <a:lumMod val="25000"/>
                          </a:schemeClr>
                        </a:solidFill>
                        <a:latin typeface="Arial" pitchFamily="34" charset="0"/>
                        <a:cs typeface="Arial" pitchFamily="34" charset="0"/>
                      </a:endParaRPr>
                    </a:p>
                  </a:txBody>
                  <a:tcPr>
                    <a:lnB w="12700" cap="flat" cmpd="sng" algn="ctr">
                      <a:solidFill>
                        <a:schemeClr val="bg2">
                          <a:lumMod val="50000"/>
                        </a:schemeClr>
                      </a:solidFill>
                      <a:prstDash val="solid"/>
                      <a:round/>
                      <a:headEnd type="none" w="med" len="med"/>
                      <a:tailEnd type="none" w="med" len="med"/>
                    </a:lnB>
                  </a:tcPr>
                </a:tc>
              </a:tr>
              <a:tr h="350129">
                <a:tc>
                  <a:txBody>
                    <a:bodyPr/>
                    <a:lstStyle/>
                    <a:p>
                      <a:r>
                        <a:rPr lang="en-US" sz="1100" i="1" dirty="0" smtClean="0">
                          <a:solidFill>
                            <a:schemeClr val="bg1">
                              <a:lumMod val="50000"/>
                            </a:schemeClr>
                          </a:solidFill>
                          <a:latin typeface="Arial" pitchFamily="34" charset="0"/>
                          <a:cs typeface="Arial" pitchFamily="34" charset="0"/>
                        </a:rPr>
                        <a:t>Complete project design and</a:t>
                      </a:r>
                      <a:r>
                        <a:rPr lang="en-US" sz="1100" i="1" baseline="0" dirty="0" smtClean="0">
                          <a:solidFill>
                            <a:schemeClr val="bg1">
                              <a:lumMod val="50000"/>
                            </a:schemeClr>
                          </a:solidFill>
                          <a:latin typeface="Arial" pitchFamily="34" charset="0"/>
                          <a:cs typeface="Arial" pitchFamily="34" charset="0"/>
                        </a:rPr>
                        <a:t> construction of the city planned for 2013-2014</a:t>
                      </a:r>
                      <a:endParaRPr lang="ru-RU" sz="1100" i="1" dirty="0" smtClean="0">
                        <a:solidFill>
                          <a:schemeClr val="bg1">
                            <a:lumMod val="50000"/>
                          </a:schemeClr>
                        </a:solidFill>
                        <a:latin typeface="Arial" pitchFamily="34" charset="0"/>
                        <a:cs typeface="Arial" pitchFamily="34" charset="0"/>
                      </a:endParaRPr>
                    </a:p>
                  </a:txBody>
                  <a:tcPr>
                    <a:lnT w="12700" cap="flat" cmpd="sng" algn="ctr">
                      <a:solidFill>
                        <a:schemeClr val="bg2">
                          <a:lumMod val="50000"/>
                        </a:schemeClr>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4126126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324049741"/>
              </p:ext>
            </p:extLst>
          </p:nvPr>
        </p:nvGraphicFramePr>
        <p:xfrm>
          <a:off x="491196" y="1795569"/>
          <a:ext cx="8530006" cy="2746442"/>
        </p:xfrm>
        <a:graphic>
          <a:graphicData uri="http://schemas.openxmlformats.org/drawingml/2006/table">
            <a:tbl>
              <a:tblPr>
                <a:tableStyleId>{9D7B26C5-4107-4FEC-AEDC-1716B250A1EF}</a:tableStyleId>
              </a:tblPr>
              <a:tblGrid>
                <a:gridCol w="3026177"/>
                <a:gridCol w="1057246"/>
                <a:gridCol w="1040203"/>
                <a:gridCol w="3406380"/>
              </a:tblGrid>
              <a:tr h="207216">
                <a:tc>
                  <a:txBody>
                    <a:bodyPr/>
                    <a:lstStyle/>
                    <a:p>
                      <a:pPr algn="ctr" fontAlgn="ctr"/>
                      <a:r>
                        <a:rPr lang="en-US" sz="1100" b="1" u="none" strike="noStrike" dirty="0" smtClean="0">
                          <a:solidFill>
                            <a:schemeClr val="bg1">
                              <a:lumMod val="25000"/>
                            </a:schemeClr>
                          </a:solidFill>
                          <a:effectLst/>
                          <a:latin typeface="Helvetica" pitchFamily="34" charset="0"/>
                          <a:cs typeface="Helvetica" pitchFamily="34" charset="0"/>
                        </a:rPr>
                        <a:t>KPI</a:t>
                      </a:r>
                      <a:endParaRPr lang="ru-RU" sz="1100" b="1" i="0" u="none" strike="noStrike" dirty="0">
                        <a:solidFill>
                          <a:schemeClr val="bg1">
                            <a:lumMod val="25000"/>
                          </a:schemeClr>
                        </a:solidFill>
                        <a:effectLst/>
                        <a:latin typeface="Helvetica" pitchFamily="34" charset="0"/>
                        <a:cs typeface="Helvetica" pitchFamily="34" charset="0"/>
                      </a:endParaRPr>
                    </a:p>
                  </a:txBody>
                  <a:tcPr marL="6581" marR="6581" marT="6581" marB="0" anchor="ct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en-US" sz="1100" b="1" u="none" strike="noStrike" dirty="0" smtClean="0">
                          <a:solidFill>
                            <a:schemeClr val="bg1">
                              <a:lumMod val="25000"/>
                            </a:schemeClr>
                          </a:solidFill>
                          <a:effectLst/>
                          <a:latin typeface="Helvetica" pitchFamily="34" charset="0"/>
                          <a:cs typeface="Helvetica" pitchFamily="34" charset="0"/>
                        </a:rPr>
                        <a:t>Target Value 2013</a:t>
                      </a:r>
                      <a:endParaRPr lang="ru-RU" sz="1100" b="1" i="0" u="none" strike="noStrike" dirty="0">
                        <a:solidFill>
                          <a:schemeClr val="bg1">
                            <a:lumMod val="25000"/>
                          </a:schemeClr>
                        </a:solidFill>
                        <a:effectLst/>
                        <a:latin typeface="Helvetica" pitchFamily="34" charset="0"/>
                        <a:cs typeface="Helvetica" pitchFamily="34" charset="0"/>
                      </a:endParaRPr>
                    </a:p>
                  </a:txBody>
                  <a:tcPr marL="6581" marR="6581" marT="6581" marB="0" anchor="ct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en-US" sz="1100" b="1" i="0" u="none" strike="noStrike" dirty="0" smtClean="0">
                          <a:solidFill>
                            <a:schemeClr val="bg1">
                              <a:lumMod val="25000"/>
                            </a:schemeClr>
                          </a:solidFill>
                          <a:effectLst/>
                          <a:latin typeface="Helvetica" pitchFamily="34" charset="0"/>
                          <a:cs typeface="Helvetica" pitchFamily="34" charset="0"/>
                        </a:rPr>
                        <a:t>Results on </a:t>
                      </a:r>
                      <a:r>
                        <a:rPr lang="ru-RU" sz="1100" b="1" i="0" u="none" strike="noStrike" baseline="0" dirty="0" smtClean="0">
                          <a:solidFill>
                            <a:schemeClr val="bg1">
                              <a:lumMod val="25000"/>
                            </a:schemeClr>
                          </a:solidFill>
                          <a:effectLst/>
                          <a:latin typeface="Helvetica" pitchFamily="34" charset="0"/>
                          <a:cs typeface="Helvetica" pitchFamily="34" charset="0"/>
                        </a:rPr>
                        <a:t>30.04.2013</a:t>
                      </a:r>
                      <a:endParaRPr lang="ru-RU" sz="1100" b="1" i="0" u="none" strike="noStrike" dirty="0">
                        <a:solidFill>
                          <a:schemeClr val="bg1">
                            <a:lumMod val="25000"/>
                          </a:schemeClr>
                        </a:solidFill>
                        <a:effectLst/>
                        <a:latin typeface="Helvetica" pitchFamily="34" charset="0"/>
                        <a:cs typeface="Helvetica" pitchFamily="34" charset="0"/>
                      </a:endParaRPr>
                    </a:p>
                  </a:txBody>
                  <a:tcPr marL="6581" marR="6581" marT="6581" marB="0" anchor="ct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en-US" sz="1100" b="1" i="0" u="none" strike="noStrike" dirty="0" smtClean="0">
                          <a:solidFill>
                            <a:schemeClr val="bg1">
                              <a:lumMod val="25000"/>
                            </a:schemeClr>
                          </a:solidFill>
                          <a:effectLst/>
                          <a:latin typeface="Helvetica" pitchFamily="34" charset="0"/>
                          <a:cs typeface="Helvetica" pitchFamily="34" charset="0"/>
                        </a:rPr>
                        <a:t>Management Comment</a:t>
                      </a:r>
                      <a:endParaRPr lang="ru-RU" sz="1100" b="1" i="0" u="none" strike="noStrike" dirty="0">
                        <a:solidFill>
                          <a:schemeClr val="bg1">
                            <a:lumMod val="25000"/>
                          </a:schemeClr>
                        </a:solidFill>
                        <a:effectLst/>
                        <a:latin typeface="Helvetica" pitchFamily="34" charset="0"/>
                        <a:cs typeface="Helvetica" pitchFamily="34" charset="0"/>
                      </a:endParaRPr>
                    </a:p>
                  </a:txBody>
                  <a:tcPr marL="6581" marR="6581" marT="6581" marB="0" anchor="ct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r>
              <a:tr h="1654641">
                <a:tc>
                  <a:txBody>
                    <a:bodyPr/>
                    <a:lstStyle/>
                    <a:p>
                      <a:r>
                        <a:rPr lang="en-US" sz="1100" kern="1200" dirty="0" smtClean="0">
                          <a:solidFill>
                            <a:schemeClr val="tx1"/>
                          </a:solidFill>
                          <a:latin typeface="+mn-lt"/>
                          <a:ea typeface="+mn-ea"/>
                          <a:cs typeface="+mn-cs"/>
                        </a:rPr>
                        <a:t>The average time for taking decisions, calendar days:</a:t>
                      </a:r>
                    </a:p>
                    <a:p>
                      <a:r>
                        <a:rPr lang="en-US" sz="1100" kern="1200" dirty="0" smtClean="0">
                          <a:solidFill>
                            <a:schemeClr val="tx1"/>
                          </a:solidFill>
                          <a:latin typeface="+mn-lt"/>
                          <a:ea typeface="+mn-ea"/>
                          <a:cs typeface="+mn-cs"/>
                        </a:rPr>
                        <a:t>A) participant status according to the process of preliminary approval;  B) participant status without the prior approval;  C) grants to participants</a:t>
                      </a:r>
                      <a:endParaRPr lang="ru-RU" sz="1100" b="0" i="0" u="none" strike="noStrike" dirty="0" smtClean="0">
                        <a:solidFill>
                          <a:schemeClr val="bg1">
                            <a:lumMod val="25000"/>
                          </a:schemeClr>
                        </a:solidFill>
                        <a:effectLst/>
                        <a:latin typeface="+mn-lt"/>
                        <a:cs typeface="Helvetica"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b"/>
                      <a:r>
                        <a:rPr lang="ru-RU" sz="1100" u="none" strike="noStrike" dirty="0">
                          <a:solidFill>
                            <a:schemeClr val="bg1">
                              <a:lumMod val="25000"/>
                            </a:schemeClr>
                          </a:solidFill>
                          <a:effectLst/>
                          <a:latin typeface="+mn-lt"/>
                          <a:cs typeface="Helvetica" pitchFamily="34" charset="0"/>
                        </a:rPr>
                        <a:t>А) 40</a:t>
                      </a:r>
                      <a:br>
                        <a:rPr lang="ru-RU" sz="1100" u="none" strike="noStrike" dirty="0">
                          <a:solidFill>
                            <a:schemeClr val="bg1">
                              <a:lumMod val="25000"/>
                            </a:schemeClr>
                          </a:solidFill>
                          <a:effectLst/>
                          <a:latin typeface="+mn-lt"/>
                          <a:cs typeface="Helvetica" pitchFamily="34" charset="0"/>
                        </a:rPr>
                      </a:br>
                      <a:r>
                        <a:rPr lang="ru-RU" sz="1100" u="none" strike="noStrike" dirty="0" smtClean="0">
                          <a:solidFill>
                            <a:schemeClr val="bg1">
                              <a:lumMod val="25000"/>
                            </a:schemeClr>
                          </a:solidFill>
                          <a:effectLst/>
                          <a:latin typeface="+mn-lt"/>
                          <a:cs typeface="Helvetica" pitchFamily="34" charset="0"/>
                        </a:rPr>
                        <a:t>Б) 30</a:t>
                      </a:r>
                    </a:p>
                    <a:p>
                      <a:pPr algn="ctr" fontAlgn="b"/>
                      <a:r>
                        <a:rPr lang="ru-RU" sz="1100" u="none" strike="noStrike" dirty="0" smtClean="0">
                          <a:solidFill>
                            <a:schemeClr val="bg1">
                              <a:lumMod val="25000"/>
                            </a:schemeClr>
                          </a:solidFill>
                          <a:effectLst/>
                          <a:latin typeface="+mn-lt"/>
                          <a:cs typeface="Helvetica" pitchFamily="34" charset="0"/>
                        </a:rPr>
                        <a:t>В) 70</a:t>
                      </a:r>
                      <a:endParaRPr lang="ru-RU" sz="1100" b="0" i="0" u="none" strike="noStrike" dirty="0">
                        <a:solidFill>
                          <a:schemeClr val="bg1">
                            <a:lumMod val="25000"/>
                          </a:schemeClr>
                        </a:solidFill>
                        <a:effectLst/>
                        <a:latin typeface="+mn-lt"/>
                        <a:cs typeface="Helvetica"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b"/>
                      <a:r>
                        <a:rPr lang="ru-RU" sz="1100" u="none" strike="noStrike" dirty="0" smtClean="0">
                          <a:solidFill>
                            <a:schemeClr val="bg1">
                              <a:lumMod val="25000"/>
                            </a:schemeClr>
                          </a:solidFill>
                          <a:effectLst/>
                          <a:latin typeface="+mn-lt"/>
                          <a:cs typeface="Helvetica" pitchFamily="34" charset="0"/>
                        </a:rPr>
                        <a:t>А) 30</a:t>
                      </a:r>
                      <a:br>
                        <a:rPr lang="ru-RU" sz="1100" u="none" strike="noStrike" dirty="0" smtClean="0">
                          <a:solidFill>
                            <a:schemeClr val="bg1">
                              <a:lumMod val="25000"/>
                            </a:schemeClr>
                          </a:solidFill>
                          <a:effectLst/>
                          <a:latin typeface="+mn-lt"/>
                          <a:cs typeface="Helvetica" pitchFamily="34" charset="0"/>
                        </a:rPr>
                      </a:br>
                      <a:r>
                        <a:rPr lang="ru-RU" sz="1100" u="none" strike="noStrike" dirty="0" smtClean="0">
                          <a:solidFill>
                            <a:schemeClr val="bg1">
                              <a:lumMod val="25000"/>
                            </a:schemeClr>
                          </a:solidFill>
                          <a:effectLst/>
                          <a:latin typeface="+mn-lt"/>
                          <a:cs typeface="Helvetica" pitchFamily="34" charset="0"/>
                        </a:rPr>
                        <a:t>Б) </a:t>
                      </a:r>
                      <a:r>
                        <a:rPr lang="en-US" sz="1100" u="none" strike="noStrike" dirty="0" smtClean="0">
                          <a:solidFill>
                            <a:schemeClr val="bg1">
                              <a:lumMod val="25000"/>
                            </a:schemeClr>
                          </a:solidFill>
                          <a:effectLst/>
                          <a:latin typeface="+mn-lt"/>
                          <a:cs typeface="Helvetica" pitchFamily="34" charset="0"/>
                        </a:rPr>
                        <a:t>25</a:t>
                      </a:r>
                      <a:endParaRPr lang="ru-RU" sz="1100" u="none" strike="noStrike" dirty="0" smtClean="0">
                        <a:solidFill>
                          <a:schemeClr val="bg1">
                            <a:lumMod val="25000"/>
                          </a:schemeClr>
                        </a:solidFill>
                        <a:effectLst/>
                        <a:latin typeface="+mn-lt"/>
                        <a:cs typeface="Helvetica" pitchFamily="34" charset="0"/>
                      </a:endParaRPr>
                    </a:p>
                    <a:p>
                      <a:pPr algn="ctr" fontAlgn="b"/>
                      <a:r>
                        <a:rPr lang="ru-RU" sz="1100" u="none" strike="noStrike" dirty="0" smtClean="0">
                          <a:solidFill>
                            <a:schemeClr val="bg1">
                              <a:lumMod val="25000"/>
                            </a:schemeClr>
                          </a:solidFill>
                          <a:effectLst/>
                          <a:latin typeface="+mn-lt"/>
                          <a:cs typeface="Helvetica" pitchFamily="34" charset="0"/>
                        </a:rPr>
                        <a:t>В) 7</a:t>
                      </a:r>
                      <a:r>
                        <a:rPr lang="en-US" sz="1100" u="none" strike="noStrike" dirty="0" smtClean="0">
                          <a:solidFill>
                            <a:schemeClr val="bg1">
                              <a:lumMod val="25000"/>
                            </a:schemeClr>
                          </a:solidFill>
                          <a:effectLst/>
                          <a:latin typeface="+mn-lt"/>
                          <a:cs typeface="Helvetica" pitchFamily="34" charset="0"/>
                        </a:rPr>
                        <a:t>8</a:t>
                      </a:r>
                      <a:endParaRPr lang="ru-RU" sz="1100" b="0" i="0" u="none" strike="noStrike" dirty="0" smtClean="0">
                        <a:solidFill>
                          <a:schemeClr val="bg1">
                            <a:lumMod val="25000"/>
                          </a:schemeClr>
                        </a:solidFill>
                        <a:effectLst/>
                        <a:latin typeface="+mn-lt"/>
                        <a:cs typeface="Helvetica" pitchFamily="34" charset="0"/>
                      </a:endParaRPr>
                    </a:p>
                    <a:p>
                      <a:pPr algn="ctr" fontAlgn="b"/>
                      <a:endParaRPr lang="ru-RU" sz="1100" b="0" i="0" u="none" strike="noStrike" dirty="0" smtClean="0">
                        <a:solidFill>
                          <a:schemeClr val="bg1">
                            <a:lumMod val="25000"/>
                          </a:schemeClr>
                        </a:solidFill>
                        <a:effectLst/>
                        <a:latin typeface="+mn-lt"/>
                        <a:cs typeface="Helvetica"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r>
                        <a:rPr lang="en-US" sz="1100" kern="1200" dirty="0" smtClean="0">
                          <a:solidFill>
                            <a:schemeClr val="tx1"/>
                          </a:solidFill>
                          <a:latin typeface="+mn-lt"/>
                          <a:ea typeface="+mn-ea"/>
                          <a:cs typeface="+mn-cs"/>
                        </a:rPr>
                        <a:t>Deviation of actual results from the set targets on the decisions to give a </a:t>
                      </a:r>
                      <a:r>
                        <a:rPr lang="en-US" sz="1100" kern="1200" dirty="0" smtClean="0">
                          <a:solidFill>
                            <a:schemeClr val="tx1"/>
                          </a:solidFill>
                          <a:latin typeface="+mn-lt"/>
                          <a:ea typeface="+mn-ea"/>
                          <a:cs typeface="+mn-cs"/>
                        </a:rPr>
                        <a:t>grants:</a:t>
                      </a:r>
                      <a:endParaRPr lang="en-US" sz="1100" kern="1200" dirty="0" smtClean="0">
                        <a:solidFill>
                          <a:schemeClr val="tx1"/>
                        </a:solidFill>
                        <a:latin typeface="+mn-lt"/>
                        <a:ea typeface="+mn-ea"/>
                        <a:cs typeface="+mn-cs"/>
                      </a:endParaRPr>
                    </a:p>
                    <a:p>
                      <a:r>
                        <a:rPr lang="en-US" sz="1100" kern="1200" dirty="0" smtClean="0">
                          <a:solidFill>
                            <a:schemeClr val="tx1"/>
                          </a:solidFill>
                          <a:latin typeface="+mn-lt"/>
                          <a:ea typeface="+mn-ea"/>
                          <a:cs typeface="+mn-cs"/>
                        </a:rPr>
                        <a:t>• small amount to choose from;</a:t>
                      </a:r>
                    </a:p>
                    <a:p>
                      <a:r>
                        <a:rPr lang="en-US" sz="1100" kern="1200" dirty="0" smtClean="0">
                          <a:solidFill>
                            <a:schemeClr val="tx1"/>
                          </a:solidFill>
                          <a:latin typeface="+mn-lt"/>
                          <a:ea typeface="+mn-ea"/>
                          <a:cs typeface="+mn-cs"/>
                        </a:rPr>
                        <a:t>• time gap in the evaluation (filed in 2012, completed  examination in 2013);</a:t>
                      </a:r>
                    </a:p>
                    <a:p>
                      <a:r>
                        <a:rPr lang="en-US" sz="1100" kern="1200" dirty="0" smtClean="0">
                          <a:solidFill>
                            <a:schemeClr val="tx1"/>
                          </a:solidFill>
                          <a:latin typeface="+mn-lt"/>
                          <a:ea typeface="+mn-ea"/>
                          <a:cs typeface="+mn-cs"/>
                        </a:rPr>
                        <a:t>• Discretionary calendar meetings of the Grant Committee (decision can only be taken at a meeting of the Grant Committee, which is held every three weeks).</a:t>
                      </a:r>
                    </a:p>
                    <a:p>
                      <a:endParaRPr lang="en-US" sz="1100" kern="1200" dirty="0" smtClean="0">
                        <a:solidFill>
                          <a:schemeClr val="tx1"/>
                        </a:solidFill>
                        <a:latin typeface="+mn-lt"/>
                        <a:ea typeface="+mn-ea"/>
                        <a:cs typeface="+mn-cs"/>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r>
              <a:tr h="749940">
                <a:tc>
                  <a:txBody>
                    <a:bodyPr/>
                    <a:lstStyle/>
                    <a:p>
                      <a:r>
                        <a:rPr lang="en-US" sz="1100" kern="1200" dirty="0" smtClean="0">
                          <a:solidFill>
                            <a:schemeClr val="tx1"/>
                          </a:solidFill>
                          <a:latin typeface="+mn-lt"/>
                          <a:ea typeface="+mn-ea"/>
                          <a:cs typeface="+mn-cs"/>
                        </a:rPr>
                        <a:t>Compliance with the budget of the Fund (except for the budget for the construction of innovation city),%</a:t>
                      </a:r>
                      <a:endParaRPr lang="ru-RU" sz="1100" b="0" i="0" u="none" strike="noStrike" dirty="0" smtClean="0">
                        <a:solidFill>
                          <a:schemeClr val="bg1">
                            <a:lumMod val="25000"/>
                          </a:schemeClr>
                        </a:solidFill>
                        <a:effectLst/>
                        <a:latin typeface="+mn-lt"/>
                        <a:cs typeface="Helvetica" pitchFamily="34" charset="0"/>
                      </a:endParaRPr>
                    </a:p>
                    <a:p>
                      <a:pPr marL="85725" indent="0" algn="l" fontAlgn="b"/>
                      <a:endParaRPr lang="ru-RU" sz="1100" u="none" strike="noStrike" dirty="0" smtClean="0">
                        <a:solidFill>
                          <a:schemeClr val="bg1">
                            <a:lumMod val="25000"/>
                          </a:schemeClr>
                        </a:solidFill>
                        <a:effectLst/>
                        <a:latin typeface="+mn-lt"/>
                        <a:cs typeface="Helvetica"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b"/>
                      <a:r>
                        <a:rPr lang="ru-RU" sz="1100" u="none" strike="noStrike" dirty="0">
                          <a:solidFill>
                            <a:schemeClr val="bg1">
                              <a:lumMod val="25000"/>
                            </a:schemeClr>
                          </a:solidFill>
                          <a:effectLst/>
                          <a:latin typeface="+mn-lt"/>
                          <a:cs typeface="Helvetica" pitchFamily="34" charset="0"/>
                        </a:rPr>
                        <a:t>-10%</a:t>
                      </a:r>
                      <a:endParaRPr lang="ru-RU" sz="1100" b="0" i="0" u="none" strike="noStrike" dirty="0">
                        <a:solidFill>
                          <a:schemeClr val="bg1">
                            <a:lumMod val="25000"/>
                          </a:schemeClr>
                        </a:solidFill>
                        <a:effectLst/>
                        <a:latin typeface="+mn-lt"/>
                        <a:cs typeface="Helvetica"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b"/>
                      <a:r>
                        <a:rPr lang="ru-RU" sz="1100" b="0" i="0" u="none" strike="noStrike" dirty="0" smtClean="0">
                          <a:solidFill>
                            <a:schemeClr val="bg1">
                              <a:lumMod val="25000"/>
                            </a:schemeClr>
                          </a:solidFill>
                          <a:effectLst/>
                          <a:latin typeface="+mn-lt"/>
                          <a:cs typeface="Helvetica" pitchFamily="34" charset="0"/>
                        </a:rPr>
                        <a:t>-57%</a:t>
                      </a:r>
                      <a:endParaRPr lang="ru-RU" sz="1100" b="0" i="0" u="none" strike="noStrike" dirty="0">
                        <a:solidFill>
                          <a:schemeClr val="bg1">
                            <a:lumMod val="25000"/>
                          </a:schemeClr>
                        </a:solidFill>
                        <a:effectLst/>
                        <a:latin typeface="+mn-lt"/>
                        <a:cs typeface="Helvetica"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l" fontAlgn="b"/>
                      <a:r>
                        <a:rPr lang="en-US" sz="1100" kern="1200" dirty="0" smtClean="0">
                          <a:solidFill>
                            <a:schemeClr val="tx1"/>
                          </a:solidFill>
                          <a:latin typeface="+mn-lt"/>
                          <a:ea typeface="+mn-ea"/>
                          <a:cs typeface="+mn-cs"/>
                        </a:rPr>
                        <a:t>Budget uses on 30.04.2013 amounts 43% of the 4 month total budget due to the timing of procurement and contracting procedures that in practice transfer payments to the following periods in 2013.</a:t>
                      </a:r>
                      <a:endParaRPr lang="ru-RU" sz="1100" b="0" kern="1200" baseline="0" dirty="0">
                        <a:solidFill>
                          <a:schemeClr val="bg1">
                            <a:lumMod val="25000"/>
                          </a:schemeClr>
                        </a:solidFill>
                        <a:latin typeface="+mn-lt"/>
                        <a:ea typeface="+mn-ea"/>
                        <a:cs typeface="Helvetica"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r>
            </a:tbl>
          </a:graphicData>
        </a:graphic>
      </p:graphicFrame>
      <p:sp>
        <p:nvSpPr>
          <p:cNvPr id="4" name="Title 1"/>
          <p:cNvSpPr txBox="1">
            <a:spLocks/>
          </p:cNvSpPr>
          <p:nvPr/>
        </p:nvSpPr>
        <p:spPr>
          <a:xfrm>
            <a:off x="2174724" y="397314"/>
            <a:ext cx="5840388" cy="796399"/>
          </a:xfrm>
          <a:prstGeom prst="rect">
            <a:avLst/>
          </a:prstGeom>
        </p:spPr>
        <p:txBody>
          <a:bodyPr/>
          <a:lstStyle>
            <a:lvl1pPr algn="l" defTabSz="457200" rtl="0" eaLnBrk="1" latinLnBrk="0" hangingPunct="1">
              <a:spcBef>
                <a:spcPct val="0"/>
              </a:spcBef>
              <a:buNone/>
              <a:defRPr sz="3600" kern="1200">
                <a:solidFill>
                  <a:schemeClr val="tx1"/>
                </a:solidFill>
                <a:latin typeface="HelveticaNeueCyr-Heavy"/>
                <a:ea typeface="+mj-ea"/>
                <a:cs typeface="+mj-cs"/>
              </a:defRPr>
            </a:lvl1pPr>
          </a:lstStyle>
          <a:p>
            <a:r>
              <a:rPr lang="ru-RU" sz="2400" dirty="0">
                <a:solidFill>
                  <a:schemeClr val="bg1">
                    <a:lumMod val="50000"/>
                  </a:schemeClr>
                </a:solidFill>
                <a:latin typeface="Helvetica" pitchFamily="34" charset="0"/>
                <a:cs typeface="Helvetica" pitchFamily="34" charset="0"/>
              </a:rPr>
              <a:t>4. </a:t>
            </a:r>
            <a:r>
              <a:rPr lang="en-US" sz="2400" dirty="0" smtClean="0">
                <a:solidFill>
                  <a:schemeClr val="bg1">
                    <a:lumMod val="50000"/>
                  </a:schemeClr>
                </a:solidFill>
                <a:latin typeface="Helvetica" pitchFamily="34" charset="0"/>
                <a:cs typeface="Helvetica" pitchFamily="34" charset="0"/>
              </a:rPr>
              <a:t>Fund</a:t>
            </a:r>
            <a:endParaRPr lang="ru-RU" sz="2400" dirty="0">
              <a:solidFill>
                <a:schemeClr val="bg1">
                  <a:lumMod val="50000"/>
                </a:schemeClr>
              </a:solidFill>
              <a:latin typeface="Helvetica" pitchFamily="34" charset="0"/>
              <a:cs typeface="Helvetica" pitchFamily="34"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775837338"/>
              </p:ext>
            </p:extLst>
          </p:nvPr>
        </p:nvGraphicFramePr>
        <p:xfrm>
          <a:off x="2219327" y="914401"/>
          <a:ext cx="6331820" cy="609209"/>
        </p:xfrm>
        <a:graphic>
          <a:graphicData uri="http://schemas.openxmlformats.org/drawingml/2006/table">
            <a:tbl>
              <a:tblPr firstRow="1" bandRow="1">
                <a:tableStyleId>{2D5ABB26-0587-4C30-8999-92F81FD0307C}</a:tableStyleId>
              </a:tblPr>
              <a:tblGrid>
                <a:gridCol w="6331820"/>
              </a:tblGrid>
              <a:tr h="212578">
                <a:tc>
                  <a:txBody>
                    <a:bodyPr/>
                    <a:lstStyle/>
                    <a:p>
                      <a:r>
                        <a:rPr lang="en-US" sz="1100" dirty="0" smtClean="0">
                          <a:solidFill>
                            <a:schemeClr val="bg1">
                              <a:lumMod val="25000"/>
                            </a:schemeClr>
                          </a:solidFill>
                          <a:latin typeface="Helvetica" pitchFamily="34" charset="0"/>
                          <a:cs typeface="Helvetica" pitchFamily="34" charset="0"/>
                        </a:rPr>
                        <a:t>The Strategic Goal</a:t>
                      </a:r>
                      <a:endParaRPr lang="ru-RU" sz="1100" dirty="0">
                        <a:solidFill>
                          <a:schemeClr val="bg1">
                            <a:lumMod val="25000"/>
                          </a:schemeClr>
                        </a:solidFill>
                        <a:latin typeface="Helvetica" pitchFamily="34" charset="0"/>
                        <a:cs typeface="Helvetica" pitchFamily="34" charset="0"/>
                      </a:endParaRPr>
                    </a:p>
                  </a:txBody>
                  <a:tcPr>
                    <a:lnB w="12700" cap="flat" cmpd="sng" algn="ctr">
                      <a:solidFill>
                        <a:schemeClr val="bg2">
                          <a:lumMod val="50000"/>
                        </a:schemeClr>
                      </a:solidFill>
                      <a:prstDash val="solid"/>
                      <a:round/>
                      <a:headEnd type="none" w="med" len="med"/>
                      <a:tailEnd type="none" w="med" len="med"/>
                    </a:lnB>
                  </a:tcPr>
                </a:tc>
              </a:tr>
              <a:tr h="350129">
                <a:tc>
                  <a:txBody>
                    <a:bodyPr/>
                    <a:lstStyle/>
                    <a:p>
                      <a:r>
                        <a:rPr lang="en-US" sz="1200" i="1" kern="1200" dirty="0" smtClean="0">
                          <a:solidFill>
                            <a:schemeClr val="bg2">
                              <a:lumMod val="50000"/>
                            </a:schemeClr>
                          </a:solidFill>
                          <a:latin typeface="+mn-lt"/>
                          <a:ea typeface="+mn-ea"/>
                          <a:cs typeface="+mn-cs"/>
                        </a:rPr>
                        <a:t>Improve </a:t>
                      </a:r>
                      <a:r>
                        <a:rPr lang="en-US" sz="1200" i="1" kern="1200" dirty="0" smtClean="0">
                          <a:solidFill>
                            <a:schemeClr val="bg2">
                              <a:lumMod val="50000"/>
                            </a:schemeClr>
                          </a:solidFill>
                          <a:latin typeface="+mn-lt"/>
                          <a:ea typeface="+mn-ea"/>
                          <a:cs typeface="+mn-cs"/>
                        </a:rPr>
                        <a:t>management systems to ensure successful </a:t>
                      </a:r>
                      <a:r>
                        <a:rPr lang="en-US" sz="1200" i="1" kern="1200" dirty="0" smtClean="0">
                          <a:solidFill>
                            <a:schemeClr val="bg2">
                              <a:lumMod val="50000"/>
                            </a:schemeClr>
                          </a:solidFill>
                          <a:latin typeface="+mn-lt"/>
                          <a:ea typeface="+mn-ea"/>
                          <a:cs typeface="+mn-cs"/>
                        </a:rPr>
                        <a:t>outcomes </a:t>
                      </a:r>
                      <a:r>
                        <a:rPr lang="en-US" sz="1200" i="1" kern="1200" dirty="0" smtClean="0">
                          <a:solidFill>
                            <a:schemeClr val="bg2">
                              <a:lumMod val="50000"/>
                            </a:schemeClr>
                          </a:solidFill>
                          <a:latin typeface="+mn-lt"/>
                          <a:ea typeface="+mn-ea"/>
                          <a:cs typeface="+mn-cs"/>
                        </a:rPr>
                        <a:t>of the Fund's objectives</a:t>
                      </a:r>
                      <a:endParaRPr lang="ru-RU" sz="1200" i="1" dirty="0" smtClean="0">
                        <a:solidFill>
                          <a:schemeClr val="bg2">
                            <a:lumMod val="50000"/>
                          </a:schemeClr>
                        </a:solidFill>
                        <a:latin typeface="Helvetica" pitchFamily="34" charset="0"/>
                        <a:cs typeface="Helvetica" pitchFamily="34" charset="0"/>
                      </a:endParaRPr>
                    </a:p>
                  </a:txBody>
                  <a:tcPr>
                    <a:lnT w="12700" cap="flat" cmpd="sng" algn="ctr">
                      <a:solidFill>
                        <a:schemeClr val="bg2">
                          <a:lumMod val="50000"/>
                        </a:schemeClr>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2274243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183782270"/>
              </p:ext>
            </p:extLst>
          </p:nvPr>
        </p:nvGraphicFramePr>
        <p:xfrm>
          <a:off x="419307" y="1795569"/>
          <a:ext cx="8724694" cy="1628602"/>
        </p:xfrm>
        <a:graphic>
          <a:graphicData uri="http://schemas.openxmlformats.org/drawingml/2006/table">
            <a:tbl>
              <a:tblPr>
                <a:tableStyleId>{9D7B26C5-4107-4FEC-AEDC-1716B250A1EF}</a:tableStyleId>
              </a:tblPr>
              <a:tblGrid>
                <a:gridCol w="3095246"/>
                <a:gridCol w="1081376"/>
                <a:gridCol w="1105624"/>
                <a:gridCol w="3442448"/>
              </a:tblGrid>
              <a:tr h="207216">
                <a:tc>
                  <a:txBody>
                    <a:bodyPr/>
                    <a:lstStyle/>
                    <a:p>
                      <a:pPr algn="ctr" fontAlgn="ctr"/>
                      <a:r>
                        <a:rPr lang="en-US" sz="1100" b="1" u="none" strike="noStrike" dirty="0" smtClean="0">
                          <a:solidFill>
                            <a:schemeClr val="bg1">
                              <a:lumMod val="25000"/>
                            </a:schemeClr>
                          </a:solidFill>
                          <a:effectLst/>
                          <a:latin typeface="Helvetica" pitchFamily="34" charset="0"/>
                          <a:cs typeface="Helvetica" pitchFamily="34" charset="0"/>
                        </a:rPr>
                        <a:t>KPI</a:t>
                      </a:r>
                      <a:endParaRPr lang="ru-RU" sz="1100" b="1" i="0" u="none" strike="noStrike" dirty="0">
                        <a:solidFill>
                          <a:schemeClr val="bg1">
                            <a:lumMod val="25000"/>
                          </a:schemeClr>
                        </a:solidFill>
                        <a:effectLst/>
                        <a:latin typeface="Helvetica" pitchFamily="34" charset="0"/>
                        <a:cs typeface="Helvetica" pitchFamily="34" charset="0"/>
                      </a:endParaRPr>
                    </a:p>
                  </a:txBody>
                  <a:tcPr marL="6581" marR="6581" marT="6581" marB="0" anchor="ct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en-US" sz="1100" b="1" u="none" strike="noStrike" dirty="0" smtClean="0">
                          <a:solidFill>
                            <a:schemeClr val="bg1">
                              <a:lumMod val="25000"/>
                            </a:schemeClr>
                          </a:solidFill>
                          <a:effectLst/>
                          <a:latin typeface="Helvetica" pitchFamily="34" charset="0"/>
                          <a:cs typeface="Helvetica" pitchFamily="34" charset="0"/>
                        </a:rPr>
                        <a:t>Target Value 2013</a:t>
                      </a:r>
                      <a:endParaRPr lang="ru-RU" sz="1100" b="1" i="0" u="none" strike="noStrike" dirty="0">
                        <a:solidFill>
                          <a:schemeClr val="bg1">
                            <a:lumMod val="25000"/>
                          </a:schemeClr>
                        </a:solidFill>
                        <a:effectLst/>
                        <a:latin typeface="Helvetica" pitchFamily="34" charset="0"/>
                        <a:cs typeface="Helvetica" pitchFamily="34" charset="0"/>
                      </a:endParaRPr>
                    </a:p>
                  </a:txBody>
                  <a:tcPr marL="6581" marR="6581" marT="6581" marB="0" anchor="ct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en-US" sz="1100" b="1" i="0" u="none" strike="noStrike" dirty="0" smtClean="0">
                          <a:solidFill>
                            <a:schemeClr val="bg1">
                              <a:lumMod val="25000"/>
                            </a:schemeClr>
                          </a:solidFill>
                          <a:effectLst/>
                          <a:latin typeface="Helvetica" pitchFamily="34" charset="0"/>
                          <a:cs typeface="Helvetica" pitchFamily="34" charset="0"/>
                        </a:rPr>
                        <a:t>Results on </a:t>
                      </a:r>
                      <a:r>
                        <a:rPr lang="ru-RU" sz="1100" b="1" i="0" u="none" strike="noStrike" baseline="0" dirty="0" smtClean="0">
                          <a:solidFill>
                            <a:schemeClr val="bg1">
                              <a:lumMod val="25000"/>
                            </a:schemeClr>
                          </a:solidFill>
                          <a:effectLst/>
                          <a:latin typeface="Helvetica" pitchFamily="34" charset="0"/>
                          <a:cs typeface="Helvetica" pitchFamily="34" charset="0"/>
                        </a:rPr>
                        <a:t>30.04.2013</a:t>
                      </a:r>
                      <a:endParaRPr lang="ru-RU" sz="1100" b="1" i="0" u="none" strike="noStrike" dirty="0">
                        <a:solidFill>
                          <a:schemeClr val="bg1">
                            <a:lumMod val="25000"/>
                          </a:schemeClr>
                        </a:solidFill>
                        <a:effectLst/>
                        <a:latin typeface="Helvetica" pitchFamily="34" charset="0"/>
                        <a:cs typeface="Helvetica" pitchFamily="34" charset="0"/>
                      </a:endParaRPr>
                    </a:p>
                  </a:txBody>
                  <a:tcPr marL="6581" marR="6581" marT="6581" marB="0" anchor="ct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en-US" sz="1100" b="1" i="0" u="none" strike="noStrike" dirty="0" smtClean="0">
                          <a:solidFill>
                            <a:schemeClr val="bg1">
                              <a:lumMod val="25000"/>
                            </a:schemeClr>
                          </a:solidFill>
                          <a:effectLst/>
                          <a:latin typeface="Helvetica" pitchFamily="34" charset="0"/>
                          <a:cs typeface="Helvetica" pitchFamily="34" charset="0"/>
                        </a:rPr>
                        <a:t>Management Comment</a:t>
                      </a:r>
                      <a:endParaRPr lang="ru-RU" sz="1100" b="1" i="0" u="none" strike="noStrike" dirty="0">
                        <a:solidFill>
                          <a:schemeClr val="bg1">
                            <a:lumMod val="25000"/>
                          </a:schemeClr>
                        </a:solidFill>
                        <a:effectLst/>
                        <a:latin typeface="Helvetica" pitchFamily="34" charset="0"/>
                        <a:cs typeface="Helvetica" pitchFamily="34" charset="0"/>
                      </a:endParaRPr>
                    </a:p>
                  </a:txBody>
                  <a:tcPr marL="6581" marR="6581" marT="6581" marB="0" anchor="ct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r>
              <a:tr h="749940">
                <a:tc>
                  <a:txBody>
                    <a:bodyPr/>
                    <a:lstStyle/>
                    <a:p>
                      <a:pPr algn="l" fontAlgn="b"/>
                      <a:r>
                        <a:rPr lang="en-US" sz="1200" kern="1200" dirty="0" smtClean="0">
                          <a:solidFill>
                            <a:schemeClr val="tx1"/>
                          </a:solidFill>
                          <a:latin typeface="+mn-lt"/>
                          <a:ea typeface="+mn-ea"/>
                          <a:cs typeface="+mn-cs"/>
                        </a:rPr>
                        <a:t>Percentage of </a:t>
                      </a:r>
                      <a:r>
                        <a:rPr lang="en-US" sz="1200" kern="1200" dirty="0" smtClean="0">
                          <a:solidFill>
                            <a:schemeClr val="tx1"/>
                          </a:solidFill>
                          <a:latin typeface="+mn-lt"/>
                          <a:ea typeface="+mn-ea"/>
                          <a:cs typeface="+mn-cs"/>
                        </a:rPr>
                        <a:t>newly attracted online </a:t>
                      </a:r>
                      <a:r>
                        <a:rPr lang="en-US" sz="1200" kern="1200" dirty="0" smtClean="0">
                          <a:solidFill>
                            <a:schemeClr val="tx1"/>
                          </a:solidFill>
                          <a:latin typeface="+mn-lt"/>
                          <a:ea typeface="+mn-ea"/>
                          <a:cs typeface="+mn-cs"/>
                        </a:rPr>
                        <a:t>community-participants (the ratio of registered accounts to the total number of unique visits),%</a:t>
                      </a:r>
                      <a:endParaRPr lang="ru-RU" sz="1200" b="0" i="0" u="none" strike="noStrike" dirty="0" smtClean="0">
                        <a:solidFill>
                          <a:schemeClr val="bg1">
                            <a:lumMod val="25000"/>
                          </a:schemeClr>
                        </a:solidFill>
                        <a:effectLst/>
                        <a:latin typeface="+mn-lt"/>
                        <a:cs typeface="Helvetica"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b"/>
                      <a:r>
                        <a:rPr lang="ru-RU" sz="1200" u="none" strike="noStrike" dirty="0">
                          <a:solidFill>
                            <a:schemeClr val="bg1">
                              <a:lumMod val="25000"/>
                            </a:schemeClr>
                          </a:solidFill>
                          <a:effectLst/>
                          <a:latin typeface="+mn-lt"/>
                          <a:cs typeface="Helvetica" pitchFamily="34" charset="0"/>
                        </a:rPr>
                        <a:t>1,5%</a:t>
                      </a:r>
                      <a:endParaRPr lang="ru-RU" sz="1200" b="0" i="0" u="none" strike="noStrike" dirty="0">
                        <a:solidFill>
                          <a:schemeClr val="bg1">
                            <a:lumMod val="25000"/>
                          </a:schemeClr>
                        </a:solidFill>
                        <a:effectLst/>
                        <a:latin typeface="+mn-lt"/>
                        <a:cs typeface="Helvetica"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b"/>
                      <a:r>
                        <a:rPr lang="ru-RU" sz="1200" b="0" i="0" u="none" strike="noStrike" dirty="0" smtClean="0">
                          <a:solidFill>
                            <a:schemeClr val="bg1">
                              <a:lumMod val="25000"/>
                            </a:schemeClr>
                          </a:solidFill>
                          <a:effectLst/>
                          <a:latin typeface="+mn-lt"/>
                          <a:cs typeface="Helvetica" pitchFamily="34" charset="0"/>
                        </a:rPr>
                        <a:t>3,14</a:t>
                      </a:r>
                      <a:r>
                        <a:rPr lang="en-US" sz="1200" b="0" i="0" u="none" strike="noStrike" dirty="0" smtClean="0">
                          <a:solidFill>
                            <a:schemeClr val="bg1">
                              <a:lumMod val="25000"/>
                            </a:schemeClr>
                          </a:solidFill>
                          <a:effectLst/>
                          <a:latin typeface="+mn-lt"/>
                          <a:cs typeface="Helvetica" pitchFamily="34" charset="0"/>
                        </a:rPr>
                        <a:t>%</a:t>
                      </a:r>
                      <a:endParaRPr lang="ru-RU" sz="1200" b="0" i="0" u="none" strike="noStrike" dirty="0">
                        <a:solidFill>
                          <a:schemeClr val="bg1">
                            <a:lumMod val="25000"/>
                          </a:schemeClr>
                        </a:solidFill>
                        <a:effectLst/>
                        <a:latin typeface="+mn-lt"/>
                        <a:cs typeface="Helvetica"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l" fontAlgn="b"/>
                      <a:r>
                        <a:rPr lang="en-US" sz="1200" kern="1200" dirty="0" smtClean="0">
                          <a:solidFill>
                            <a:schemeClr val="tx1"/>
                          </a:solidFill>
                          <a:latin typeface="+mn-lt"/>
                          <a:ea typeface="+mn-ea"/>
                          <a:cs typeface="+mn-cs"/>
                        </a:rPr>
                        <a:t>Such a significant difference with the previous period that is exceeding the target level KPI, is due to the activities to promote Startup Village and through registrations on the site: </a:t>
                      </a:r>
                      <a:r>
                        <a:rPr lang="en-US" sz="1200" kern="1200" dirty="0" err="1" smtClean="0">
                          <a:solidFill>
                            <a:schemeClr val="tx1"/>
                          </a:solidFill>
                          <a:latin typeface="+mn-lt"/>
                          <a:ea typeface="+mn-ea"/>
                          <a:cs typeface="+mn-cs"/>
                        </a:rPr>
                        <a:t>startupvillage.ru</a:t>
                      </a:r>
                      <a:r>
                        <a:rPr lang="en-US" sz="1200" kern="1200" dirty="0" smtClean="0">
                          <a:solidFill>
                            <a:schemeClr val="tx1"/>
                          </a:solidFill>
                          <a:latin typeface="+mn-lt"/>
                          <a:ea typeface="+mn-ea"/>
                          <a:cs typeface="+mn-cs"/>
                        </a:rPr>
                        <a:t> (when registering for the event on the site, users are automatically registered on the site of </a:t>
                      </a:r>
                      <a:r>
                        <a:rPr lang="en-US" sz="1200" kern="1200" dirty="0" err="1" smtClean="0">
                          <a:solidFill>
                            <a:schemeClr val="tx1"/>
                          </a:solidFill>
                          <a:latin typeface="+mn-lt"/>
                          <a:ea typeface="+mn-ea"/>
                          <a:cs typeface="+mn-cs"/>
                        </a:rPr>
                        <a:t>community.sk.ru</a:t>
                      </a:r>
                      <a:r>
                        <a:rPr lang="en-US" sz="1200" kern="1200" dirty="0" smtClean="0">
                          <a:solidFill>
                            <a:schemeClr val="tx1"/>
                          </a:solidFill>
                          <a:latin typeface="+mn-lt"/>
                          <a:ea typeface="+mn-ea"/>
                          <a:cs typeface="+mn-cs"/>
                        </a:rPr>
                        <a:t>)</a:t>
                      </a:r>
                      <a:endParaRPr lang="ru-RU" sz="1200" b="0" i="0" u="none" strike="noStrike" dirty="0" smtClean="0">
                        <a:solidFill>
                          <a:schemeClr val="bg1">
                            <a:lumMod val="25000"/>
                          </a:schemeClr>
                        </a:solidFill>
                        <a:effectLst/>
                        <a:latin typeface="+mn-lt"/>
                        <a:cs typeface="Helvetica"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r>
            </a:tbl>
          </a:graphicData>
        </a:graphic>
      </p:graphicFrame>
      <p:sp>
        <p:nvSpPr>
          <p:cNvPr id="4" name="Title 1"/>
          <p:cNvSpPr txBox="1">
            <a:spLocks/>
          </p:cNvSpPr>
          <p:nvPr/>
        </p:nvSpPr>
        <p:spPr>
          <a:xfrm>
            <a:off x="2174724" y="397314"/>
            <a:ext cx="5840388" cy="796399"/>
          </a:xfrm>
          <a:prstGeom prst="rect">
            <a:avLst/>
          </a:prstGeom>
        </p:spPr>
        <p:txBody>
          <a:bodyPr/>
          <a:lstStyle>
            <a:lvl1pPr algn="l" defTabSz="457200" rtl="0" eaLnBrk="1" latinLnBrk="0" hangingPunct="1">
              <a:spcBef>
                <a:spcPct val="0"/>
              </a:spcBef>
              <a:buNone/>
              <a:defRPr sz="3600" kern="1200">
                <a:solidFill>
                  <a:schemeClr val="tx1"/>
                </a:solidFill>
                <a:latin typeface="HelveticaNeueCyr-Heavy"/>
                <a:ea typeface="+mj-ea"/>
                <a:cs typeface="+mj-cs"/>
              </a:defRPr>
            </a:lvl1pPr>
          </a:lstStyle>
          <a:p>
            <a:r>
              <a:rPr lang="ru-RU" sz="2400" dirty="0">
                <a:solidFill>
                  <a:schemeClr val="bg1">
                    <a:lumMod val="50000"/>
                  </a:schemeClr>
                </a:solidFill>
                <a:latin typeface="Helvetica" pitchFamily="34" charset="0"/>
                <a:cs typeface="Helvetica" pitchFamily="34" charset="0"/>
              </a:rPr>
              <a:t>5</a:t>
            </a:r>
            <a:r>
              <a:rPr lang="ru-RU" sz="2400" dirty="0" smtClean="0">
                <a:solidFill>
                  <a:schemeClr val="bg1">
                    <a:lumMod val="50000"/>
                  </a:schemeClr>
                </a:solidFill>
                <a:latin typeface="Helvetica" pitchFamily="34" charset="0"/>
                <a:cs typeface="Helvetica" pitchFamily="34" charset="0"/>
              </a:rPr>
              <a:t>. </a:t>
            </a:r>
            <a:r>
              <a:rPr lang="en-US" sz="2400" dirty="0" smtClean="0">
                <a:solidFill>
                  <a:schemeClr val="bg1">
                    <a:lumMod val="50000"/>
                  </a:schemeClr>
                </a:solidFill>
                <a:latin typeface="Helvetica" pitchFamily="34" charset="0"/>
                <a:cs typeface="Helvetica" pitchFamily="34" charset="0"/>
              </a:rPr>
              <a:t>Community</a:t>
            </a:r>
            <a:endParaRPr lang="ru-RU" sz="2400" dirty="0">
              <a:solidFill>
                <a:schemeClr val="bg1">
                  <a:lumMod val="50000"/>
                </a:schemeClr>
              </a:solidFill>
              <a:latin typeface="Helvetica" pitchFamily="34" charset="0"/>
              <a:cs typeface="Helvetica" pitchFamily="34" charset="0"/>
            </a:endParaRPr>
          </a:p>
          <a:p>
            <a:endParaRPr lang="ru-RU" sz="2400" dirty="0">
              <a:solidFill>
                <a:schemeClr val="bg1">
                  <a:lumMod val="50000"/>
                </a:schemeClr>
              </a:solidFill>
              <a:latin typeface="Helvetica" pitchFamily="34" charset="0"/>
              <a:cs typeface="Helvetica" pitchFamily="34"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173868487"/>
              </p:ext>
            </p:extLst>
          </p:nvPr>
        </p:nvGraphicFramePr>
        <p:xfrm>
          <a:off x="2219327" y="914401"/>
          <a:ext cx="6331820" cy="685800"/>
        </p:xfrm>
        <a:graphic>
          <a:graphicData uri="http://schemas.openxmlformats.org/drawingml/2006/table">
            <a:tbl>
              <a:tblPr firstRow="1" bandRow="1">
                <a:tableStyleId>{2D5ABB26-0587-4C30-8999-92F81FD0307C}</a:tableStyleId>
              </a:tblPr>
              <a:tblGrid>
                <a:gridCol w="6331820"/>
              </a:tblGrid>
              <a:tr h="212578">
                <a:tc>
                  <a:txBody>
                    <a:bodyPr/>
                    <a:lstStyle/>
                    <a:p>
                      <a:r>
                        <a:rPr lang="en-US" sz="1100" dirty="0" smtClean="0">
                          <a:solidFill>
                            <a:schemeClr val="bg1">
                              <a:lumMod val="25000"/>
                            </a:schemeClr>
                          </a:solidFill>
                          <a:latin typeface="Helvetica" pitchFamily="34" charset="0"/>
                          <a:cs typeface="Helvetica" pitchFamily="34" charset="0"/>
                        </a:rPr>
                        <a:t>The Strategic Goal</a:t>
                      </a:r>
                      <a:endParaRPr lang="ru-RU" sz="1100" dirty="0">
                        <a:solidFill>
                          <a:schemeClr val="bg1">
                            <a:lumMod val="25000"/>
                          </a:schemeClr>
                        </a:solidFill>
                        <a:latin typeface="Helvetica" pitchFamily="34" charset="0"/>
                        <a:cs typeface="Helvetica" pitchFamily="34" charset="0"/>
                      </a:endParaRPr>
                    </a:p>
                  </a:txBody>
                  <a:tcPr>
                    <a:lnB w="12700" cap="flat" cmpd="sng" algn="ctr">
                      <a:solidFill>
                        <a:schemeClr val="bg2">
                          <a:lumMod val="50000"/>
                        </a:schemeClr>
                      </a:solidFill>
                      <a:prstDash val="solid"/>
                      <a:round/>
                      <a:headEnd type="none" w="med" len="med"/>
                      <a:tailEnd type="none" w="med" len="med"/>
                    </a:lnB>
                  </a:tcPr>
                </a:tc>
              </a:tr>
              <a:tr h="350129">
                <a:tc>
                  <a:txBody>
                    <a:bodyPr/>
                    <a:lstStyle/>
                    <a:p>
                      <a:r>
                        <a:rPr lang="en-US" sz="1100" i="1" kern="1200" dirty="0" smtClean="0">
                          <a:solidFill>
                            <a:srgbClr val="7F7F7F"/>
                          </a:solidFill>
                          <a:latin typeface="+mn-lt"/>
                          <a:ea typeface="+mn-ea"/>
                          <a:cs typeface="+mn-cs"/>
                        </a:rPr>
                        <a:t>Establishing a virtual medium and design a social infrastructure for the creation of </a:t>
                      </a:r>
                      <a:r>
                        <a:rPr lang="en-US" sz="1100" i="1" kern="1200" dirty="0" err="1" smtClean="0">
                          <a:solidFill>
                            <a:srgbClr val="7F7F7F"/>
                          </a:solidFill>
                          <a:latin typeface="+mn-lt"/>
                          <a:ea typeface="+mn-ea"/>
                          <a:cs typeface="+mn-cs"/>
                        </a:rPr>
                        <a:t>Skolkovo's</a:t>
                      </a:r>
                      <a:r>
                        <a:rPr lang="en-US" sz="1100" i="1" kern="1200" dirty="0" smtClean="0">
                          <a:solidFill>
                            <a:srgbClr val="7F7F7F"/>
                          </a:solidFill>
                          <a:latin typeface="+mn-lt"/>
                          <a:ea typeface="+mn-ea"/>
                          <a:cs typeface="+mn-cs"/>
                        </a:rPr>
                        <a:t> </a:t>
                      </a:r>
                      <a:r>
                        <a:rPr lang="en-US" sz="1100" i="1" kern="1200" dirty="0" smtClean="0">
                          <a:solidFill>
                            <a:srgbClr val="7F7F7F"/>
                          </a:solidFill>
                          <a:latin typeface="+mn-lt"/>
                          <a:ea typeface="+mn-ea"/>
                          <a:cs typeface="+mn-cs"/>
                        </a:rPr>
                        <a:t>innovation </a:t>
                      </a:r>
                      <a:r>
                        <a:rPr lang="en-US" sz="1100" i="1" kern="1200" dirty="0" smtClean="0">
                          <a:solidFill>
                            <a:srgbClr val="7F7F7F"/>
                          </a:solidFill>
                          <a:latin typeface="+mn-lt"/>
                          <a:ea typeface="+mn-ea"/>
                          <a:cs typeface="+mn-cs"/>
                        </a:rPr>
                        <a:t>community and continues inflow of talent from outside</a:t>
                      </a:r>
                      <a:endParaRPr lang="ru-RU" sz="1100" i="1" dirty="0" smtClean="0">
                        <a:solidFill>
                          <a:srgbClr val="7F7F7F"/>
                        </a:solidFill>
                        <a:latin typeface="Helvetica" pitchFamily="34" charset="0"/>
                        <a:cs typeface="Helvetica" pitchFamily="34" charset="0"/>
                      </a:endParaRPr>
                    </a:p>
                  </a:txBody>
                  <a:tcPr>
                    <a:lnT w="12700" cap="flat" cmpd="sng" algn="ctr">
                      <a:solidFill>
                        <a:schemeClr val="bg2">
                          <a:lumMod val="50000"/>
                        </a:schemeClr>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60356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542545" y="2085535"/>
            <a:ext cx="7085915" cy="796399"/>
          </a:xfrm>
        </p:spPr>
        <p:txBody>
          <a:bodyPr/>
          <a:lstStyle/>
          <a:p>
            <a:r>
              <a:rPr lang="en-US" dirty="0" smtClean="0">
                <a:solidFill>
                  <a:schemeClr val="bg1">
                    <a:lumMod val="50000"/>
                  </a:schemeClr>
                </a:solidFill>
                <a:latin typeface="Helvetica" pitchFamily="34" charset="0"/>
                <a:cs typeface="Helvetica" pitchFamily="34" charset="0"/>
              </a:rPr>
              <a:t>Appendices</a:t>
            </a:r>
            <a:endParaRPr lang="ru-RU" dirty="0">
              <a:solidFill>
                <a:schemeClr val="bg1">
                  <a:lumMod val="50000"/>
                </a:schemeClr>
              </a:solidFill>
              <a:latin typeface="Helvetica" pitchFamily="34" charset="0"/>
              <a:cs typeface="Helvetica" pitchFamily="34" charset="0"/>
            </a:endParaRPr>
          </a:p>
        </p:txBody>
      </p:sp>
    </p:spTree>
    <p:extLst>
      <p:ext uri="{BB962C8B-B14F-4D97-AF65-F5344CB8AC3E}">
        <p14:creationId xmlns:p14="http://schemas.microsoft.com/office/powerpoint/2010/main" val="338687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n66SNBCWmUeoK89VhJ8xew"/>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n66SNBCWmUeoK89VhJ8xe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4YG0dgD.WU6IflVpAtCxl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yLVC57kl.kuRdDLL9wyOG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n66SNBCWmUeoK89VhJ8xe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4YG0dgD.WU6IflVpAtCxl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yLVC57kl.kuRdDLL9wyOG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4YG0dgD.WU6IflVpAtCxl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n66SNBCWmUeoK89VhJ8xe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n66SNBCWmUeoK89VhJ8xe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4YG0dgD.WU6IflVpAtCxl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yLVC57kl.kuRdDLL9wyOG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n66SNBCWmUeoK89VhJ8xe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yLVC57kl.kuRdDLL9wyOGw"/>
</p:tagLst>
</file>

<file path=ppt/theme/theme1.xml><?xml version="1.0" encoding="utf-8"?>
<a:theme xmlns:a="http://schemas.openxmlformats.org/drawingml/2006/main" name="skolkovo">
  <a:themeElements>
    <a:clrScheme name="Skolkovo">
      <a:dk1>
        <a:sysClr val="windowText" lastClr="000000"/>
      </a:dk1>
      <a:lt1>
        <a:srgbClr val="EFEFEF"/>
      </a:lt1>
      <a:dk2>
        <a:srgbClr val="666666"/>
      </a:dk2>
      <a:lt2>
        <a:srgbClr val="FFFFFF"/>
      </a:lt2>
      <a:accent1>
        <a:srgbClr val="D4FF01"/>
      </a:accent1>
      <a:accent2>
        <a:srgbClr val="EC5D01"/>
      </a:accent2>
      <a:accent3>
        <a:srgbClr val="C2074E"/>
      </a:accent3>
      <a:accent4>
        <a:srgbClr val="B607BD"/>
      </a:accent4>
      <a:accent5>
        <a:srgbClr val="5800CD"/>
      </a:accent5>
      <a:accent6>
        <a:srgbClr val="2992BE"/>
      </a:accent6>
      <a:hlink>
        <a:srgbClr val="38BD93"/>
      </a:hlink>
      <a:folHlink>
        <a:srgbClr val="5ECB1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Skolkovo 1">
    <a:dk1>
      <a:srgbClr val="595959"/>
    </a:dk1>
    <a:lt1>
      <a:sysClr val="window" lastClr="FFFFFF"/>
    </a:lt1>
    <a:dk2>
      <a:srgbClr val="1F497D"/>
    </a:dk2>
    <a:lt2>
      <a:srgbClr val="EEECE1"/>
    </a:lt2>
    <a:accent1>
      <a:srgbClr val="C8FF00"/>
    </a:accent1>
    <a:accent2>
      <a:srgbClr val="5AD7FF"/>
    </a:accent2>
    <a:accent3>
      <a:srgbClr val="FF8200"/>
    </a:accent3>
    <a:accent4>
      <a:srgbClr val="8064A2"/>
    </a:accent4>
    <a:accent5>
      <a:srgbClr val="4BACC6"/>
    </a:accent5>
    <a:accent6>
      <a:srgbClr val="F79646"/>
    </a:accent6>
    <a:hlink>
      <a:srgbClr val="0000FF"/>
    </a:hlink>
    <a:folHlink>
      <a:srgbClr val="800080"/>
    </a:folHlink>
  </a:clrScheme>
  <a:fontScheme name="Blank">
    <a:majorFont>
      <a:latin typeface="Book Antiqua"/>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Skolkovo 1">
    <a:dk1>
      <a:srgbClr val="595959"/>
    </a:dk1>
    <a:lt1>
      <a:sysClr val="window" lastClr="FFFFFF"/>
    </a:lt1>
    <a:dk2>
      <a:srgbClr val="1F497D"/>
    </a:dk2>
    <a:lt2>
      <a:srgbClr val="EEECE1"/>
    </a:lt2>
    <a:accent1>
      <a:srgbClr val="C8FF00"/>
    </a:accent1>
    <a:accent2>
      <a:srgbClr val="5AD7FF"/>
    </a:accent2>
    <a:accent3>
      <a:srgbClr val="FF8200"/>
    </a:accent3>
    <a:accent4>
      <a:srgbClr val="8064A2"/>
    </a:accent4>
    <a:accent5>
      <a:srgbClr val="4BACC6"/>
    </a:accent5>
    <a:accent6>
      <a:srgbClr val="F79646"/>
    </a:accent6>
    <a:hlink>
      <a:srgbClr val="0000FF"/>
    </a:hlink>
    <a:folHlink>
      <a:srgbClr val="800080"/>
    </a:folHlink>
  </a:clrScheme>
  <a:fontScheme name="Blank">
    <a:majorFont>
      <a:latin typeface="Book Antiqua"/>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skolkovo.thmx</Template>
  <TotalTime>22224</TotalTime>
  <Words>4899</Words>
  <Application>Microsoft Macintosh PowerPoint</Application>
  <PresentationFormat>On-screen Show (4:3)</PresentationFormat>
  <Paragraphs>791</Paragraphs>
  <Slides>24</Slides>
  <Notes>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skolkovo</vt:lpstr>
      <vt:lpstr>MONTHLY REPORT ON THE ACTIVITIES OF THE   SKOLKOVO FOUNDATION  APRIL 2013</vt:lpstr>
      <vt:lpstr>1. Participants</vt:lpstr>
      <vt:lpstr>2. Partners</vt:lpstr>
      <vt:lpstr>PowerPoint Presentation</vt:lpstr>
      <vt:lpstr>PowerPoint Presentation</vt:lpstr>
      <vt:lpstr>PowerPoint Presentation</vt:lpstr>
      <vt:lpstr>PowerPoint Presentation</vt:lpstr>
      <vt:lpstr>PowerPoint Presentation</vt:lpstr>
      <vt:lpstr>Appendices</vt:lpstr>
      <vt:lpstr>Appendix 1. The dynamics of attracting participants</vt:lpstr>
      <vt:lpstr>Appendix 2. Territorial scope of participants</vt:lpstr>
      <vt:lpstr>Appendix 3. Grants to participants</vt:lpstr>
      <vt:lpstr>Appendix 4. Attracting venture capital, co-financing</vt:lpstr>
      <vt:lpstr>Appendix 5. Key partners</vt:lpstr>
      <vt:lpstr>Appendix 6. Applications for intellectual property rights</vt:lpstr>
      <vt:lpstr>PowerPoint Presentation</vt:lpstr>
      <vt:lpstr>Appendix 8. Success stories of participants in the Project      (1/3)</vt:lpstr>
      <vt:lpstr>Appendix 8. Success stories of participants in the Project       (2/3)</vt:lpstr>
      <vt:lpstr>Appendix 8. Success stories of participants in the Project       (3/3)</vt:lpstr>
      <vt:lpstr>The methodology for calculating the strategic KPIs </vt:lpstr>
      <vt:lpstr>PowerPoint Presentation</vt:lpstr>
      <vt:lpstr>PowerPoint Presentation</vt:lpstr>
      <vt:lpstr>PowerPoint Presentation</vt:lpstr>
      <vt:lpstr>PowerPoint Presentation</vt:lpstr>
    </vt:vector>
  </TitlesOfParts>
  <Company>leon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levent</dc:creator>
  <cp:lastModifiedBy>x</cp:lastModifiedBy>
  <cp:revision>1151</cp:revision>
  <cp:lastPrinted>2013-05-06T10:39:00Z</cp:lastPrinted>
  <dcterms:created xsi:type="dcterms:W3CDTF">2012-05-19T18:14:42Z</dcterms:created>
  <dcterms:modified xsi:type="dcterms:W3CDTF">2013-05-19T14:31:24Z</dcterms:modified>
</cp:coreProperties>
</file>