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embedTrueTypeFonts="1" saveSubsetFonts="1">
  <p:sldMasterIdLst>
    <p:sldMasterId id="2147483655" r:id="rId1"/>
  </p:sldMasterIdLst>
  <p:notesMasterIdLst>
    <p:notesMasterId r:id="rId18"/>
  </p:notesMasterIdLst>
  <p:handoutMasterIdLst>
    <p:handoutMasterId r:id="rId19"/>
  </p:handoutMasterIdLst>
  <p:sldIdLst>
    <p:sldId id="1106" r:id="rId2"/>
    <p:sldId id="1324" r:id="rId3"/>
    <p:sldId id="1323" r:id="rId4"/>
    <p:sldId id="1293" r:id="rId5"/>
    <p:sldId id="1296" r:id="rId6"/>
    <p:sldId id="1299" r:id="rId7"/>
    <p:sldId id="1325" r:id="rId8"/>
    <p:sldId id="1304" r:id="rId9"/>
    <p:sldId id="1305" r:id="rId10"/>
    <p:sldId id="1306" r:id="rId11"/>
    <p:sldId id="1307" r:id="rId12"/>
    <p:sldId id="1310" r:id="rId13"/>
    <p:sldId id="1317" r:id="rId14"/>
    <p:sldId id="1200" r:id="rId15"/>
    <p:sldId id="1274" r:id="rId16"/>
    <p:sldId id="1322" r:id="rId17"/>
  </p:sldIdLst>
  <p:sldSz cx="12801600" cy="9601200" type="A3"/>
  <p:notesSz cx="9928225" cy="14303375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Book Antiqua" pitchFamily="18" charset="0"/>
      <p:regular r:id="rId24"/>
      <p:bold r:id="rId25"/>
      <p:italic r:id="rId26"/>
      <p:boldItalic r:id="rId27"/>
    </p:embeddedFont>
    <p:embeddedFont>
      <p:font typeface="Helvetica" pitchFamily="34" charset="0"/>
      <p:regular r:id="rId28"/>
      <p:bold r:id="rId29"/>
      <p:italic r:id="rId30"/>
      <p:boldItalic r:id="rId31"/>
    </p:embeddedFont>
    <p:embeddedFont>
      <p:font typeface="ＭＳ 明朝" pitchFamily="49" charset="-128"/>
      <p:regular r:id="rId32"/>
    </p:embeddedFont>
    <p:embeddedFont>
      <p:font typeface="Cambria" pitchFamily="18" charset="0"/>
      <p:regular r:id="rId33"/>
      <p:bold r:id="rId34"/>
      <p:italic r:id="rId35"/>
      <p:boldItalic r:id="rId36"/>
    </p:embeddedFont>
    <p:embeddedFont>
      <p:font typeface="Webdings" pitchFamily="18" charset="2"/>
      <p:regular r:id="rId37"/>
    </p:embeddedFont>
  </p:embeddedFontLst>
  <p:custDataLst>
    <p:tags r:id="rId38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Arial" charset="0"/>
        <a:ea typeface="+mn-ea"/>
        <a:cs typeface="+mn-cs"/>
      </a:defRPr>
    </a:lvl1pPr>
    <a:lvl2pPr marL="610845" algn="l" rtl="0" eaLnBrk="0" fontAlgn="base" hangingPunct="0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Arial" charset="0"/>
        <a:ea typeface="+mn-ea"/>
        <a:cs typeface="+mn-cs"/>
      </a:defRPr>
    </a:lvl2pPr>
    <a:lvl3pPr marL="1221692" algn="l" rtl="0" eaLnBrk="0" fontAlgn="base" hangingPunct="0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Arial" charset="0"/>
        <a:ea typeface="+mn-ea"/>
        <a:cs typeface="+mn-cs"/>
      </a:defRPr>
    </a:lvl3pPr>
    <a:lvl4pPr marL="1832539" algn="l" rtl="0" eaLnBrk="0" fontAlgn="base" hangingPunct="0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Arial" charset="0"/>
        <a:ea typeface="+mn-ea"/>
        <a:cs typeface="+mn-cs"/>
      </a:defRPr>
    </a:lvl4pPr>
    <a:lvl5pPr marL="2443384" algn="l" rtl="0" eaLnBrk="0" fontAlgn="base" hangingPunct="0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Arial" charset="0"/>
        <a:ea typeface="+mn-ea"/>
        <a:cs typeface="+mn-cs"/>
      </a:defRPr>
    </a:lvl5pPr>
    <a:lvl6pPr marL="3054231" algn="l" defTabSz="1221692" rtl="0" eaLnBrk="1" latinLnBrk="0" hangingPunct="1">
      <a:defRPr sz="1900" b="1" kern="1200">
        <a:solidFill>
          <a:schemeClr val="tx1"/>
        </a:solidFill>
        <a:latin typeface="Arial" charset="0"/>
        <a:ea typeface="+mn-ea"/>
        <a:cs typeface="+mn-cs"/>
      </a:defRPr>
    </a:lvl6pPr>
    <a:lvl7pPr marL="3665077" algn="l" defTabSz="1221692" rtl="0" eaLnBrk="1" latinLnBrk="0" hangingPunct="1">
      <a:defRPr sz="1900" b="1" kern="1200">
        <a:solidFill>
          <a:schemeClr val="tx1"/>
        </a:solidFill>
        <a:latin typeface="Arial" charset="0"/>
        <a:ea typeface="+mn-ea"/>
        <a:cs typeface="+mn-cs"/>
      </a:defRPr>
    </a:lvl7pPr>
    <a:lvl8pPr marL="4275923" algn="l" defTabSz="1221692" rtl="0" eaLnBrk="1" latinLnBrk="0" hangingPunct="1">
      <a:defRPr sz="1900" b="1" kern="1200">
        <a:solidFill>
          <a:schemeClr val="tx1"/>
        </a:solidFill>
        <a:latin typeface="Arial" charset="0"/>
        <a:ea typeface="+mn-ea"/>
        <a:cs typeface="+mn-cs"/>
      </a:defRPr>
    </a:lvl8pPr>
    <a:lvl9pPr marL="4886769" algn="l" defTabSz="1221692" rtl="0" eaLnBrk="1" latinLnBrk="0" hangingPunct="1">
      <a:defRPr sz="19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manovsky Roman" initials="RR" lastIdx="1" clrIdx="0"/>
  <p:cmAuthor id="1" name="Ekaterina Inozemtseva" initials="EI" lastIdx="1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FFBF9F"/>
    <a:srgbClr val="FFCAAF"/>
    <a:srgbClr val="FFB793"/>
    <a:srgbClr val="FFAB81"/>
    <a:srgbClr val="FF9966"/>
    <a:srgbClr val="5B8626"/>
    <a:srgbClr val="F18917"/>
    <a:srgbClr val="DAF0A8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20" autoAdjust="0"/>
    <p:restoredTop sz="99293" autoAdjust="0"/>
  </p:normalViewPr>
  <p:slideViewPr>
    <p:cSldViewPr snapToGrid="0" snapToObjects="1">
      <p:cViewPr>
        <p:scale>
          <a:sx n="75" d="100"/>
          <a:sy n="75" d="100"/>
        </p:scale>
        <p:origin x="-1284" y="216"/>
      </p:cViewPr>
      <p:guideLst>
        <p:guide orient="horz" pos="3438"/>
        <p:guide orient="horz" pos="731"/>
        <p:guide orient="horz" pos="88"/>
        <p:guide orient="horz" pos="993"/>
        <p:guide orient="horz" pos="1414"/>
        <p:guide orient="horz" pos="5453"/>
        <p:guide orient="horz" pos="5884"/>
        <p:guide orient="horz" pos="5699"/>
        <p:guide pos="4138"/>
        <p:guide pos="1155"/>
        <p:guide pos="3117"/>
        <p:guide pos="75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"/>
    </p:cViewPr>
  </p:sorterViewPr>
  <p:notesViewPr>
    <p:cSldViewPr snapToGrid="0" snapToObjects="1">
      <p:cViewPr varScale="1">
        <p:scale>
          <a:sx n="54" d="100"/>
          <a:sy n="54" d="100"/>
        </p:scale>
        <p:origin x="-3972" y="-120"/>
      </p:cViewPr>
      <p:guideLst>
        <p:guide orient="horz" pos="4505"/>
        <p:guide pos="312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329176" y="14002724"/>
            <a:ext cx="532831" cy="24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 defTabSz="1353589">
              <a:defRPr sz="1300" b="0"/>
            </a:lvl1pPr>
          </a:lstStyle>
          <a:p>
            <a:pPr>
              <a:defRPr/>
            </a:pPr>
            <a:fld id="{5EFD5B2C-F70E-4A18-80B5-D7D2CA0AB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63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8549" y="6796667"/>
            <a:ext cx="8120293" cy="7055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5761" tIns="66688" rIns="135761" bIns="66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3481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8363" y="328613"/>
            <a:ext cx="8128000" cy="6096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9537074" y="14031512"/>
            <a:ext cx="324933" cy="21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 defTabSz="1353589">
              <a:defRPr sz="1300" b="0"/>
            </a:lvl1pPr>
          </a:lstStyle>
          <a:p>
            <a:pPr>
              <a:defRPr/>
            </a:pPr>
            <a:fld id="{C8725C74-95DD-4059-B11B-683323D8F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28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37551" indent="-237551" algn="l" rtl="0" eaLnBrk="0" fontAlgn="base" hangingPunct="0">
      <a:spcBef>
        <a:spcPct val="100000"/>
      </a:spcBef>
      <a:spcAft>
        <a:spcPct val="0"/>
      </a:spcAft>
      <a:buFont typeface="Wingdings" pitchFamily="2" charset="2"/>
      <a:buChar char="§"/>
      <a:defRPr sz="1300" kern="1200">
        <a:solidFill>
          <a:schemeClr val="tx1"/>
        </a:solidFill>
        <a:latin typeface="Arial" charset="0"/>
        <a:ea typeface="+mn-ea"/>
        <a:cs typeface="+mn-cs"/>
      </a:defRPr>
    </a:lvl1pPr>
    <a:lvl2pPr marL="458134" indent="-218462" algn="l" rtl="0" eaLnBrk="0" fontAlgn="base" hangingPunct="0">
      <a:lnSpc>
        <a:spcPct val="85000"/>
      </a:lnSpc>
      <a:spcBef>
        <a:spcPct val="45000"/>
      </a:spcBef>
      <a:spcAft>
        <a:spcPct val="0"/>
      </a:spcAft>
      <a:buChar char="–"/>
      <a:defRPr sz="1300" kern="1200">
        <a:solidFill>
          <a:schemeClr val="tx1"/>
        </a:solidFill>
        <a:latin typeface="Arial" charset="0"/>
        <a:ea typeface="+mn-ea"/>
        <a:cs typeface="+mn-cs"/>
      </a:defRPr>
    </a:lvl2pPr>
    <a:lvl3pPr marL="1527116" indent="-305423" algn="l" rtl="0" eaLnBrk="0" fontAlgn="base" hangingPunct="0">
      <a:lnSpc>
        <a:spcPct val="85000"/>
      </a:lnSpc>
      <a:spcBef>
        <a:spcPct val="45000"/>
      </a:spcBef>
      <a:spcAft>
        <a:spcPct val="0"/>
      </a:spcAft>
      <a:buFont typeface="Webdings" pitchFamily="18" charset="2"/>
      <a:defRPr sz="1300" kern="1200">
        <a:solidFill>
          <a:schemeClr val="tx1"/>
        </a:solidFill>
        <a:latin typeface="Arial" charset="0"/>
        <a:ea typeface="+mn-ea"/>
        <a:cs typeface="+mn-cs"/>
      </a:defRPr>
    </a:lvl3pPr>
    <a:lvl4pPr marL="2137961" indent="-305423" algn="l" rtl="0" eaLnBrk="0" fontAlgn="base" hangingPunct="0">
      <a:lnSpc>
        <a:spcPct val="85000"/>
      </a:lnSpc>
      <a:spcBef>
        <a:spcPct val="45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4pPr>
    <a:lvl5pPr marL="2748808" indent="-30542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Book Antiqua" pitchFamily="18" charset="0"/>
        <a:ea typeface="+mn-ea"/>
        <a:cs typeface="+mn-cs"/>
      </a:defRPr>
    </a:lvl5pPr>
    <a:lvl6pPr marL="3054231" algn="l" defTabSz="122169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5077" algn="l" defTabSz="122169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5923" algn="l" defTabSz="122169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6769" algn="l" defTabSz="122169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4.e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8.xml"/><Relationship Id="rId7" Type="http://schemas.openxmlformats.org/officeDocument/2006/relationships/image" Target="../media/image2.jpeg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02750163"/>
              </p:ext>
            </p:extLst>
          </p:nvPr>
        </p:nvGraphicFramePr>
        <p:xfrm>
          <a:off x="2" y="0"/>
          <a:ext cx="222250" cy="22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29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222250" cy="222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960120" y="2982599"/>
            <a:ext cx="10881360" cy="2058035"/>
          </a:xfrm>
          <a:prstGeom prst="rect">
            <a:avLst/>
          </a:prstGeom>
        </p:spPr>
        <p:txBody>
          <a:bodyPr lIns="122169" tIns="61085" rIns="122169" bIns="61085"/>
          <a:lstStyle>
            <a:lvl1pPr>
              <a:defRPr>
                <a:sym typeface="Helvetica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1920240" y="5440680"/>
            <a:ext cx="8961120" cy="2453640"/>
          </a:xfrm>
          <a:prstGeom prst="rect">
            <a:avLst/>
          </a:prstGeom>
        </p:spPr>
        <p:txBody>
          <a:bodyPr lIns="122169" tIns="61085" rIns="122169" bIns="6108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sym typeface="Helvetica"/>
              </a:defRPr>
            </a:lvl1pPr>
            <a:lvl2pPr marL="610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1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2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3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54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65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75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86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256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05154" cy="22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0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05154" cy="22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liennummernplatzhalter 4"/>
          <p:cNvSpPr txBox="1">
            <a:spLocks noGrp="1"/>
          </p:cNvSpPr>
          <p:nvPr userDrawn="1">
            <p:custDataLst>
              <p:tags r:id="rId3"/>
            </p:custDataLst>
          </p:nvPr>
        </p:nvSpPr>
        <p:spPr bwMode="auto">
          <a:xfrm>
            <a:off x="11722491" y="9201152"/>
            <a:ext cx="69342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9012202A-0966-4C86-88B9-13F21CEC4770}" type="slidenum">
              <a:rPr lang="en-US" sz="1600" b="0" smtClean="0"/>
              <a:pPr algn="r">
                <a:defRPr/>
              </a:pPr>
              <a:t>‹#›</a:t>
            </a:fld>
            <a:endParaRPr lang="en-US" sz="1600" b="0" smtClean="0"/>
          </a:p>
        </p:txBody>
      </p:sp>
      <p:pic>
        <p:nvPicPr>
          <p:cNvPr id="14" name="Picture 31" descr="\\A4-plus\lava\Макеты\2012\Сколково\Презентация\2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1893" y="112974"/>
            <a:ext cx="1626615" cy="117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4" descr="\\A4-plus\lava\Макеты\2012\Сколково\Презентация\Рисунок2.jpg"/>
          <p:cNvPicPr>
            <a:picLocks noChangeAspect="1" noChangeArrowheads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23"/>
          <a:stretch/>
        </p:blipFill>
        <p:spPr bwMode="auto">
          <a:xfrm>
            <a:off x="3" y="1"/>
            <a:ext cx="3106054" cy="472439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 userDrawn="1"/>
        </p:nvSpPr>
        <p:spPr bwMode="auto">
          <a:xfrm>
            <a:off x="1799771" y="698499"/>
            <a:ext cx="1451429" cy="8759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866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heme" Target="../theme/them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10" Type="http://schemas.openxmlformats.org/officeDocument/2006/relationships/image" Target="../media/image3.jpeg"/><Relationship Id="rId4" Type="http://schemas.openxmlformats.org/officeDocument/2006/relationships/vmlDrawing" Target="../drawings/vmlDrawing1.v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" hidden="1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0" y="0"/>
          <a:ext cx="205154" cy="22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02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05154" cy="22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liennummernplatzhalter 4"/>
          <p:cNvSpPr txBox="1">
            <a:spLocks noGrp="1"/>
          </p:cNvSpPr>
          <p:nvPr userDrawn="1">
            <p:custDataLst>
              <p:tags r:id="rId6"/>
            </p:custDataLst>
          </p:nvPr>
        </p:nvSpPr>
        <p:spPr bwMode="auto">
          <a:xfrm>
            <a:off x="11722491" y="9201152"/>
            <a:ext cx="69342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9012202A-0966-4C86-88B9-13F21CEC4770}" type="slidenum">
              <a:rPr lang="en-US" sz="1600" b="0" smtClean="0"/>
              <a:pPr algn="r">
                <a:defRPr/>
              </a:pPr>
              <a:t>‹#›</a:t>
            </a:fld>
            <a:endParaRPr lang="en-US" sz="1600" b="0" smtClean="0"/>
          </a:p>
        </p:txBody>
      </p:sp>
      <p:pic>
        <p:nvPicPr>
          <p:cNvPr id="16" name="Picture 31" descr="\\A4-plus\lava\Макеты\2012\Сколково\Презентация\2.jpg"/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1893" y="112974"/>
            <a:ext cx="1626615" cy="117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4" descr="\\A4-plus\lava\Макеты\2012\Сколково\Презентация\Рисунок2.jpg"/>
          <p:cNvPicPr>
            <a:picLocks noChangeAspect="1" noChangeArrowheads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23"/>
          <a:stretch/>
        </p:blipFill>
        <p:spPr bwMode="auto">
          <a:xfrm>
            <a:off x="3" y="1"/>
            <a:ext cx="3106054" cy="4724399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78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ook Antiqu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ook Antiqu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ook Antiqu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ook Antiqua" pitchFamily="18" charset="0"/>
        </a:defRPr>
      </a:lvl5pPr>
      <a:lvl6pPr marL="610845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ook Antiqua" pitchFamily="18" charset="0"/>
        </a:defRPr>
      </a:lvl6pPr>
      <a:lvl7pPr marL="1221692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ook Antiqua" pitchFamily="18" charset="0"/>
        </a:defRPr>
      </a:lvl7pPr>
      <a:lvl8pPr marL="1832539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ook Antiqua" pitchFamily="18" charset="0"/>
        </a:defRPr>
      </a:lvl8pPr>
      <a:lvl9pPr marL="2443384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ook Antiqua" pitchFamily="18" charset="0"/>
        </a:defRPr>
      </a:lvl9pPr>
    </p:titleStyle>
    <p:bodyStyle>
      <a:lvl1pPr marL="243915" indent="-243915" algn="l" rtl="0" eaLnBrk="0" fontAlgn="base" hangingPunct="0">
        <a:spcBef>
          <a:spcPct val="10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475103" indent="-229067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chemeClr val="tx1"/>
        </a:buClr>
        <a:buFont typeface="Arial" charset="0"/>
        <a:buChar char="–"/>
        <a:defRPr sz="2100">
          <a:solidFill>
            <a:schemeClr val="tx1"/>
          </a:solidFill>
          <a:latin typeface="+mn-lt"/>
        </a:defRPr>
      </a:lvl2pPr>
      <a:lvl3pPr marL="3043626" indent="14848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rgbClr val="0B1F65"/>
        </a:buClr>
        <a:buFont typeface="Webdings" pitchFamily="18" charset="2"/>
        <a:defRPr sz="2100">
          <a:solidFill>
            <a:schemeClr val="tx1"/>
          </a:solidFill>
          <a:latin typeface="+mj-lt"/>
        </a:defRPr>
      </a:lvl3pPr>
      <a:lvl4pPr marL="3211185" indent="-1378646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rgbClr val="0B1F65"/>
        </a:buClr>
        <a:defRPr sz="2100">
          <a:solidFill>
            <a:schemeClr val="tx1"/>
          </a:solidFill>
          <a:latin typeface="+mj-lt"/>
        </a:defRPr>
      </a:lvl4pPr>
      <a:lvl5pPr marL="3363896" indent="-920512" algn="l" rtl="0" eaLnBrk="0" fontAlgn="base" hangingPunct="0">
        <a:lnSpc>
          <a:spcPct val="90000"/>
        </a:lnSpc>
        <a:spcBef>
          <a:spcPct val="0"/>
        </a:spcBef>
        <a:spcAft>
          <a:spcPct val="40000"/>
        </a:spcAft>
        <a:buClr>
          <a:schemeClr val="tx1"/>
        </a:buClr>
        <a:buSzPct val="40000"/>
        <a:buFont typeface="Arial" charset="0"/>
        <a:defRPr sz="2100">
          <a:solidFill>
            <a:schemeClr val="tx1"/>
          </a:solidFill>
          <a:latin typeface="+mj-lt"/>
        </a:defRPr>
      </a:lvl5pPr>
      <a:lvl6pPr marL="3974741" algn="l" rtl="0" eaLnBrk="0" fontAlgn="base" hangingPunct="0">
        <a:lnSpc>
          <a:spcPct val="90000"/>
        </a:lnSpc>
        <a:spcBef>
          <a:spcPct val="0"/>
        </a:spcBef>
        <a:spcAft>
          <a:spcPct val="40000"/>
        </a:spcAft>
        <a:buClr>
          <a:schemeClr val="tx1"/>
        </a:buClr>
        <a:buSzPct val="40000"/>
        <a:buFont typeface="Arial" charset="0"/>
        <a:defRPr sz="2100">
          <a:solidFill>
            <a:schemeClr val="tx1"/>
          </a:solidFill>
          <a:latin typeface="+mj-lt"/>
        </a:defRPr>
      </a:lvl6pPr>
      <a:lvl7pPr marL="4585588" algn="l" rtl="0" eaLnBrk="0" fontAlgn="base" hangingPunct="0">
        <a:lnSpc>
          <a:spcPct val="90000"/>
        </a:lnSpc>
        <a:spcBef>
          <a:spcPct val="0"/>
        </a:spcBef>
        <a:spcAft>
          <a:spcPct val="40000"/>
        </a:spcAft>
        <a:buClr>
          <a:schemeClr val="tx1"/>
        </a:buClr>
        <a:buSzPct val="40000"/>
        <a:buFont typeface="Arial" charset="0"/>
        <a:defRPr sz="2100">
          <a:solidFill>
            <a:schemeClr val="tx1"/>
          </a:solidFill>
          <a:latin typeface="+mj-lt"/>
        </a:defRPr>
      </a:lvl7pPr>
      <a:lvl8pPr marL="5196435" algn="l" rtl="0" eaLnBrk="0" fontAlgn="base" hangingPunct="0">
        <a:lnSpc>
          <a:spcPct val="90000"/>
        </a:lnSpc>
        <a:spcBef>
          <a:spcPct val="0"/>
        </a:spcBef>
        <a:spcAft>
          <a:spcPct val="40000"/>
        </a:spcAft>
        <a:buClr>
          <a:schemeClr val="tx1"/>
        </a:buClr>
        <a:buSzPct val="40000"/>
        <a:buFont typeface="Arial" charset="0"/>
        <a:defRPr sz="2100">
          <a:solidFill>
            <a:schemeClr val="tx1"/>
          </a:solidFill>
          <a:latin typeface="+mj-lt"/>
        </a:defRPr>
      </a:lvl8pPr>
      <a:lvl9pPr marL="5807281" algn="l" rtl="0" eaLnBrk="0" fontAlgn="base" hangingPunct="0">
        <a:lnSpc>
          <a:spcPct val="90000"/>
        </a:lnSpc>
        <a:spcBef>
          <a:spcPct val="0"/>
        </a:spcBef>
        <a:spcAft>
          <a:spcPct val="40000"/>
        </a:spcAft>
        <a:buClr>
          <a:schemeClr val="tx1"/>
        </a:buClr>
        <a:buSzPct val="40000"/>
        <a:buFont typeface="Arial" charset="0"/>
        <a:defRPr sz="2100">
          <a:solidFill>
            <a:schemeClr val="tx1"/>
          </a:solidFill>
          <a:latin typeface="+mj-lt"/>
        </a:defRPr>
      </a:lvl9pPr>
    </p:bodyStyle>
    <p:otherStyle>
      <a:defPPr>
        <a:defRPr lang="de-DE"/>
      </a:defPPr>
      <a:lvl1pPr marL="0" algn="l" defTabSz="12216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845" algn="l" defTabSz="12216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1692" algn="l" defTabSz="12216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2539" algn="l" defTabSz="12216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384" algn="l" defTabSz="12216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4231" algn="l" defTabSz="12216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5077" algn="l" defTabSz="12216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5923" algn="l" defTabSz="12216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6769" algn="l" defTabSz="12216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270657" y="3234518"/>
            <a:ext cx="12316117" cy="2594781"/>
          </a:xfrm>
          <a:prstGeom prst="rect">
            <a:avLst/>
          </a:prstGeom>
        </p:spPr>
        <p:txBody>
          <a:bodyPr lIns="122169" tIns="61085" rIns="122169" bIns="61085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5pPr>
            <a:lvl6pPr marL="457117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6pPr>
            <a:lvl7pPr marL="914235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7pPr>
            <a:lvl8pPr marL="1371353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8pPr>
            <a:lvl9pPr marL="182847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algn="ctr" eaLnBrk="1" hangingPunct="1"/>
            <a:r>
              <a:rPr lang="ru-RU" sz="4400" dirty="0" smtClean="0">
                <a:latin typeface="Calibri" pitchFamily="34" charset="0"/>
                <a:cs typeface="Calibri" pitchFamily="34" charset="0"/>
              </a:rPr>
              <a:t>Проектирование и строительство инновационного </a:t>
            </a:r>
            <a:r>
              <a:rPr lang="ru-RU" sz="4400" dirty="0">
                <a:latin typeface="Calibri" pitchFamily="34" charset="0"/>
                <a:cs typeface="Calibri" pitchFamily="34" charset="0"/>
              </a:rPr>
              <a:t>центра «</a:t>
            </a:r>
            <a:r>
              <a:rPr lang="ru-RU" sz="4400" dirty="0" smtClean="0">
                <a:latin typeface="Calibri" pitchFamily="34" charset="0"/>
                <a:cs typeface="Calibri" pitchFamily="34" charset="0"/>
              </a:rPr>
              <a:t>Сколково»</a:t>
            </a:r>
            <a:endParaRPr lang="ru-RU" sz="32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1922826" y="8894618"/>
            <a:ext cx="605642" cy="5818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270657" y="5828838"/>
            <a:ext cx="12316117" cy="3065780"/>
          </a:xfrm>
          <a:prstGeom prst="rect">
            <a:avLst/>
          </a:prstGeom>
        </p:spPr>
        <p:txBody>
          <a:bodyPr lIns="122169" tIns="61085" rIns="122169" bIns="61085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5pPr>
            <a:lvl6pPr marL="457117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6pPr>
            <a:lvl7pPr marL="914235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7pPr>
            <a:lvl8pPr marL="1371353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8pPr>
            <a:lvl9pPr marL="182847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algn="ctr" eaLnBrk="1" hangingPunct="1"/>
            <a:r>
              <a:rPr lang="ru-RU" sz="2800" dirty="0" smtClean="0">
                <a:latin typeface="Calibri" pitchFamily="34" charset="0"/>
                <a:cs typeface="Calibri" pitchFamily="34" charset="0"/>
              </a:rPr>
              <a:t>Информация для Градостроительного совета</a:t>
            </a:r>
          </a:p>
          <a:p>
            <a:pPr algn="ctr" eaLnBrk="1" hangingPunct="1"/>
            <a:endParaRPr lang="ru-RU" sz="2800" dirty="0">
              <a:latin typeface="Calibri" pitchFamily="34" charset="0"/>
              <a:cs typeface="Calibri" pitchFamily="34" charset="0"/>
            </a:endParaRPr>
          </a:p>
          <a:p>
            <a:pPr algn="ctr" eaLnBrk="1" hangingPunct="1"/>
            <a:r>
              <a:rPr lang="ru-RU" sz="2800" dirty="0" smtClean="0">
                <a:latin typeface="Calibri" pitchFamily="34" charset="0"/>
                <a:cs typeface="Calibri" pitchFamily="34" charset="0"/>
              </a:rPr>
              <a:t>29 марта 2013 года</a:t>
            </a:r>
            <a:endParaRPr lang="ru-RU" sz="18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16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16854" y="724394"/>
            <a:ext cx="11261651" cy="649109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Внешние объекты дорожной инфраструктуры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551081"/>
              </p:ext>
            </p:extLst>
          </p:nvPr>
        </p:nvGraphicFramePr>
        <p:xfrm>
          <a:off x="142505" y="1460668"/>
          <a:ext cx="6423394" cy="6746383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45214"/>
                <a:gridCol w="3054258"/>
                <a:gridCol w="1415518"/>
                <a:gridCol w="933806"/>
                <a:gridCol w="874598"/>
              </a:tblGrid>
              <a:tr h="24937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u="none" strike="noStrike" dirty="0">
                          <a:effectLst/>
                        </a:rPr>
                        <a:t>ВНЕШНИЕ ОБЪЕКТЫ И МЕРОПРИЯТИЯ, ОБЕСПЕЧИВАЮЩИЕ ФУНКЦИОНИРОВАНИЕ ИЦ СКОЛКОВО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Ответственный исполнитель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 Дата начала строительства 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 Дата ввода в эксплуатацию 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482743">
                <a:tc>
                  <a:txBody>
                    <a:bodyPr/>
                    <a:lstStyle/>
                    <a:p>
                      <a:pPr algn="l" rtl="0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</a:rPr>
                        <a:t>Дорожная инфраструктура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48274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u="none" strike="noStrike" dirty="0" smtClean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 smtClean="0">
                          <a:effectLst/>
                        </a:rPr>
                        <a:t>Строительство примыкания к автомобильной дороге федерального значения М-1 «Беларусь», левая сторона, км 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ГУ Дорожного хозяйства МО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июн.12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дек.13</a:t>
                      </a:r>
                    </a:p>
                  </a:txBody>
                  <a:tcPr marL="0" marR="0" marT="0" marB="0" anchor="ctr"/>
                </a:tc>
              </a:tr>
              <a:tr h="48274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u="none" strike="noStrike" dirty="0" smtClean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 smtClean="0">
                          <a:effectLst/>
                        </a:rPr>
                        <a:t>Строительство подъезда к инновационному центру «Сколково» с внешней стороны от 52 км МКАД в Одинцовском муниципальном районе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ГУ Дорожного хозяйства МО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июн.12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дек.13</a:t>
                      </a:r>
                    </a:p>
                  </a:txBody>
                  <a:tcPr marL="0" marR="0" marT="0" marB="0" anchor="ctr"/>
                </a:tc>
              </a:tr>
              <a:tr h="48274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u="none" strike="noStrike" dirty="0" smtClean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 smtClean="0">
                          <a:effectLst/>
                        </a:rPr>
                        <a:t>Реконструкция транспортной развязки на 19 км Можайского шоссе в Одинцовском муниципальном районе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ГУ Дорожного хозяйства МО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июн.12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май.14</a:t>
                      </a:r>
                    </a:p>
                  </a:txBody>
                  <a:tcPr marL="0" marR="0" marT="0" marB="0" anchor="ctr"/>
                </a:tc>
              </a:tr>
              <a:tr h="48274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u="none" strike="noStrike" dirty="0" smtClean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 smtClean="0">
                          <a:effectLst/>
                        </a:rPr>
                        <a:t>Строительство подъезда к Инновационному центру "Сколково" от транспортной развязки на 50 км МКАД в Одинцовском муниципальном районе Московской области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ГУ Дорожного хозяйства МО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мар.13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май.14</a:t>
                      </a:r>
                    </a:p>
                  </a:txBody>
                  <a:tcPr marL="0" marR="0" marT="0" marB="0" anchor="ctr"/>
                </a:tc>
              </a:tr>
              <a:tr h="48274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u="none" strike="noStrike" dirty="0" smtClean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smtClean="0">
                          <a:effectLst/>
                        </a:rPr>
                        <a:t>Строительство подъезда к Инновационному центру "Сколково" со стороны Сколковского шоссе, в районе д.Марфино и д.Немчиново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ГУ Дорожного хозяйства МО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авг.13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дек.14</a:t>
                      </a:r>
                    </a:p>
                  </a:txBody>
                  <a:tcPr marL="0" marR="0" marT="0" marB="0" anchor="ctr"/>
                </a:tc>
              </a:tr>
              <a:tr h="48274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u="none" strike="noStrike" dirty="0" smtClean="0">
                          <a:effectLst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smtClean="0">
                          <a:effectLst/>
                        </a:rPr>
                        <a:t>Строительство транспортной развязки на км 19 автомобильной дороги федерального значения М-1 «Беларусь» – от Москвы до границы с Республикой Беларусь (на Минск, Брест) для обеспечения к подъезду к ИЦ Сколково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ГК "Автодор"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окт.12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май.14</a:t>
                      </a:r>
                    </a:p>
                  </a:txBody>
                  <a:tcPr marL="0" marR="0" marT="0" marB="0" anchor="ctr"/>
                </a:tc>
              </a:tr>
              <a:tr h="48274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u="none" strike="noStrike" dirty="0" smtClean="0">
                          <a:effectLst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smtClean="0">
                          <a:effectLst/>
                        </a:rPr>
                        <a:t>Строительство примыкания к автомобильной дороге федерального значения М-1 «Беларусь», левая сторона, км 21.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не определен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мар.13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май.14</a:t>
                      </a:r>
                    </a:p>
                  </a:txBody>
                  <a:tcPr marL="0" marR="0" marT="0" marB="0" anchor="ctr"/>
                </a:tc>
              </a:tr>
              <a:tr h="48274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u="none" strike="noStrike" dirty="0" smtClean="0">
                          <a:effectLst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 smtClean="0">
                          <a:effectLst/>
                        </a:rPr>
                        <a:t>Строительство дороги от остановки общественного транспорта на </a:t>
                      </a:r>
                      <a:r>
                        <a:rPr lang="ru-RU" sz="1100" u="none" strike="noStrike" dirty="0" err="1" smtClean="0">
                          <a:effectLst/>
                        </a:rPr>
                        <a:t>ст.Солнечная</a:t>
                      </a:r>
                      <a:r>
                        <a:rPr lang="ru-RU" sz="1100" u="none" strike="noStrike" dirty="0" smtClean="0">
                          <a:effectLst/>
                        </a:rPr>
                        <a:t> до ИЦ "Сколково" (2,4 км)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не определен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июл.13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дек.14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6771519" y="1460668"/>
            <a:ext cx="5629645" cy="6092038"/>
            <a:chOff x="6771519" y="1460668"/>
            <a:chExt cx="5629645" cy="6092038"/>
          </a:xfrm>
        </p:grpSpPr>
        <p:pic>
          <p:nvPicPr>
            <p:cNvPr id="113665" name="Picture 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1519" y="1460668"/>
              <a:ext cx="5629645" cy="6092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9481795" y="2891135"/>
              <a:ext cx="41229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cap="none" spc="0" dirty="0" smtClean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1</a:t>
              </a:r>
              <a:endParaRPr lang="en-US" sz="3200" b="1" cap="none" spc="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046487" y="3475910"/>
              <a:ext cx="41229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2</a:t>
              </a:r>
              <a:endParaRPr lang="en-US" sz="3200" b="1" cap="none" spc="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52333" y="4273270"/>
              <a:ext cx="41229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dirty="0" smtClean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3</a:t>
              </a:r>
              <a:endParaRPr lang="en-US" sz="3200" b="1" cap="none" spc="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989233" y="5010445"/>
              <a:ext cx="41229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4</a:t>
              </a:r>
              <a:endParaRPr lang="en-US" sz="3200" b="1" cap="none" spc="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297974" y="4870457"/>
              <a:ext cx="41229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5</a:t>
              </a:r>
              <a:endParaRPr lang="en-US" sz="3200" b="1" cap="none" spc="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612174" y="3359157"/>
              <a:ext cx="41229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dirty="0" smtClean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6</a:t>
              </a:r>
              <a:endParaRPr lang="en-US" sz="3200" b="1" cap="none" spc="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646187" y="5195176"/>
              <a:ext cx="41229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dirty="0" smtClean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7</a:t>
              </a:r>
              <a:endParaRPr lang="en-US" sz="3200" b="1" cap="none" spc="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707320" y="6566776"/>
              <a:ext cx="41229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dirty="0" smtClean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8</a:t>
              </a:r>
              <a:endParaRPr lang="en-US" sz="3200" b="1" cap="none" spc="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825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18524" y="764144"/>
            <a:ext cx="10004219" cy="565982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Внутригородские сети и дороги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480" y="6599284"/>
            <a:ext cx="124412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Основные характеристики объектов (ответственный исполнитель – ООО «ОДПС Сколково»):</a:t>
            </a:r>
          </a:p>
          <a:p>
            <a:r>
              <a:rPr lang="ru-RU" sz="1600" b="0" dirty="0">
                <a:latin typeface="Calibri" pitchFamily="34" charset="0"/>
                <a:cs typeface="Calibri" pitchFamily="34" charset="0"/>
              </a:rPr>
              <a:t>Магистральная сеть водоснабжения –                                                    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b="0" dirty="0">
                <a:latin typeface="Calibri" pitchFamily="34" charset="0"/>
                <a:cs typeface="Calibri" pitchFamily="34" charset="0"/>
              </a:rPr>
              <a:t> 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6 470 м</a:t>
            </a:r>
            <a:endParaRPr lang="ru-RU" sz="16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1600" b="0" dirty="0">
                <a:latin typeface="Calibri" pitchFamily="34" charset="0"/>
                <a:cs typeface="Calibri" pitchFamily="34" charset="0"/>
              </a:rPr>
              <a:t>Распределительные сети водоснабжения –                                           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 11 125 м</a:t>
            </a:r>
            <a:endParaRPr lang="ru-RU" sz="16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1600" b="0" dirty="0">
                <a:latin typeface="Calibri" pitchFamily="34" charset="0"/>
                <a:cs typeface="Calibri" pitchFamily="34" charset="0"/>
              </a:rPr>
              <a:t>Головные системы водоотведения (КНС)  –                                            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 10 шт.</a:t>
            </a:r>
            <a:endParaRPr lang="ru-RU" sz="16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1600" b="0" dirty="0">
                <a:latin typeface="Calibri" pitchFamily="34" charset="0"/>
                <a:cs typeface="Calibri" pitchFamily="34" charset="0"/>
              </a:rPr>
              <a:t>Магистральные сети канализации   -                                                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         9 690 м</a:t>
            </a:r>
            <a:endParaRPr lang="ru-RU" sz="16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1600" b="0" dirty="0">
                <a:latin typeface="Calibri" pitchFamily="34" charset="0"/>
                <a:cs typeface="Calibri" pitchFamily="34" charset="0"/>
              </a:rPr>
              <a:t>Распределительные сети системы водоотведения  –                  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         11 650</a:t>
            </a:r>
            <a:r>
              <a:rPr lang="ru-RU" sz="1600" b="0" dirty="0">
                <a:latin typeface="Calibri" pitchFamily="34" charset="0"/>
                <a:cs typeface="Calibri" pitchFamily="34" charset="0"/>
              </a:rPr>
              <a:t>  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м</a:t>
            </a:r>
            <a:endParaRPr lang="ru-RU" sz="16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1600" b="0" dirty="0">
                <a:latin typeface="Calibri" pitchFamily="34" charset="0"/>
                <a:cs typeface="Calibri" pitchFamily="34" charset="0"/>
              </a:rPr>
              <a:t>Сети ливневой канализации –                                                                 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ru-RU" sz="1600" b="0" dirty="0">
                <a:latin typeface="Calibri" pitchFamily="34" charset="0"/>
                <a:cs typeface="Calibri" pitchFamily="34" charset="0"/>
              </a:rPr>
              <a:t>  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35 420 м</a:t>
            </a:r>
            <a:endParaRPr lang="ru-RU" sz="16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1600" b="0" dirty="0">
                <a:latin typeface="Calibri" pitchFamily="34" charset="0"/>
                <a:cs typeface="Calibri" pitchFamily="34" charset="0"/>
              </a:rPr>
              <a:t>Магистральные сети теплоснабжения –                                                 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  19 964 м</a:t>
            </a:r>
            <a:endParaRPr lang="ru-RU" sz="16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1600" b="0" dirty="0">
                <a:latin typeface="Calibri" pitchFamily="34" charset="0"/>
                <a:cs typeface="Calibri" pitchFamily="34" charset="0"/>
              </a:rPr>
              <a:t>Магистральные и распределительные сети электроснабжения – 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    689 500 м (ответственный исполнитель – ОАО «ФСК ЕЭС»)</a:t>
            </a:r>
            <a:endParaRPr lang="ru-RU" sz="16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1600" b="0" dirty="0">
                <a:latin typeface="Calibri" pitchFamily="34" charset="0"/>
                <a:cs typeface="Calibri" pitchFamily="34" charset="0"/>
              </a:rPr>
              <a:t>Система городского освещения –                                                            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   34 068 м</a:t>
            </a:r>
            <a:endParaRPr lang="ru-RU" sz="16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1600" b="0" dirty="0">
                <a:latin typeface="Calibri" pitchFamily="34" charset="0"/>
                <a:cs typeface="Calibri" pitchFamily="34" charset="0"/>
              </a:rPr>
              <a:t>Дороги –                                                                                                       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      28 088 м</a:t>
            </a:r>
            <a:endParaRPr lang="ru-RU" sz="16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80" y="1614606"/>
            <a:ext cx="5272960" cy="292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555" y="1753960"/>
            <a:ext cx="6644136" cy="278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79" y="4503761"/>
            <a:ext cx="12441211" cy="199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82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5540" y="795646"/>
            <a:ext cx="11422966" cy="488957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Транспортный 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хаб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– эстакада и вокзал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258" y="7821345"/>
            <a:ext cx="12417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61">
              <a:spcAft>
                <a:spcPts val="0"/>
              </a:spcAft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Состав объекта:</a:t>
            </a:r>
          </a:p>
          <a:p>
            <a:pPr marL="400050" indent="-400050" defTabSz="913961"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b="0" dirty="0" err="1" smtClean="0">
                <a:latin typeface="Calibri" pitchFamily="34" charset="0"/>
                <a:cs typeface="Calibri" pitchFamily="34" charset="0"/>
              </a:rPr>
              <a:t>Конкорс</a:t>
            </a:r>
            <a:r>
              <a:rPr lang="ru-RU" sz="1600" b="0" dirty="0">
                <a:latin typeface="Calibri" pitchFamily="34" charset="0"/>
                <a:cs typeface="Calibri" pitchFamily="34" charset="0"/>
              </a:rPr>
              <a:t>, обеспечивающий посадку/высадку пассажиров на новые железнодорожные платформы в непосредственной </a:t>
            </a:r>
            <a:r>
              <a:rPr lang="ru-RU" sz="1600" b="0" kern="100" dirty="0">
                <a:latin typeface="Calibri" pitchFamily="34" charset="0"/>
                <a:cs typeface="Calibri" pitchFamily="34" charset="0"/>
              </a:rPr>
              <a:t>близости от существующей станции «</a:t>
            </a:r>
            <a:r>
              <a:rPr lang="ru-RU" sz="1600" b="0" kern="100" dirty="0" err="1">
                <a:latin typeface="Calibri" pitchFamily="34" charset="0"/>
                <a:cs typeface="Calibri" pitchFamily="34" charset="0"/>
              </a:rPr>
              <a:t>Трёхгорка</a:t>
            </a:r>
            <a:r>
              <a:rPr lang="ru-RU" sz="1600" b="0" kern="100" dirty="0">
                <a:latin typeface="Calibri" pitchFamily="34" charset="0"/>
                <a:cs typeface="Calibri" pitchFamily="34" charset="0"/>
              </a:rPr>
              <a:t>»</a:t>
            </a:r>
          </a:p>
          <a:p>
            <a:pPr marL="400050" indent="-400050" defTabSz="913961"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b="0" kern="100" dirty="0">
                <a:latin typeface="Calibri" pitchFamily="34" charset="0"/>
                <a:cs typeface="Calibri" pitchFamily="34" charset="0"/>
              </a:rPr>
              <a:t>Пешеходная зона, обеспечивающая связь </a:t>
            </a:r>
            <a:r>
              <a:rPr lang="ru-RU" sz="1600" b="0" kern="100" dirty="0" err="1">
                <a:latin typeface="Calibri" pitchFamily="34" charset="0"/>
                <a:cs typeface="Calibri" pitchFamily="34" charset="0"/>
              </a:rPr>
              <a:t>конкорса</a:t>
            </a:r>
            <a:r>
              <a:rPr lang="ru-RU" sz="1600" b="0" kern="100" dirty="0">
                <a:latin typeface="Calibri" pitchFamily="34" charset="0"/>
                <a:cs typeface="Calibri" pitchFamily="34" charset="0"/>
              </a:rPr>
              <a:t> с переходом через федеральную автодорогу М-1 «Беларусь»</a:t>
            </a:r>
          </a:p>
          <a:p>
            <a:pPr marL="400050" indent="-400050" defTabSz="913961"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b="0" kern="100" dirty="0">
                <a:latin typeface="Calibri" pitchFamily="34" charset="0"/>
                <a:cs typeface="Calibri" pitchFamily="34" charset="0"/>
              </a:rPr>
              <a:t>Переход через федеральную автодорогу М-1 «Беларусь</a:t>
            </a:r>
            <a:r>
              <a:rPr lang="ru-RU" sz="1600" b="0" kern="100" dirty="0" smtClean="0">
                <a:latin typeface="Calibri" pitchFamily="34" charset="0"/>
                <a:cs typeface="Calibri" pitchFamily="34" charset="0"/>
              </a:rPr>
              <a:t>»</a:t>
            </a:r>
            <a:endParaRPr lang="ru-RU" sz="1600" b="0" kern="1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48" b="29106"/>
          <a:stretch/>
        </p:blipFill>
        <p:spPr bwMode="auto">
          <a:xfrm>
            <a:off x="1562100" y="1492932"/>
            <a:ext cx="9040639" cy="614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65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5540" y="760020"/>
            <a:ext cx="11422966" cy="613483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6. Офисный центр «Галерея»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599" y="1466446"/>
            <a:ext cx="9222509" cy="598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8000" y="7688823"/>
            <a:ext cx="930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b="0" dirty="0" smtClean="0">
                <a:latin typeface="Calibri" pitchFamily="34" charset="0"/>
              </a:rPr>
              <a:t>Проектная документация подготовлена для передачи в экспертизу.</a:t>
            </a:r>
          </a:p>
        </p:txBody>
      </p:sp>
    </p:spTree>
    <p:extLst>
      <p:ext uri="{BB962C8B-B14F-4D97-AF65-F5344CB8AC3E}">
        <p14:creationId xmlns:p14="http://schemas.microsoft.com/office/powerpoint/2010/main" val="338035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5540" y="760021"/>
            <a:ext cx="11422966" cy="61348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kern="1200" dirty="0" smtClean="0">
                <a:latin typeface="Calibri" pitchFamily="34" charset="0"/>
                <a:ea typeface="+mn-ea"/>
                <a:cs typeface="Calibri" pitchFamily="34" charset="0"/>
              </a:rPr>
              <a:t>7. Деловой центр «Сколково» («Резиденция»)</a:t>
            </a:r>
            <a:endParaRPr lang="ru-RU" kern="1200" dirty="0"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7699" y="1509990"/>
            <a:ext cx="6933211" cy="544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8000" y="7327185"/>
            <a:ext cx="93091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b="0" dirty="0" smtClean="0">
                <a:latin typeface="Calibri" pitchFamily="34" charset="0"/>
              </a:rPr>
              <a:t>Проектная документация передана в экспертизу.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b="0" dirty="0" smtClean="0">
                <a:latin typeface="Calibri" pitchFamily="34" charset="0"/>
              </a:rPr>
              <a:t>Ведутся подготовительные работы.</a:t>
            </a:r>
          </a:p>
        </p:txBody>
      </p:sp>
    </p:spTree>
    <p:extLst>
      <p:ext uri="{BB962C8B-B14F-4D97-AF65-F5344CB8AC3E}">
        <p14:creationId xmlns:p14="http://schemas.microsoft.com/office/powerpoint/2010/main" val="142255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5540" y="708507"/>
            <a:ext cx="11422966" cy="1211262"/>
          </a:xfrm>
          <a:prstGeom prst="rect">
            <a:avLst/>
          </a:prstGeom>
        </p:spPr>
        <p:txBody>
          <a:bodyPr/>
          <a:lstStyle/>
          <a:p>
            <a:r>
              <a:rPr lang="ru-RU" dirty="0">
                <a:latin typeface="Calibri" pitchFamily="34" charset="0"/>
                <a:cs typeface="Calibri" pitchFamily="34" charset="0"/>
              </a:rPr>
              <a:t>8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Ренова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Лаб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2" t="15000" r="11217" b="6522"/>
          <a:stretch/>
        </p:blipFill>
        <p:spPr bwMode="auto">
          <a:xfrm>
            <a:off x="1358899" y="1473200"/>
            <a:ext cx="5130801" cy="369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507"/>
          <a:stretch/>
        </p:blipFill>
        <p:spPr bwMode="auto">
          <a:xfrm>
            <a:off x="1358899" y="5234147"/>
            <a:ext cx="5130802" cy="258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81"/>
          <a:stretch/>
        </p:blipFill>
        <p:spPr bwMode="auto">
          <a:xfrm>
            <a:off x="6591164" y="1473200"/>
            <a:ext cx="5296036" cy="63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78000" y="8023720"/>
            <a:ext cx="93091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b="0" dirty="0" smtClean="0">
                <a:latin typeface="Calibri" pitchFamily="34" charset="0"/>
              </a:rPr>
              <a:t>Проектная документация передана в экспертизу.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b="0" dirty="0" smtClean="0">
                <a:latin typeface="Calibri" pitchFamily="34" charset="0"/>
              </a:rPr>
              <a:t>Ведутся подготовительные работы.</a:t>
            </a:r>
          </a:p>
        </p:txBody>
      </p:sp>
    </p:spTree>
    <p:extLst>
      <p:ext uri="{BB962C8B-B14F-4D97-AF65-F5344CB8AC3E}">
        <p14:creationId xmlns:p14="http://schemas.microsoft.com/office/powerpoint/2010/main" val="365251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30300" y="800099"/>
            <a:ext cx="8666217" cy="1005369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9. Центральная зона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3" y="1919770"/>
            <a:ext cx="5750399" cy="374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793053"/>
              </p:ext>
            </p:extLst>
          </p:nvPr>
        </p:nvGraphicFramePr>
        <p:xfrm>
          <a:off x="6092042" y="1919770"/>
          <a:ext cx="6578929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4880"/>
                <a:gridCol w="719607"/>
                <a:gridCol w="876761"/>
                <a:gridCol w="694794"/>
                <a:gridCol w="760961"/>
                <a:gridCol w="818863"/>
                <a:gridCol w="703063"/>
              </a:tblGrid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Объем</a:t>
                      </a:r>
                      <a:r>
                        <a:rPr lang="ru-RU" sz="1200" baseline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застройки в кварталах, кв. м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indent="0" algn="l" defTabSz="456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0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Объекты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</a:t>
                      </a: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Госте-вой квартал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</a:t>
                      </a:r>
                      <a:r>
                        <a:rPr lang="ru-RU" sz="1200" dirty="0" smtClean="0">
                          <a:solidFill>
                            <a:srgbClr val="3366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rgbClr val="3366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Рыноч-ный</a:t>
                      </a:r>
                      <a:r>
                        <a:rPr lang="ru-RU" sz="1200" dirty="0" smtClean="0">
                          <a:solidFill>
                            <a:srgbClr val="3366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квартал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3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Твор-ческий</a:t>
                      </a:r>
                      <a:r>
                        <a:rPr lang="ru-RU" sz="1200" baseline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квартал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6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8000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4</a:t>
                      </a:r>
                      <a:r>
                        <a:rPr lang="ru-RU" sz="1200" dirty="0" smtClean="0">
                          <a:solidFill>
                            <a:srgbClr val="008000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rgbClr val="008000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Студе-нческий</a:t>
                      </a:r>
                      <a:r>
                        <a:rPr lang="ru-RU" sz="1200" dirty="0" smtClean="0">
                          <a:solidFill>
                            <a:srgbClr val="008000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квартал</a:t>
                      </a:r>
                      <a:endParaRPr lang="ru-RU" sz="12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6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</a:t>
                      </a:r>
                      <a:r>
                        <a:rPr lang="ru-RU" sz="120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Препо-даватель-ский</a:t>
                      </a:r>
                      <a:r>
                        <a:rPr lang="ru-RU" sz="1200" baseline="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квартал</a:t>
                      </a:r>
                      <a:endParaRPr lang="ru-RU" sz="12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6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ИТОГО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Сколково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Лаунж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(Гостиная Сколково)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i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10</a:t>
                      </a:r>
                      <a:r>
                        <a:rPr lang="ru-RU" sz="1200" b="0" i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b="0" i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10 000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Музей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(выставочный центр)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Культурный центр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(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Медиа Центр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6 </a:t>
                      </a: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i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6 000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Дизайн-центры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 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Общежитие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Сколтеха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(с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сервисами)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20 </a:t>
                      </a: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20 000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Объекты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обслуживания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15</a:t>
                      </a:r>
                      <a:r>
                        <a:rPr lang="ru-RU" sz="1200" baseline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15 000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Рынок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Infotainment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10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 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10 000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Отели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30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 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30 000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Апартаменты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20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 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9 </a:t>
                      </a: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i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29</a:t>
                      </a:r>
                      <a:r>
                        <a:rPr lang="ru-RU" sz="1200" i="0" baseline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000</a:t>
                      </a:r>
                      <a:endParaRPr lang="ru-RU" sz="1200" i="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Розничная торговля и общественное питание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17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 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3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1 000</a:t>
                      </a:r>
                      <a:endParaRPr lang="ru-RU" sz="1200" i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21 000</a:t>
                      </a:r>
                      <a:endParaRPr lang="ru-RU" sz="1200" i="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Ратуша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</a:t>
                      </a:r>
                      <a:r>
                        <a:rPr lang="ru-RU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i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Спорт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20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 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20 000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Edutainment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(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Skolkovo Club)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i="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</a:t>
                      </a:r>
                      <a:r>
                        <a:rPr lang="ru-RU" sz="1200" i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i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i="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i="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Паркинг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60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60 000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ИТОГО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117 000</a:t>
                      </a:r>
                      <a:endParaRPr lang="ru-RU" sz="1200" b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16 000</a:t>
                      </a:r>
                      <a:endParaRPr lang="ru-RU" sz="1200" b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80 000</a:t>
                      </a:r>
                      <a:endParaRPr lang="ru-RU" sz="1200" b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0 000</a:t>
                      </a:r>
                      <a:endParaRPr lang="ru-RU" sz="1200" b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10 000</a:t>
                      </a:r>
                      <a:endParaRPr lang="ru-RU" sz="1200" b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243 000</a:t>
                      </a:r>
                      <a:endParaRPr lang="ru-RU" sz="1200" b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в т. ч.: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Фонд</a:t>
                      </a:r>
                      <a:r>
                        <a:rPr lang="ru-RU" sz="1200" baseline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«Сколково»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11 </a:t>
                      </a: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6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20</a:t>
                      </a:r>
                      <a:r>
                        <a:rPr lang="ru-RU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6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10</a:t>
                      </a:r>
                      <a:r>
                        <a:rPr lang="ru-RU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6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41 000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Инвесторы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117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80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202 000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359717" y="2624107"/>
            <a:ext cx="3978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Cambria"/>
                <a:ea typeface="ＭＳ 明朝"/>
                <a:cs typeface="Times New Roman"/>
              </a:rPr>
              <a:t>1</a:t>
            </a:r>
            <a:endParaRPr lang="ru-RU" sz="2800" dirty="0">
              <a:latin typeface="Cambria"/>
              <a:ea typeface="ＭＳ 明朝"/>
              <a:cs typeface="Times New Roman"/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3547250" y="2624107"/>
            <a:ext cx="3978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3366FF"/>
                </a:solidFill>
                <a:latin typeface="Cambria"/>
                <a:ea typeface="ＭＳ 明朝"/>
                <a:cs typeface="Times New Roman"/>
              </a:rPr>
              <a:t>2</a:t>
            </a:r>
            <a:endParaRPr lang="ru-RU" sz="2800" dirty="0">
              <a:latin typeface="Cambria"/>
              <a:ea typeface="ＭＳ 明朝"/>
              <a:cs typeface="Times New Roman"/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2252840" y="3528560"/>
            <a:ext cx="3978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Cambria"/>
                <a:ea typeface="ＭＳ 明朝"/>
                <a:cs typeface="Times New Roman"/>
              </a:rPr>
              <a:t>3</a:t>
            </a:r>
            <a:endParaRPr lang="ru-RU" sz="2800" dirty="0">
              <a:latin typeface="Cambria"/>
              <a:ea typeface="ＭＳ 明朝"/>
              <a:cs typeface="Times New Roman"/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3179117" y="3126039"/>
            <a:ext cx="3978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4569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FF"/>
                </a:solidFill>
                <a:latin typeface="Cambria"/>
                <a:ea typeface="ＭＳ 明朝"/>
                <a:cs typeface="Times New Roman"/>
              </a:rPr>
              <a:t>5</a:t>
            </a:r>
            <a:endParaRPr lang="ru-RU" sz="2800" dirty="0">
              <a:latin typeface="Cambria"/>
              <a:ea typeface="ＭＳ 明朝"/>
              <a:cs typeface="Times New Roman"/>
            </a:endParaRPr>
          </a:p>
        </p:txBody>
      </p:sp>
      <p:sp>
        <p:nvSpPr>
          <p:cNvPr id="12" name="Rectangle 7"/>
          <p:cNvSpPr/>
          <p:nvPr/>
        </p:nvSpPr>
        <p:spPr>
          <a:xfrm>
            <a:off x="4152892" y="3420158"/>
            <a:ext cx="3978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4569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8000"/>
                </a:solidFill>
                <a:latin typeface="Cambria"/>
                <a:ea typeface="ＭＳ 明朝"/>
                <a:cs typeface="Times New Roman"/>
              </a:rPr>
              <a:t>4</a:t>
            </a:r>
            <a:endParaRPr lang="ru-RU" sz="2800" dirty="0">
              <a:latin typeface="Cambria"/>
              <a:ea typeface="ＭＳ 明朝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8000" y="8023720"/>
            <a:ext cx="93091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b="0" dirty="0" smtClean="0">
                <a:latin typeface="Calibri" pitchFamily="34" charset="0"/>
              </a:rPr>
              <a:t>Концепция Центральной зоны согласована на уровне Правительства.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b="0" dirty="0" smtClean="0">
                <a:latin typeface="Calibri" pitchFamily="34" charset="0"/>
              </a:rPr>
              <a:t>Подготовлены эскиз и дизайн-код Центральной зоны.</a:t>
            </a:r>
          </a:p>
        </p:txBody>
      </p:sp>
    </p:spTree>
    <p:extLst>
      <p:ext uri="{BB962C8B-B14F-4D97-AF65-F5344CB8AC3E}">
        <p14:creationId xmlns:p14="http://schemas.microsoft.com/office/powerpoint/2010/main" val="219241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76946" y="440606"/>
            <a:ext cx="8277102" cy="649109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Генеральный план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89" y="1514118"/>
            <a:ext cx="5876925" cy="749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389190"/>
              </p:ext>
            </p:extLst>
          </p:nvPr>
        </p:nvGraphicFramePr>
        <p:xfrm>
          <a:off x="6349341" y="5017969"/>
          <a:ext cx="6052455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3345"/>
                <a:gridCol w="1196370"/>
                <a:gridCol w="1196370"/>
                <a:gridCol w="1196370"/>
              </a:tblGrid>
              <a:tr h="17417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Объекты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Программа строительства</a:t>
                      </a:r>
                      <a:r>
                        <a:rPr lang="ru-RU" sz="1200" b="1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, кв. м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spc="-1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Всего,  в  т. ч.:</a:t>
                      </a:r>
                      <a:endParaRPr lang="ru-RU" sz="1200" b="1" kern="1200" spc="-100" baseline="0" dirty="0">
                        <a:solidFill>
                          <a:schemeClr val="bg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Фонд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spc="-1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Инвесторы</a:t>
                      </a:r>
                      <a:endParaRPr lang="ru-RU" sz="1200" b="1" kern="1200" spc="-100" baseline="0" dirty="0">
                        <a:solidFill>
                          <a:schemeClr val="bg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7417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</a:rPr>
                        <a:t>Комплекс «</a:t>
                      </a:r>
                      <a:r>
                        <a:rPr lang="ru-RU" sz="1200" dirty="0" err="1" smtClean="0">
                          <a:latin typeface="Calibri" pitchFamily="34" charset="0"/>
                        </a:rPr>
                        <a:t>Сколтех</a:t>
                      </a:r>
                      <a:r>
                        <a:rPr lang="ru-RU" sz="1200" dirty="0" smtClean="0">
                          <a:latin typeface="Calibri" pitchFamily="34" charset="0"/>
                        </a:rPr>
                        <a:t>»</a:t>
                      </a:r>
                      <a:endParaRPr lang="ru-RU" sz="12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128 000</a:t>
                      </a:r>
                    </a:p>
                  </a:txBody>
                  <a:tcPr marL="9525" marR="9525" marT="9525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128 000</a:t>
                      </a:r>
                    </a:p>
                  </a:txBody>
                  <a:tcPr marL="9525" marR="9525" marT="9525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7417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</a:rPr>
                        <a:t>Комплекс «Технопарк»</a:t>
                      </a:r>
                      <a:endParaRPr lang="ru-RU" sz="12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146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79 000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67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/>
                </a:tc>
              </a:tr>
              <a:tr h="2607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 pitchFamily="34" charset="0"/>
                        </a:rPr>
                        <a:t>R&amp;D</a:t>
                      </a:r>
                      <a:r>
                        <a:rPr lang="ru-RU" sz="1200" dirty="0" smtClean="0">
                          <a:latin typeface="Calibri" pitchFamily="34" charset="0"/>
                        </a:rPr>
                        <a:t>,</a:t>
                      </a:r>
                      <a:r>
                        <a:rPr lang="en-US" sz="1200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ru-RU" sz="1200" baseline="0" dirty="0" smtClean="0">
                          <a:latin typeface="Calibri" pitchFamily="34" charset="0"/>
                        </a:rPr>
                        <a:t>офисы</a:t>
                      </a:r>
                      <a:endParaRPr lang="ru-RU" sz="12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511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42 000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469 000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/>
                </a:tc>
              </a:tr>
              <a:tr h="18471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</a:rPr>
                        <a:t>Апартаменты для проживания, гостиницы</a:t>
                      </a:r>
                      <a:endParaRPr lang="ru-RU" sz="12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421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76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345 000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/>
                </a:tc>
              </a:tr>
              <a:tr h="184711">
                <a:tc>
                  <a:txBody>
                    <a:bodyPr/>
                    <a:lstStyle/>
                    <a:p>
                      <a:r>
                        <a:rPr lang="ru-RU" sz="1200" baseline="0" dirty="0" smtClean="0">
                          <a:latin typeface="Calibri" pitchFamily="34" charset="0"/>
                        </a:rPr>
                        <a:t>Социальная инфраструктура и </a:t>
                      </a:r>
                      <a:r>
                        <a:rPr lang="ru-RU" sz="1200" baseline="0" smtClean="0">
                          <a:latin typeface="Calibri" pitchFamily="34" charset="0"/>
                        </a:rPr>
                        <a:t>общественные пространства</a:t>
                      </a:r>
                      <a:endParaRPr lang="ru-RU" sz="12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156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44 000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112 000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/>
                </a:tc>
              </a:tr>
              <a:tr h="29028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</a:rPr>
                        <a:t>Инженерная инфраструктура (включая </a:t>
                      </a:r>
                      <a:r>
                        <a:rPr lang="ru-RU" sz="1200" dirty="0" err="1" smtClean="0">
                          <a:latin typeface="Calibri" pitchFamily="34" charset="0"/>
                        </a:rPr>
                        <a:t>инж</a:t>
                      </a:r>
                      <a:r>
                        <a:rPr lang="ru-RU" sz="1200" dirty="0" smtClean="0">
                          <a:latin typeface="Calibri" pitchFamily="34" charset="0"/>
                        </a:rPr>
                        <a:t>.</a:t>
                      </a:r>
                      <a:r>
                        <a:rPr lang="ru-RU" sz="1200" baseline="0" dirty="0" smtClean="0">
                          <a:latin typeface="Calibri" pitchFamily="34" charset="0"/>
                        </a:rPr>
                        <a:t> здания)</a:t>
                      </a:r>
                      <a:endParaRPr lang="ru-RU" sz="12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50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/>
                </a:tc>
              </a:tr>
              <a:tr h="29028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</a:rPr>
                        <a:t>Транспортная инфраструктура (включая</a:t>
                      </a:r>
                      <a:r>
                        <a:rPr lang="ru-RU" sz="1200" baseline="0" dirty="0" smtClean="0">
                          <a:latin typeface="Calibri" pitchFamily="34" charset="0"/>
                        </a:rPr>
                        <a:t> паркинги)</a:t>
                      </a:r>
                      <a:endParaRPr lang="ru-RU" sz="1200" dirty="0">
                        <a:latin typeface="Calibri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199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199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7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</a:rPr>
                        <a:t>ВСЕГО</a:t>
                      </a:r>
                      <a:endParaRPr lang="ru-RU" sz="1200" dirty="0">
                        <a:latin typeface="Calibri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611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389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222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7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</a:rPr>
                        <a:t>в т. ч. в Центральной зоне (сл. 15)</a:t>
                      </a:r>
                      <a:endParaRPr lang="ru-RU" sz="1200" dirty="0">
                        <a:latin typeface="Calibri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243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41 000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202 000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10795" y="1862461"/>
            <a:ext cx="632954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b="0" dirty="0" smtClean="0">
                <a:latin typeface="Calibri" pitchFamily="34" charset="0"/>
              </a:rPr>
              <a:t>5 октября – на совещании у Заместителя Председателя Правительства Российской Федерации дано поручение разработать концепцию застройки центральной зоны.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b="0" dirty="0" smtClean="0">
                <a:latin typeface="Calibri" pitchFamily="34" charset="0"/>
              </a:rPr>
              <a:t>16 ноября – концепция застройки центральной зоны рассмотрена на Градостроительном совете</a:t>
            </a:r>
            <a:r>
              <a:rPr lang="ru-RU" sz="1800" b="0" dirty="0" smtClean="0">
                <a:latin typeface="Calibri" pitchFamily="34" charset="0"/>
              </a:rPr>
              <a:t>.</a:t>
            </a:r>
            <a:endParaRPr lang="ru-RU" sz="1800" b="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26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3" y="1788791"/>
            <a:ext cx="5409296" cy="716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76946" y="440606"/>
            <a:ext cx="8277102" cy="649109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Проект планировки и стартовые объекты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69193" y="3390858"/>
            <a:ext cx="3995933" cy="4084762"/>
            <a:chOff x="-6201948" y="1038278"/>
            <a:chExt cx="3434517" cy="4084762"/>
          </a:xfrm>
        </p:grpSpPr>
        <p:sp>
          <p:nvSpPr>
            <p:cNvPr id="8" name="Rectangle 7"/>
            <p:cNvSpPr/>
            <p:nvPr/>
          </p:nvSpPr>
          <p:spPr>
            <a:xfrm>
              <a:off x="-5251843" y="2242126"/>
              <a:ext cx="39145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6</a:t>
              </a:r>
              <a:endPara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6201948" y="4599820"/>
              <a:ext cx="336456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8</a:t>
              </a:r>
              <a:endPara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4357591" y="2222162"/>
              <a:ext cx="39145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4</a:t>
              </a:r>
              <a:endPara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5243432" y="2680556"/>
              <a:ext cx="39145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1</a:t>
              </a:r>
              <a:endPara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4914258" y="2705971"/>
              <a:ext cx="39145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3</a:t>
              </a:r>
              <a:endPara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3158884" y="1038278"/>
              <a:ext cx="39145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5</a:t>
              </a:r>
              <a:endPara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3902958" y="1495210"/>
              <a:ext cx="39145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2</a:t>
              </a:r>
              <a:endPara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-3966138" y="2044810"/>
              <a:ext cx="39145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7</a:t>
              </a:r>
              <a:endPara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8" name="Rectangle 15"/>
            <p:cNvSpPr/>
            <p:nvPr/>
          </p:nvSpPr>
          <p:spPr>
            <a:xfrm>
              <a:off x="-4950922" y="4304112"/>
              <a:ext cx="39145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5</a:t>
              </a:r>
              <a:endPara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28" name="Rectangle 7"/>
            <p:cNvSpPr/>
            <p:nvPr/>
          </p:nvSpPr>
          <p:spPr>
            <a:xfrm>
              <a:off x="-4969174" y="1858205"/>
              <a:ext cx="336456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9</a:t>
              </a:r>
              <a:endPara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882487"/>
              </p:ext>
            </p:extLst>
          </p:nvPr>
        </p:nvGraphicFramePr>
        <p:xfrm>
          <a:off x="6711782" y="4579630"/>
          <a:ext cx="5664529" cy="45262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10939"/>
                <a:gridCol w="5353590"/>
              </a:tblGrid>
              <a:tr h="202481">
                <a:tc gridSpan="2"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en-US" sz="18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r>
                        <a:rPr lang="ru-RU" sz="18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Стартовые</a:t>
                      </a:r>
                      <a:r>
                        <a:rPr lang="ru-RU" sz="1800" u="none" strike="noStrike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объекты</a:t>
                      </a:r>
                      <a:endParaRPr lang="ru-RU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l" rtl="0" fontAlgn="t"/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202481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1221692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Технопарк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71450" marR="0" marT="0" marB="0" anchor="ctr"/>
                </a:tc>
              </a:tr>
              <a:tr h="202481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ru-RU" sz="18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СколТех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71450" marR="0" marT="0" marB="0" anchor="ctr"/>
                </a:tc>
              </a:tr>
              <a:tr h="202481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1221692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Кварталы </a:t>
                      </a:r>
                      <a:r>
                        <a:rPr lang="ru-RU" sz="18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апарт</a:t>
                      </a:r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-отелей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71450" marR="0" marT="0" marB="0" anchor="ctr"/>
                </a:tc>
              </a:tr>
              <a:tr h="202481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1221692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Здание</a:t>
                      </a:r>
                      <a:r>
                        <a:rPr lang="ru-RU" sz="18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центра городского развития ИЦ Сколково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71450" marR="0" marT="0" marB="0" anchor="ctr"/>
                </a:tc>
              </a:tr>
              <a:tr h="404963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1221692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Системы инженерно-технического обеспечения (инженерные сети, дороги)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71450" marR="0" marT="0" marB="0" anchor="ctr"/>
                </a:tc>
              </a:tr>
              <a:tr h="202481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1" indent="0" algn="l" rtl="0" fontAlgn="ctr">
                        <a:lnSpc>
                          <a:spcPct val="150000"/>
                        </a:lnSpc>
                      </a:pPr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Офисный центр «Галерея»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71450" marR="0" marT="0" marB="0" anchor="ctr"/>
                </a:tc>
              </a:tr>
              <a:tr h="202481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1221692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Деловой центр «Сколково»</a:t>
                      </a:r>
                    </a:p>
                  </a:txBody>
                  <a:tcPr marL="171450" marR="0" marT="0" marB="0" anchor="ctr"/>
                </a:tc>
              </a:tr>
              <a:tr h="202481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Ренова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Лаб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71450" marR="0" marT="0" marB="0" anchor="ctr"/>
                </a:tc>
              </a:tr>
              <a:tr h="202481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Центральная</a:t>
                      </a:r>
                      <a:r>
                        <a:rPr lang="ru-RU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зона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7145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371771" y="1681723"/>
            <a:ext cx="616857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b="0" dirty="0" smtClean="0">
                <a:latin typeface="Calibri" pitchFamily="34" charset="0"/>
              </a:rPr>
              <a:t>Подготовлен откорректированный </a:t>
            </a:r>
            <a:r>
              <a:rPr lang="ru-RU" sz="1800" b="0" dirty="0" smtClean="0">
                <a:latin typeface="Calibri" pitchFamily="34" charset="0"/>
              </a:rPr>
              <a:t>проект планировки инновационного центра.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b="0" dirty="0" smtClean="0">
                <a:latin typeface="Calibri" pitchFamily="34" charset="0"/>
              </a:rPr>
              <a:t>Определены стартовые объекты инновационного центра, ведется проектирование и подготовительные работы.</a:t>
            </a:r>
          </a:p>
        </p:txBody>
      </p:sp>
    </p:spTree>
    <p:extLst>
      <p:ext uri="{BB962C8B-B14F-4D97-AF65-F5344CB8AC3E}">
        <p14:creationId xmlns:p14="http://schemas.microsoft.com/office/powerpoint/2010/main" val="39664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55539" y="843147"/>
            <a:ext cx="11422966" cy="100536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5pPr>
            <a:lvl6pPr marL="610845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6pPr>
            <a:lvl7pPr marL="1221692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7pPr>
            <a:lvl8pPr marL="1832539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8pPr>
            <a:lvl9pPr marL="2443384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r>
              <a:rPr lang="ru-RU" dirty="0">
                <a:latin typeface="Calibri" pitchFamily="34" charset="0"/>
                <a:cs typeface="Calibri" pitchFamily="34" charset="0"/>
              </a:rPr>
              <a:t>1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. Технопарк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682263"/>
            <a:ext cx="9309100" cy="585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8000" y="7688823"/>
            <a:ext cx="93091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b="0" dirty="0" smtClean="0">
                <a:latin typeface="Calibri" pitchFamily="34" charset="0"/>
              </a:rPr>
              <a:t>Проектная документация Технопарка проходит экспертизу.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b="0" dirty="0" smtClean="0">
                <a:latin typeface="Calibri" pitchFamily="34" charset="0"/>
              </a:rPr>
              <a:t>Выбран подрядчик на подготовительные работы.</a:t>
            </a:r>
          </a:p>
        </p:txBody>
      </p:sp>
    </p:spTree>
    <p:extLst>
      <p:ext uri="{BB962C8B-B14F-4D97-AF65-F5344CB8AC3E}">
        <p14:creationId xmlns:p14="http://schemas.microsoft.com/office/powerpoint/2010/main" val="409585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5540" y="708507"/>
            <a:ext cx="11422966" cy="1211262"/>
          </a:xfrm>
          <a:prstGeom prst="rect">
            <a:avLst/>
          </a:prstGeom>
        </p:spPr>
        <p:txBody>
          <a:bodyPr/>
          <a:lstStyle/>
          <a:p>
            <a:r>
              <a:rPr lang="ru-RU" dirty="0">
                <a:latin typeface="Calibri" pitchFamily="34" charset="0"/>
                <a:cs typeface="Calibri" pitchFamily="34" charset="0"/>
              </a:rPr>
              <a:t>2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Сколтех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Сколковский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институт науки и технологий)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 descr="C:\Users\aantonov\Desktop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24" y="1792769"/>
            <a:ext cx="9873683" cy="468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78000" y="7053823"/>
            <a:ext cx="930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b="0" dirty="0" smtClean="0">
                <a:latin typeface="Calibri" pitchFamily="34" charset="0"/>
              </a:rPr>
              <a:t>Проектная документация находится в разработке.</a:t>
            </a:r>
          </a:p>
        </p:txBody>
      </p:sp>
    </p:spTree>
    <p:extLst>
      <p:ext uri="{BB962C8B-B14F-4D97-AF65-F5344CB8AC3E}">
        <p14:creationId xmlns:p14="http://schemas.microsoft.com/office/powerpoint/2010/main" val="153936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55540" y="838200"/>
            <a:ext cx="11422966" cy="87391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5pPr>
            <a:lvl6pPr marL="610845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6pPr>
            <a:lvl7pPr marL="1221692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7pPr>
            <a:lvl8pPr marL="1832539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8pPr>
            <a:lvl9pPr marL="2443384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3. 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Апарт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-отели и коттеджи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019" y="1438982"/>
            <a:ext cx="7743482" cy="592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4210" y="7752323"/>
            <a:ext cx="93091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b="0" dirty="0" smtClean="0">
                <a:latin typeface="Calibri" pitchFamily="34" charset="0"/>
              </a:rPr>
              <a:t>Завершается разработка проектной документации.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b="0" dirty="0" smtClean="0">
                <a:latin typeface="Calibri" pitchFamily="34" charset="0"/>
              </a:rPr>
              <a:t>Выбран подрядчик на подготовительные работы.</a:t>
            </a:r>
          </a:p>
        </p:txBody>
      </p:sp>
    </p:spTree>
    <p:extLst>
      <p:ext uri="{BB962C8B-B14F-4D97-AF65-F5344CB8AC3E}">
        <p14:creationId xmlns:p14="http://schemas.microsoft.com/office/powerpoint/2010/main" val="391600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5540" y="724394"/>
            <a:ext cx="11422966" cy="560209"/>
          </a:xfrm>
          <a:prstGeom prst="rect">
            <a:avLst/>
          </a:prstGeom>
        </p:spPr>
        <p:txBody>
          <a:bodyPr/>
          <a:lstStyle/>
          <a:p>
            <a:r>
              <a:rPr lang="ru-RU" dirty="0">
                <a:latin typeface="Calibri" pitchFamily="34" charset="0"/>
                <a:cs typeface="Calibri" pitchFamily="34" charset="0"/>
              </a:rPr>
              <a:t>4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. Гиперкуб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15" y="1662546"/>
            <a:ext cx="8819022" cy="585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730" y="4672980"/>
            <a:ext cx="4270776" cy="2847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730" y="1662547"/>
            <a:ext cx="4270776" cy="284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64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512457"/>
            <a:ext cx="1280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Calibri" pitchFamily="34" charset="0"/>
                <a:cs typeface="Calibri" pitchFamily="34" charset="0"/>
              </a:rPr>
              <a:t>5. СИСТЕМЫ ИНЖЕНЕРНО-ТЕХНИЧЕСКОГО ОБЕСПЕЧЕНИЯ (СЕТИ, ДОРОГИ)</a:t>
            </a:r>
            <a:endParaRPr lang="ru-RU" sz="48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68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31900" y="724394"/>
            <a:ext cx="10989405" cy="649109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Внешние объекты инженерной инфраструктуры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833862"/>
              </p:ext>
            </p:extLst>
          </p:nvPr>
        </p:nvGraphicFramePr>
        <p:xfrm>
          <a:off x="952500" y="6148272"/>
          <a:ext cx="10883899" cy="2805227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419004"/>
                <a:gridCol w="5873045"/>
                <a:gridCol w="2989820"/>
                <a:gridCol w="1602030"/>
              </a:tblGrid>
              <a:tr h="71995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u="none" strike="noStrike" dirty="0">
                          <a:effectLst/>
                        </a:rPr>
                        <a:t>ВНЕШНИЕ ОБЪЕКТЫ И МЕРОПРИЯТИЯ, ОБЕСПЕЧИВАЮЩИЕ ФУНКЦИОНИРОВАНИЕ ИЦ СКОЛКОВО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Ответственный исполнитель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</a:rPr>
                        <a:t>Сроки строительства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274269">
                <a:tc>
                  <a:txBody>
                    <a:bodyPr/>
                    <a:lstStyle/>
                    <a:p>
                      <a:pPr algn="l" rtl="0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</a:rPr>
                        <a:t>Инженерная инфраструктура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49409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u="none" strike="noStrike" dirty="0" smtClean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</a:rPr>
                        <a:t>Обеспечение ИЦ «Сколково» сетями водоснабжения (18 730 </a:t>
                      </a:r>
                      <a:r>
                        <a:rPr lang="ru-RU" sz="1200" u="none" strike="noStrike" dirty="0" err="1">
                          <a:effectLst/>
                        </a:rPr>
                        <a:t>куб.м</a:t>
                      </a:r>
                      <a:r>
                        <a:rPr lang="ru-RU" sz="1200" u="none" strike="noStrike" dirty="0">
                          <a:effectLst/>
                        </a:rPr>
                        <a:t>./</a:t>
                      </a:r>
                      <a:r>
                        <a:rPr lang="ru-RU" sz="1200" u="none" strike="noStrike" dirty="0" err="1">
                          <a:effectLst/>
                        </a:rPr>
                        <a:t>сут</a:t>
                      </a:r>
                      <a:r>
                        <a:rPr lang="ru-RU" sz="1200" u="none" strike="noStrike" dirty="0">
                          <a:effectLst/>
                        </a:rPr>
                        <a:t>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Департамент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строительства г. Москвы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2013-2014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49409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u="none" strike="noStrike" dirty="0" smtClean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>
                          <a:effectLst/>
                        </a:rPr>
                        <a:t>Обеспечение ИЦ «Сколково» сетями теплоснабжения (205 ГКал/ч.)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Департамент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строительства г. Москвы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2013-2014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411403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u="none" strike="noStrike" dirty="0" smtClean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</a:rPr>
                        <a:t>Обеспечение ИЦ «Сколково» сетями электроснабжения (126 МВА/107МВт</a:t>
                      </a:r>
                      <a:r>
                        <a:rPr lang="ru-RU" sz="1200" u="none" strike="noStrike" dirty="0" smtClean="0">
                          <a:effectLst/>
                        </a:rPr>
                        <a:t>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ОАО «ФСК ЕЭС»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u="none" strike="noStrike" dirty="0" smtClean="0">
                          <a:effectLst/>
                        </a:rPr>
                        <a:t>201</a:t>
                      </a:r>
                      <a:r>
                        <a:rPr lang="ru-RU" sz="1200" b="0" u="none" strike="noStrike" dirty="0" smtClean="0">
                          <a:effectLst/>
                        </a:rPr>
                        <a:t>4-2015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411403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u="none" strike="noStrike" dirty="0" smtClean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>
                          <a:effectLst/>
                        </a:rPr>
                        <a:t>Обеспечение ИЦ «Сколково» внешними телекоммуникационными сетями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конкурс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2013-2014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6"/>
          <a:stretch/>
        </p:blipFill>
        <p:spPr bwMode="auto">
          <a:xfrm>
            <a:off x="2018804" y="1365660"/>
            <a:ext cx="6970817" cy="45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483" y="2463409"/>
            <a:ext cx="196713" cy="156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085853" y="2317732"/>
            <a:ext cx="76653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9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9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9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9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9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solidFill>
                  <a:srgbClr val="35BA62"/>
                </a:solidFill>
              </a:rPr>
              <a:t>РТС «</a:t>
            </a:r>
            <a:r>
              <a:rPr lang="ru-RU" sz="600" dirty="0" err="1">
                <a:solidFill>
                  <a:srgbClr val="35BA62"/>
                </a:solidFill>
              </a:rPr>
              <a:t>Кунцево</a:t>
            </a:r>
            <a:r>
              <a:rPr lang="ru-RU" sz="600" dirty="0">
                <a:solidFill>
                  <a:srgbClr val="35BA62"/>
                </a:solidFill>
              </a:rPr>
              <a:t>»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286998" y="2534025"/>
            <a:ext cx="1056520" cy="267789"/>
          </a:xfrm>
          <a:custGeom>
            <a:avLst/>
            <a:gdLst>
              <a:gd name="connsiteX0" fmla="*/ 1815929 w 1815929"/>
              <a:gd name="connsiteY0" fmla="*/ 185752 h 463742"/>
              <a:gd name="connsiteX1" fmla="*/ 1654564 w 1815929"/>
              <a:gd name="connsiteY1" fmla="*/ 333670 h 463742"/>
              <a:gd name="connsiteX2" fmla="*/ 1533540 w 1815929"/>
              <a:gd name="connsiteY2" fmla="*/ 427800 h 463742"/>
              <a:gd name="connsiteX3" fmla="*/ 1466305 w 1815929"/>
              <a:gd name="connsiteY3" fmla="*/ 454694 h 463742"/>
              <a:gd name="connsiteX4" fmla="*/ 1304940 w 1815929"/>
              <a:gd name="connsiteY4" fmla="*/ 279882 h 463742"/>
              <a:gd name="connsiteX5" fmla="*/ 1143576 w 1815929"/>
              <a:gd name="connsiteY5" fmla="*/ 91623 h 463742"/>
              <a:gd name="connsiteX6" fmla="*/ 1049446 w 1815929"/>
              <a:gd name="connsiteY6" fmla="*/ 10941 h 463742"/>
              <a:gd name="connsiteX7" fmla="*/ 941870 w 1815929"/>
              <a:gd name="connsiteY7" fmla="*/ 10941 h 463742"/>
              <a:gd name="connsiteX8" fmla="*/ 807399 w 1815929"/>
              <a:gd name="connsiteY8" fmla="*/ 105070 h 463742"/>
              <a:gd name="connsiteX9" fmla="*/ 578799 w 1815929"/>
              <a:gd name="connsiteY9" fmla="*/ 131964 h 463742"/>
              <a:gd name="connsiteX10" fmla="*/ 471223 w 1815929"/>
              <a:gd name="connsiteY10" fmla="*/ 185752 h 463742"/>
              <a:gd name="connsiteX11" fmla="*/ 350199 w 1815929"/>
              <a:gd name="connsiteY11" fmla="*/ 145411 h 463742"/>
              <a:gd name="connsiteX12" fmla="*/ 242623 w 1815929"/>
              <a:gd name="connsiteY12" fmla="*/ 145411 h 463742"/>
              <a:gd name="connsiteX13" fmla="*/ 67811 w 1815929"/>
              <a:gd name="connsiteY13" fmla="*/ 172305 h 463742"/>
              <a:gd name="connsiteX14" fmla="*/ 576 w 1815929"/>
              <a:gd name="connsiteY14" fmla="*/ 185752 h 463742"/>
              <a:gd name="connsiteX15" fmla="*/ 40917 w 1815929"/>
              <a:gd name="connsiteY15" fmla="*/ 172305 h 46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15929" h="463742">
                <a:moveTo>
                  <a:pt x="1815929" y="185752"/>
                </a:moveTo>
                <a:cubicBezTo>
                  <a:pt x="1758779" y="239540"/>
                  <a:pt x="1701629" y="293329"/>
                  <a:pt x="1654564" y="333670"/>
                </a:cubicBezTo>
                <a:cubicBezTo>
                  <a:pt x="1607499" y="374011"/>
                  <a:pt x="1564916" y="407629"/>
                  <a:pt x="1533540" y="427800"/>
                </a:cubicBezTo>
                <a:cubicBezTo>
                  <a:pt x="1502164" y="447971"/>
                  <a:pt x="1504405" y="479347"/>
                  <a:pt x="1466305" y="454694"/>
                </a:cubicBezTo>
                <a:cubicBezTo>
                  <a:pt x="1428205" y="430041"/>
                  <a:pt x="1358728" y="340394"/>
                  <a:pt x="1304940" y="279882"/>
                </a:cubicBezTo>
                <a:cubicBezTo>
                  <a:pt x="1251152" y="219370"/>
                  <a:pt x="1186158" y="136446"/>
                  <a:pt x="1143576" y="91623"/>
                </a:cubicBezTo>
                <a:cubicBezTo>
                  <a:pt x="1100994" y="46800"/>
                  <a:pt x="1083064" y="24388"/>
                  <a:pt x="1049446" y="10941"/>
                </a:cubicBezTo>
                <a:cubicBezTo>
                  <a:pt x="1015828" y="-2506"/>
                  <a:pt x="982211" y="-4747"/>
                  <a:pt x="941870" y="10941"/>
                </a:cubicBezTo>
                <a:cubicBezTo>
                  <a:pt x="901529" y="26629"/>
                  <a:pt x="867911" y="84899"/>
                  <a:pt x="807399" y="105070"/>
                </a:cubicBezTo>
                <a:cubicBezTo>
                  <a:pt x="746887" y="125240"/>
                  <a:pt x="634828" y="118517"/>
                  <a:pt x="578799" y="131964"/>
                </a:cubicBezTo>
                <a:cubicBezTo>
                  <a:pt x="522770" y="145411"/>
                  <a:pt x="509323" y="183511"/>
                  <a:pt x="471223" y="185752"/>
                </a:cubicBezTo>
                <a:cubicBezTo>
                  <a:pt x="433123" y="187993"/>
                  <a:pt x="388299" y="152134"/>
                  <a:pt x="350199" y="145411"/>
                </a:cubicBezTo>
                <a:cubicBezTo>
                  <a:pt x="312099" y="138687"/>
                  <a:pt x="289688" y="140929"/>
                  <a:pt x="242623" y="145411"/>
                </a:cubicBezTo>
                <a:cubicBezTo>
                  <a:pt x="195558" y="149893"/>
                  <a:pt x="108152" y="165582"/>
                  <a:pt x="67811" y="172305"/>
                </a:cubicBezTo>
                <a:cubicBezTo>
                  <a:pt x="27470" y="179028"/>
                  <a:pt x="5058" y="185752"/>
                  <a:pt x="576" y="185752"/>
                </a:cubicBezTo>
                <a:cubicBezTo>
                  <a:pt x="-3906" y="185752"/>
                  <a:pt x="18505" y="179028"/>
                  <a:pt x="40917" y="172305"/>
                </a:cubicBezTo>
              </a:path>
            </a:pathLst>
          </a:custGeom>
          <a:noFill/>
          <a:ln w="12700">
            <a:solidFill>
              <a:srgbClr val="35B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16160&quot;&gt;&lt;version val=&quot;17974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0&quot;/&gt;&lt;/m_mruColor&gt;&lt;m_agendatheme&gt;&lt;m_aagendaitemprops&gt;&lt;elem&gt;&lt;m_bVisible val=&quot;1&quot;/&gt;&lt;m_font&gt;&lt;m_bBold val=&quot;1&quot;/&gt;&lt;/m_font&gt;&lt;m_colFont&gt;&lt;m_ppcolschidx val=&quot;2&quot;/&gt;&lt;/m_colFont&gt;&lt;m_fill&gt;&lt;m_bVisible val=&quot;0&quot;/&gt;&lt;/m_fill&gt;&lt;m_linestyle&gt;&lt;m_bVisible val=&quot;1&quot;/&gt;&lt;m_nWeight val=&quot;6&quot;/&gt;&lt;m_col&gt;&lt;m_ppcolschidx val=&quot;2&quot;/&gt;&lt;/m_col&gt;&lt;m_msolinedashstyle val=&quot;1&quot;/&gt;&lt;m_msoarrowheadstyleBegin val=&quot;1&quot;/&gt;&lt;m_msoarrowheadstyleEnd val=&quot;1&quot;/&gt;&lt;/m_linestyle&gt;&lt;/elem&gt;&lt;elem&gt;&lt;m_bVisible val=&quot;1&quot;/&gt;&lt;m_font&gt;&lt;m_bBold val=&quot;1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1&quot;/&gt;&lt;/m_font&gt;&lt;m_colFont&gt;&lt;m_ppcolschidx val=&quot;2&quot;/&gt;&lt;/m_colFont&gt;&lt;m_fill&gt;&lt;m_bVisible val=&quot;0&quot;/&gt;&lt;/m_fill&gt;&lt;m_linestyle&gt;&lt;m_bVisible val=&quot;1&quot;/&gt;&lt;m_nWeight val=&quot;6&quot;/&gt;&lt;m_col&gt;&lt;m_ppcolschidx val=&quot;2&quot;/&gt;&lt;/m_col&gt;&lt;m_msolinedashstyle val=&quot;1&quot;/&gt;&lt;m_msoarrowheadstyleBegin val=&quot;1&quot;/&gt;&lt;m_msoarrowheadstyleEnd val=&quot;1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0&quot;/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0&quot;/&gt;&lt;/elem&gt;&lt;/m_aagendaitemprops&gt;&lt;m_linestyleTopBottomLine&gt;&lt;m_bVisible val=&quot;0&quot;/&gt;&lt;/m_linestyleTopBottomLine&gt;&lt;/m_agendatheme&gt;&lt;m_mapectfillschemeMRU/&gt;&lt;m_eweekdayFirstOfWeek val=&quot;1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.&lt;/m_chDecimalSymbol&gt;&lt;m_nGroupingDigits val=&quot;3&quot;/&gt;&lt;m_chGroupingSymbol&gt;,&lt;/m_chGroupingSymbol&gt;&lt;m_chDecimalSymbol17909&gt;.&lt;/m_chDecimalSymbol17909&gt;&lt;m_nGroupingDigits17909 val=&quot;3&quot;/&gt;&lt;m_chGroupingSymbol17909&gt;,&lt;/m_chGroupingSymbol17909&gt;&lt;/m_precDefault&gt;&lt;/CDefaultPrec&gt;&lt;/root&gt;"/>
  <p:tag name="THINKCELLUNDODONOTDELETE" val="3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09.ZH5zEOLYwRCO4yun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z6A4jyz06iSJIrniZLC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bRO0UwS0.EdUwHdN.VJ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09.ZH5zEOLYwRCO4yunA"/>
</p:tagLst>
</file>

<file path=ppt/theme/theme1.xml><?xml version="1.0" encoding="utf-8"?>
<a:theme xmlns:a="http://schemas.openxmlformats.org/drawingml/2006/main" name="Blank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939393"/>
        </a:dk2>
        <a:lt2>
          <a:srgbClr val="D90D39"/>
        </a:lt2>
        <a:accent1>
          <a:srgbClr val="A5CCED"/>
        </a:accent1>
        <a:accent2>
          <a:srgbClr val="76B2E4"/>
        </a:accent2>
        <a:accent3>
          <a:srgbClr val="FFFFFF"/>
        </a:accent3>
        <a:accent4>
          <a:srgbClr val="000000"/>
        </a:accent4>
        <a:accent5>
          <a:srgbClr val="CFE2F4"/>
        </a:accent5>
        <a:accent6>
          <a:srgbClr val="6AA1CF"/>
        </a:accent6>
        <a:hlink>
          <a:srgbClr val="4C9BDC"/>
        </a:hlink>
        <a:folHlink>
          <a:srgbClr val="066B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B69404"/>
      </a:dk2>
      <a:lt2>
        <a:srgbClr val="C0C0C0"/>
      </a:lt2>
      <a:accent1>
        <a:srgbClr val="0000FF"/>
      </a:accent1>
      <a:accent2>
        <a:srgbClr val="E2E1C0"/>
      </a:accent2>
      <a:accent3>
        <a:srgbClr val="FFFFFF"/>
      </a:accent3>
      <a:accent4>
        <a:srgbClr val="000000"/>
      </a:accent4>
      <a:accent5>
        <a:srgbClr val="AAAAFF"/>
      </a:accent5>
      <a:accent6>
        <a:srgbClr val="CDCCAE"/>
      </a:accent6>
      <a:hlink>
        <a:srgbClr val="3D97AF"/>
      </a:hlink>
      <a:folHlink>
        <a:srgbClr val="B72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B69404"/>
      </a:dk2>
      <a:lt2>
        <a:srgbClr val="C0C0C0"/>
      </a:lt2>
      <a:accent1>
        <a:srgbClr val="0000FF"/>
      </a:accent1>
      <a:accent2>
        <a:srgbClr val="E2E1C0"/>
      </a:accent2>
      <a:accent3>
        <a:srgbClr val="FFFFFF"/>
      </a:accent3>
      <a:accent4>
        <a:srgbClr val="000000"/>
      </a:accent4>
      <a:accent5>
        <a:srgbClr val="AAAAFF"/>
      </a:accent5>
      <a:accent6>
        <a:srgbClr val="CDCCAE"/>
      </a:accent6>
      <a:hlink>
        <a:srgbClr val="3D97AF"/>
      </a:hlink>
      <a:folHlink>
        <a:srgbClr val="B72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13259</TotalTime>
  <Pages>8</Pages>
  <Words>935</Words>
  <Application>Microsoft Office PowerPoint</Application>
  <PresentationFormat>A3 (297x420 мм)</PresentationFormat>
  <Paragraphs>325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Arial</vt:lpstr>
      <vt:lpstr>Calibri</vt:lpstr>
      <vt:lpstr>Book Antiqua</vt:lpstr>
      <vt:lpstr>Wingdings</vt:lpstr>
      <vt:lpstr>Helvetica</vt:lpstr>
      <vt:lpstr>ＭＳ 明朝</vt:lpstr>
      <vt:lpstr>Times New Roman</vt:lpstr>
      <vt:lpstr>Cambria</vt:lpstr>
      <vt:lpstr>Webdings</vt:lpstr>
      <vt:lpstr>Blank</vt:lpstr>
      <vt:lpstr>think-cell Slide</vt:lpstr>
      <vt:lpstr>Презентация PowerPoint</vt:lpstr>
      <vt:lpstr>Генеральный план</vt:lpstr>
      <vt:lpstr>Проект планировки и стартовые объекты</vt:lpstr>
      <vt:lpstr>Презентация PowerPoint</vt:lpstr>
      <vt:lpstr>2. Сколтех (Сколковский институт науки и технологий)</vt:lpstr>
      <vt:lpstr>Презентация PowerPoint</vt:lpstr>
      <vt:lpstr>4. Гиперкуб</vt:lpstr>
      <vt:lpstr>Презентация PowerPoint</vt:lpstr>
      <vt:lpstr>Внешние объекты инженерной инфраструктуры</vt:lpstr>
      <vt:lpstr>Внешние объекты дорожной инфраструктуры</vt:lpstr>
      <vt:lpstr>Внутригородские сети и дороги</vt:lpstr>
      <vt:lpstr>Транспортный хаб – эстакада и вокзал</vt:lpstr>
      <vt:lpstr>6. Офисный центр «Галерея»</vt:lpstr>
      <vt:lpstr>7. Деловой центр «Сколково» («Резиденция»)</vt:lpstr>
      <vt:lpstr>8. Ренова Лаб</vt:lpstr>
      <vt:lpstr>9. Центральная зона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dc:creator>Skolkovo Foundation</dc:creator>
  <cp:lastModifiedBy>Laptev Alexander</cp:lastModifiedBy>
  <cp:revision>1623</cp:revision>
  <cp:lastPrinted>2013-01-15T17:03:41Z</cp:lastPrinted>
  <dcterms:created xsi:type="dcterms:W3CDTF">2010-12-08T07:12:18Z</dcterms:created>
  <dcterms:modified xsi:type="dcterms:W3CDTF">2013-03-28T14:59:22Z</dcterms:modified>
</cp:coreProperties>
</file>