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85" r:id="rId3"/>
    <p:sldId id="286" r:id="rId4"/>
    <p:sldId id="288" r:id="rId5"/>
    <p:sldId id="290" r:id="rId6"/>
    <p:sldId id="296" r:id="rId7"/>
    <p:sldId id="298" r:id="rId8"/>
  </p:sldIdLst>
  <p:sldSz cx="9144000" cy="6858000" type="screen4x3"/>
  <p:notesSz cx="6797675" cy="987425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C8FF00"/>
    <a:srgbClr val="BCE200"/>
    <a:srgbClr val="5AD7FF"/>
    <a:srgbClr val="008080"/>
    <a:srgbClr val="C3EA00"/>
    <a:srgbClr val="D2FF00"/>
    <a:srgbClr val="E1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9" autoAdjust="0"/>
    <p:restoredTop sz="93600" autoAdjust="0"/>
  </p:normalViewPr>
  <p:slideViewPr>
    <p:cSldViewPr>
      <p:cViewPr>
        <p:scale>
          <a:sx n="95" d="100"/>
          <a:sy n="95" d="100"/>
        </p:scale>
        <p:origin x="-869" y="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954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87" cy="494261"/>
          </a:xfrm>
          <a:prstGeom prst="rect">
            <a:avLst/>
          </a:prstGeom>
        </p:spPr>
        <p:txBody>
          <a:bodyPr vert="horz" lIns="62911" tIns="31455" rIns="62911" bIns="31455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15" y="0"/>
            <a:ext cx="2946674" cy="494261"/>
          </a:xfrm>
          <a:prstGeom prst="rect">
            <a:avLst/>
          </a:prstGeom>
        </p:spPr>
        <p:txBody>
          <a:bodyPr vert="horz" lIns="62911" tIns="31455" rIns="62911" bIns="31455" rtlCol="0"/>
          <a:lstStyle>
            <a:lvl1pPr algn="r">
              <a:defRPr sz="800"/>
            </a:lvl1pPr>
          </a:lstStyle>
          <a:p>
            <a:fld id="{61DE02B6-9268-408A-A452-37685E4C98CF}" type="datetimeFigureOut">
              <a:rPr lang="ru-RU" smtClean="0"/>
              <a:t>24.05.2012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94"/>
            <a:ext cx="2945587" cy="493165"/>
          </a:xfrm>
          <a:prstGeom prst="rect">
            <a:avLst/>
          </a:prstGeom>
        </p:spPr>
        <p:txBody>
          <a:bodyPr vert="horz" lIns="62911" tIns="31455" rIns="62911" bIns="31455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15" y="9378894"/>
            <a:ext cx="2946674" cy="493165"/>
          </a:xfrm>
          <a:prstGeom prst="rect">
            <a:avLst/>
          </a:prstGeom>
        </p:spPr>
        <p:txBody>
          <a:bodyPr vert="horz" lIns="62911" tIns="31455" rIns="62911" bIns="31455" rtlCol="0" anchor="b"/>
          <a:lstStyle>
            <a:lvl1pPr algn="r">
              <a:defRPr sz="800"/>
            </a:lvl1pPr>
          </a:lstStyle>
          <a:p>
            <a:fld id="{C81C422E-9FB6-4143-A579-3A59FDCB09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62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87" cy="494261"/>
          </a:xfrm>
          <a:prstGeom prst="rect">
            <a:avLst/>
          </a:prstGeom>
        </p:spPr>
        <p:txBody>
          <a:bodyPr vert="horz" lIns="95247" tIns="47624" rIns="95247" bIns="476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0"/>
            <a:ext cx="2946674" cy="494261"/>
          </a:xfrm>
          <a:prstGeom prst="rect">
            <a:avLst/>
          </a:prstGeom>
        </p:spPr>
        <p:txBody>
          <a:bodyPr vert="horz" lIns="95247" tIns="47624" rIns="95247" bIns="476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AC0A0E-DC78-4AEF-AD3D-454C19CD2752}" type="datetimeFigureOut">
              <a:rPr lang="ru-RU"/>
              <a:pPr>
                <a:defRPr/>
              </a:pPr>
              <a:t>24.05.2012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7" tIns="47624" rIns="95247" bIns="4762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690543"/>
            <a:ext cx="5439010" cy="4442865"/>
          </a:xfrm>
          <a:prstGeom prst="rect">
            <a:avLst/>
          </a:prstGeom>
        </p:spPr>
        <p:txBody>
          <a:bodyPr vert="horz" lIns="95247" tIns="47624" rIns="95247" bIns="4762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94"/>
            <a:ext cx="2945587" cy="493165"/>
          </a:xfrm>
          <a:prstGeom prst="rect">
            <a:avLst/>
          </a:prstGeom>
        </p:spPr>
        <p:txBody>
          <a:bodyPr vert="horz" lIns="95247" tIns="47624" rIns="95247" bIns="476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378894"/>
            <a:ext cx="2946674" cy="493165"/>
          </a:xfrm>
          <a:prstGeom prst="rect">
            <a:avLst/>
          </a:prstGeom>
        </p:spPr>
        <p:txBody>
          <a:bodyPr vert="horz" lIns="95247" tIns="47624" rIns="95247" bIns="476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D85D6-1D00-4664-B20E-81A17569D4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746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На титульном слайде указывается наименование инновационного проекта</a:t>
            </a:r>
          </a:p>
          <a:p>
            <a:r>
              <a:rPr lang="ru-RU" dirty="0" smtClean="0"/>
              <a:t>Внизу – город и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F79B9-89FB-486E-BFE7-934545259B5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6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с одним вырезанным углом 4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Город, ДД/ММ/ГГГГ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316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421873" y="5548064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7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2" y="476250"/>
            <a:ext cx="7354887" cy="576263"/>
          </a:xfrm>
        </p:spPr>
        <p:txBody>
          <a:bodyPr anchor="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Конфиденциально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468313" y="1341438"/>
            <a:ext cx="4032250" cy="446405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defRPr lang="ru-RU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>
          <a:xfrm>
            <a:off x="4643438" y="1341438"/>
            <a:ext cx="4032250" cy="439102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80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96131" y="2972888"/>
            <a:ext cx="8647869" cy="301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Резюме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Целевой рынок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Конкурирующие продукты/технологии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Технология и интеллектуальная собственность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Бизнес-модель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Команда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Соинвестор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Дорожная карта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Смета проекта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94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971550" y="115888"/>
            <a:ext cx="806450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03225" y="115888"/>
            <a:ext cx="207963" cy="865187"/>
          </a:xfrm>
          <a:prstGeom prst="rect">
            <a:avLst/>
          </a:prstGeom>
          <a:solidFill>
            <a:srgbClr val="C8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5888" y="115888"/>
            <a:ext cx="207962" cy="865187"/>
          </a:xfrm>
          <a:prstGeom prst="rect">
            <a:avLst/>
          </a:prstGeom>
          <a:solidFill>
            <a:srgbClr val="C8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2150" y="115888"/>
            <a:ext cx="207963" cy="865187"/>
          </a:xfrm>
          <a:prstGeom prst="rect">
            <a:avLst/>
          </a:prstGeom>
          <a:solidFill>
            <a:srgbClr val="C8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0000" indent="-1800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C1EF-4934-48C5-B108-4DA17689C90C}" type="datetime1">
              <a:rPr lang="ru-RU"/>
              <a:pPr>
                <a:defRPr/>
              </a:pPr>
              <a:t>24.05.2012</a:t>
            </a:fld>
            <a:endParaRPr lang="ru-RU" dirty="0"/>
          </a:p>
        </p:txBody>
      </p:sp>
      <p:sp>
        <p:nvSpPr>
          <p:cNvPr id="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Инвестиционный Меморандум КОНФИДЕНЦИАЛЬНО</a:t>
            </a:r>
          </a:p>
        </p:txBody>
      </p:sp>
      <p:sp>
        <p:nvSpPr>
          <p:cNvPr id="1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8EAB38-3D2E-4D76-812F-C8CD611146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71550" y="115889"/>
            <a:ext cx="8064500" cy="288776"/>
          </a:xfrm>
        </p:spPr>
        <p:txBody>
          <a:bodyPr tIns="0" bIns="0"/>
          <a:lstStyle>
            <a:lvl1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Наименование раздела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974942" y="404664"/>
            <a:ext cx="8061108" cy="576411"/>
          </a:xfrm>
        </p:spPr>
        <p:txBody>
          <a:bodyPr tIns="0" bIns="0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20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21873" y="3573016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25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21873" y="3906763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2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17111" y="4230613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11693" y="4549378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85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421873" y="4869160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11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434725" y="5213424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83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115888"/>
            <a:ext cx="80645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15888" y="1052513"/>
            <a:ext cx="89201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5888" y="6543675"/>
            <a:ext cx="2133600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C384C1-9549-4FB7-A8C0-E428EEC52193}" type="datetime1">
              <a:rPr lang="ru-RU"/>
              <a:pPr>
                <a:defRPr/>
              </a:pPr>
              <a:t>24.05.2012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5788" y="6543675"/>
            <a:ext cx="2895600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 b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Инвестиционный Меморандум КОНФИДЕНЦИАЛЬНО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75463" y="6543675"/>
            <a:ext cx="2160587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A8A73D-3C6C-4A50-83E8-B1B29505BD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88" r:id="rId3"/>
    <p:sldLayoutId id="2147483692" r:id="rId4"/>
    <p:sldLayoutId id="2147483693" r:id="rId5"/>
    <p:sldLayoutId id="2147483694" r:id="rId6"/>
    <p:sldLayoutId id="2147483691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000" indent="-1800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3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88" y="6543675"/>
            <a:ext cx="9142412" cy="3143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2718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ПРЕЗЕНТАЦИЯ,</a:t>
            </a:r>
          </a:p>
          <a:p>
            <a:pPr algn="ctr"/>
            <a:r>
              <a:rPr lang="ru-RU" b="1" dirty="0" smtClean="0"/>
              <a:t>прилагаемая к заявке о предоставлении гранта от ________________________</a:t>
            </a:r>
            <a:endParaRPr lang="ru-RU" b="1" dirty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Наименование инновационного проекта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</a:rPr>
              <a:t>[…]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Наименование организации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[…]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 smtClean="0"/>
              <a:t>1. Резюме инновационного проекта (далее – Проект)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9512" y="1341438"/>
            <a:ext cx="4321051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auto">
              <a:spcAft>
                <a:spcPts val="0"/>
              </a:spcAft>
            </a:pPr>
            <a:r>
              <a:rPr lang="ru-RU" sz="1200" dirty="0">
                <a:solidFill>
                  <a:sysClr val="windowText" lastClr="000000"/>
                </a:solidFill>
              </a:rPr>
              <a:t>Общее описание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Проекта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marL="263525" lvl="0" indent="-171450" algn="just" fontAlgn="auto"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00000"/>
                </a:solidFill>
              </a:rPr>
              <a:t>[</a:t>
            </a:r>
            <a:r>
              <a:rPr lang="ru-RU" sz="1200" dirty="0" smtClean="0">
                <a:solidFill>
                  <a:srgbClr val="C00000"/>
                </a:solidFill>
              </a:rPr>
              <a:t>Описание </a:t>
            </a:r>
            <a:r>
              <a:rPr lang="ru-RU" sz="1200" dirty="0">
                <a:solidFill>
                  <a:srgbClr val="C00000"/>
                </a:solidFill>
              </a:rPr>
              <a:t>проблемы, на решение которой направлен </a:t>
            </a:r>
            <a:r>
              <a:rPr lang="ru-RU" sz="1200" dirty="0" smtClean="0">
                <a:solidFill>
                  <a:srgbClr val="C00000"/>
                </a:solidFill>
              </a:rPr>
              <a:t>Проект</a:t>
            </a:r>
            <a:r>
              <a:rPr lang="en-US" sz="1200" dirty="0" smtClean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marL="263525" lvl="0" indent="-171450" algn="just" fontAlgn="auto"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00000"/>
                </a:solidFill>
              </a:rPr>
              <a:t>[</a:t>
            </a:r>
            <a:r>
              <a:rPr lang="ru-RU" sz="1200" dirty="0" smtClean="0">
                <a:solidFill>
                  <a:srgbClr val="C00000"/>
                </a:solidFill>
              </a:rPr>
              <a:t>Суть </a:t>
            </a:r>
            <a:r>
              <a:rPr lang="ru-RU" sz="1200" dirty="0">
                <a:solidFill>
                  <a:srgbClr val="C00000"/>
                </a:solidFill>
              </a:rPr>
              <a:t>разработки (описание производимого продукта (технологии) и его характеристики</a:t>
            </a:r>
            <a:r>
              <a:rPr lang="ru-RU" sz="1200" dirty="0" smtClean="0">
                <a:solidFill>
                  <a:srgbClr val="C00000"/>
                </a:solidFill>
              </a:rPr>
              <a:t>)</a:t>
            </a:r>
            <a:r>
              <a:rPr lang="en-US" sz="1200" dirty="0" smtClean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marL="263525" lvl="0" indent="-171450" algn="just" fontAlgn="auto"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00000"/>
                </a:solidFill>
              </a:rPr>
              <a:t>[</a:t>
            </a:r>
            <a:r>
              <a:rPr lang="ru-RU" sz="1200" dirty="0" smtClean="0">
                <a:solidFill>
                  <a:srgbClr val="C00000"/>
                </a:solidFill>
              </a:rPr>
              <a:t>Технологическая </a:t>
            </a:r>
            <a:r>
              <a:rPr lang="ru-RU" sz="1200" dirty="0">
                <a:solidFill>
                  <a:srgbClr val="C00000"/>
                </a:solidFill>
              </a:rPr>
              <a:t>направленность </a:t>
            </a:r>
            <a:r>
              <a:rPr lang="ru-RU" sz="1200" dirty="0" smtClean="0">
                <a:solidFill>
                  <a:srgbClr val="C00000"/>
                </a:solidFill>
              </a:rPr>
              <a:t>Проекта</a:t>
            </a:r>
            <a:r>
              <a:rPr lang="en-US" sz="1200" dirty="0" smtClean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Стадия проекта, на которую подается данная заявка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[номер стадии в соответствии с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Грантовой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политикой Фонда]</a:t>
            </a:r>
          </a:p>
          <a:p>
            <a:pPr marL="5040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0400" lvl="1" indent="0" algn="just" fontAlgn="auto">
              <a:spcAft>
                <a:spcPts val="0"/>
              </a:spcAft>
              <a:buNone/>
            </a:pPr>
            <a:r>
              <a:rPr lang="ru-RU" sz="1200" dirty="0">
                <a:solidFill>
                  <a:sysClr val="windowText" lastClr="000000"/>
                </a:solidFill>
              </a:rPr>
              <a:t>Д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инамика </a:t>
            </a:r>
            <a:r>
              <a:rPr lang="ru-RU" sz="1200" dirty="0">
                <a:solidFill>
                  <a:sysClr val="windowText" lastClr="000000"/>
                </a:solidFill>
              </a:rPr>
              <a:t>развития Проекта до настоящего времени</a:t>
            </a:r>
          </a:p>
          <a:p>
            <a:pPr lvl="1" algn="just" fontAlgn="auto">
              <a:spcAft>
                <a:spcPts val="0"/>
              </a:spcAft>
            </a:pPr>
            <a:r>
              <a:rPr lang="en-US" sz="1200" dirty="0" smtClean="0">
                <a:solidFill>
                  <a:srgbClr val="C00000"/>
                </a:solidFill>
              </a:rPr>
              <a:t>[</a:t>
            </a:r>
            <a:r>
              <a:rPr lang="ru-RU" sz="1200" dirty="0" smtClean="0">
                <a:solidFill>
                  <a:srgbClr val="C00000"/>
                </a:solidFill>
              </a:rPr>
              <a:t>что </a:t>
            </a:r>
            <a:r>
              <a:rPr lang="ru-RU" sz="1200" dirty="0">
                <a:solidFill>
                  <a:srgbClr val="C00000"/>
                </a:solidFill>
              </a:rPr>
              <a:t>уже сделано для решения рассматриваемой проблемы (по созданию продукта, </a:t>
            </a:r>
            <a:r>
              <a:rPr lang="ru-RU" sz="1200" dirty="0" smtClean="0">
                <a:solidFill>
                  <a:srgbClr val="C00000"/>
                </a:solidFill>
              </a:rPr>
              <a:t>технологии)</a:t>
            </a:r>
            <a:r>
              <a:rPr lang="en-US" sz="1200" dirty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Текущее состояние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[текущее состояние проводимой командой НИОКР и параметры имеющихся результатов, образцов]</a:t>
            </a:r>
          </a:p>
          <a:p>
            <a:pPr lvl="1" algn="just" fontAlgn="auto">
              <a:spcAft>
                <a:spcPts val="0"/>
              </a:spcAft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4643438" y="1341438"/>
            <a:ext cx="4321050" cy="4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" lvl="1" indent="0" algn="just" fontAlgn="auto">
              <a:spcAft>
                <a:spcPts val="0"/>
              </a:spcAft>
              <a:buNone/>
              <a:defRPr/>
            </a:pPr>
            <a:r>
              <a:rPr lang="ru-RU" sz="1200" dirty="0">
                <a:solidFill>
                  <a:sysClr val="windowText" lastClr="000000"/>
                </a:solidFill>
              </a:rPr>
              <a:t>Перспективы разработки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ru-RU" sz="1200" dirty="0">
                <a:solidFill>
                  <a:srgbClr val="C0504D"/>
                </a:solidFill>
              </a:rPr>
              <a:t>[технические параметры конечного продукта проекта]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ru-RU" sz="1200" dirty="0">
                <a:solidFill>
                  <a:srgbClr val="C0504D"/>
                </a:solidFill>
              </a:rPr>
              <a:t>[технические параметры продукта, достигнутые на данный момент с указанием наличия подтверждающего материала]</a:t>
            </a:r>
            <a:endParaRPr lang="en-US" sz="1200" dirty="0">
              <a:solidFill>
                <a:srgbClr val="C0504D"/>
              </a:solidFill>
            </a:endParaRPr>
          </a:p>
          <a:p>
            <a:pPr lvl="1" algn="just" fontAlgn="auto">
              <a:spcAft>
                <a:spcPts val="0"/>
              </a:spcAft>
            </a:pPr>
            <a:r>
              <a:rPr lang="ru-RU" sz="1200" dirty="0">
                <a:solidFill>
                  <a:srgbClr val="C0504D"/>
                </a:solidFill>
              </a:rPr>
              <a:t>[Планируемый срок начала реализации Проекта и начала коммерциализации разработки</a:t>
            </a:r>
            <a:r>
              <a:rPr lang="ru-RU" sz="1200" dirty="0" smtClean="0">
                <a:solidFill>
                  <a:srgbClr val="C0504D"/>
                </a:solidFill>
              </a:rPr>
              <a:t>]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ysClr val="windowText" lastClr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План достижения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[критические научно-технологические неопределённости, которые будет необходимо устранить в ходе НИОКР]</a:t>
            </a:r>
          </a:p>
          <a:p>
            <a:pPr marL="2304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[планируемые этапы НИОКР и промежуточные целевые показатели (функциональные и количественные)]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36079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800" dirty="0">
              <a:latin typeface="Arial"/>
              <a:cs typeface="Arial"/>
              <a:sym typeface="Arial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ru-RU" dirty="0" smtClean="0"/>
              <a:t>2. Целевой рынок</a:t>
            </a:r>
            <a:r>
              <a:rPr lang="ru-RU" dirty="0"/>
              <a:t> </a:t>
            </a:r>
            <a:r>
              <a:rPr lang="ru-RU" dirty="0" smtClean="0"/>
              <a:t>и конкуренция</a:t>
            </a:r>
            <a:endParaRPr lang="ru-RU" dirty="0"/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0" y="1001301"/>
            <a:ext cx="4572000" cy="2591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Потребности потребителей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Чем текущие существующие на рынке решения не удовлетворяют текущим и будущим потребностям потребителей. Как текущие решения могут быть существенно улучшены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Какие ключевые отличия целевого конечного продукта от существующих решений и новых продуктов помогут выйти на рынок в будущем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Почему покупатель предпочтет продукт проекта альтернативным решениям, удовлетворяющим те же потребности, пусть даже и с помощью иной технологии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7" y="989762"/>
            <a:ext cx="4427984" cy="2208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Разработки 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аналогичных продуктов</a:t>
            </a:r>
          </a:p>
          <a:p>
            <a:pPr marL="230400" marR="0" lvl="1" indent="-180000" algn="just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[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разработки конкурирующих решений о которых известно Заявителю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]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30400" marR="0" lvl="1" indent="-180000" algn="just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[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ключевые сходства и отличия разрабатываемых решений и продукта проекта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]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30400" marR="0" lvl="1" indent="-180000" algn="just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[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обоснование того, что создаваемый продукт будет востребован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рынком 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момент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коммерциализации 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 учетом прогноза развития технологий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]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67034"/>
              </p:ext>
            </p:extLst>
          </p:nvPr>
        </p:nvGraphicFramePr>
        <p:xfrm>
          <a:off x="87508" y="2865120"/>
          <a:ext cx="8938263" cy="1127760"/>
        </p:xfrm>
        <a:graphic>
          <a:graphicData uri="http://schemas.openxmlformats.org/drawingml/2006/table">
            <a:tbl>
              <a:tblPr firstRow="1" bandRow="1"/>
              <a:tblGrid>
                <a:gridCol w="1544468"/>
                <a:gridCol w="1767455"/>
                <a:gridCol w="1076960"/>
                <a:gridCol w="1005163"/>
                <a:gridCol w="1076960"/>
                <a:gridCol w="1005163"/>
                <a:gridCol w="1462094"/>
              </a:tblGrid>
              <a:tr h="214729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Существующие решения на рынке</a:t>
                      </a:r>
                      <a:endParaRPr lang="ru-RU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</a:tr>
              <a:tr h="250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модели/ продукта</a:t>
                      </a:r>
                      <a:endParaRPr lang="ru-RU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Стадия</a:t>
                      </a:r>
                      <a:endParaRPr lang="ru-RU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Параметр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Параметр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Параметр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Параметр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Цена/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стоимость владения, 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2210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Модель/    продукт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рынке/ в разработке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14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Модель/    продукт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рынке/ в разработке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Текст 3"/>
          <p:cNvSpPr txBox="1">
            <a:spLocks/>
          </p:cNvSpPr>
          <p:nvPr/>
        </p:nvSpPr>
        <p:spPr>
          <a:xfrm>
            <a:off x="29037" y="6604636"/>
            <a:ext cx="5544616" cy="391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Примечание:	а) если применимо</a:t>
            </a:r>
            <a:r>
              <a:rPr kumimoji="0" lang="ru-RU" sz="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Источники: 	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Источник 1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], [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Источник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2], [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Источник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3]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87987"/>
              </p:ext>
            </p:extLst>
          </p:nvPr>
        </p:nvGraphicFramePr>
        <p:xfrm>
          <a:off x="137219" y="5447653"/>
          <a:ext cx="8899277" cy="1116532"/>
        </p:xfrm>
        <a:graphic>
          <a:graphicData uri="http://schemas.openxmlformats.org/drawingml/2006/table">
            <a:tbl>
              <a:tblPr firstRow="1" bandRow="1"/>
              <a:tblGrid>
                <a:gridCol w="1364034"/>
                <a:gridCol w="3541411"/>
                <a:gridCol w="1333781"/>
                <a:gridCol w="1356353"/>
                <a:gridCol w="1303698"/>
              </a:tblGrid>
              <a:tr h="18311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Оценка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рынка</a:t>
                      </a:r>
                      <a:endParaRPr lang="ru-RU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[2012]</a:t>
                      </a:r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[201</a:t>
                      </a:r>
                      <a:r>
                        <a:rPr lang="ru-RU" sz="10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10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[2020]</a:t>
                      </a:r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21817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Мировой</a:t>
                      </a:r>
                      <a:r>
                        <a:rPr lang="ru-RU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рынок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82563" lvl="1" indent="0" algn="l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В количественном выражении, 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размерность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181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82563" lvl="1" indent="0" algn="l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денежном выражении, 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размерность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1817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Внутренний</a:t>
                      </a:r>
                      <a:r>
                        <a:rPr lang="ru-RU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рынок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82563" lvl="1" indent="0" algn="l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В количественном выражении, 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размерность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181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82563" lvl="1" indent="0" algn="l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В денежном выражении, 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размерность</a:t>
                      </a:r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Текст 3"/>
          <p:cNvSpPr txBox="1">
            <a:spLocks/>
          </p:cNvSpPr>
          <p:nvPr/>
        </p:nvSpPr>
        <p:spPr>
          <a:xfrm>
            <a:off x="76785" y="4042366"/>
            <a:ext cx="8959711" cy="861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auto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50000"/>
                  </a:schemeClr>
                </a:solidFill>
              </a:rPr>
              <a:t>Схема </a:t>
            </a:r>
            <a:r>
              <a:rPr lang="ru-RU" sz="1000" dirty="0" smtClean="0">
                <a:solidFill>
                  <a:schemeClr val="tx1">
                    <a:lumMod val="50000"/>
                  </a:schemeClr>
                </a:solidFill>
              </a:rPr>
              <a:t>коммерциализации</a:t>
            </a:r>
          </a:p>
          <a:p>
            <a:pPr lvl="0" algn="just" fontAlgn="auto">
              <a:spcAft>
                <a:spcPts val="0"/>
              </a:spcAft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Например: продажа продукции конечным потребителям; продажа лицензий на технологию и/ или продукт; создание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дистрибуторских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или партнерских каналов; выпуск производственного оборудования на мощностях […]; и т.д.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76785" y="4768598"/>
            <a:ext cx="4479855" cy="731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Сегмент(ы) рынка на который ориентирован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продукт </a:t>
            </a: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географические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…]</a:t>
            </a:r>
          </a:p>
          <a:p>
            <a:pPr marL="230400" marR="0" lvl="1" indent="-18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продуктовые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…]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Текст 3"/>
          <p:cNvSpPr txBox="1">
            <a:spLocks/>
          </p:cNvSpPr>
          <p:nvPr/>
        </p:nvSpPr>
        <p:spPr>
          <a:xfrm>
            <a:off x="4556640" y="4788939"/>
            <a:ext cx="4587361" cy="767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Потенциальные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потребители продукта проекта</a:t>
            </a:r>
          </a:p>
          <a:p>
            <a:pPr marL="2304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еречислите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5-10 компаний, потенциальных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потребителей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2960" y="1350576"/>
            <a:ext cx="4392488" cy="4382680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Существующие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патенты</a:t>
            </a:r>
          </a:p>
          <a:p>
            <a:pPr marL="230400" lvl="1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Российские патенты</a:t>
            </a:r>
          </a:p>
          <a:p>
            <a:pPr marL="460800"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‒"/>
            </a:pPr>
            <a:r>
              <a:rPr lang="en-US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Название патента, правообладатель, область, дата, срок</a:t>
            </a:r>
            <a:r>
              <a:rPr lang="en-US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1200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  <a:p>
            <a:pPr marL="230400" lvl="1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PCT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60800"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‒"/>
            </a:pPr>
            <a:r>
              <a:rPr lang="en-US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Название патента, правообладатель, область, дата, срок</a:t>
            </a:r>
            <a:r>
              <a:rPr lang="en-US" sz="1200" dirty="0" smtClean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460800"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‒"/>
            </a:pPr>
            <a:r>
              <a:rPr lang="ru-RU" sz="1200" dirty="0"/>
              <a:t>Планируемые </a:t>
            </a:r>
            <a:r>
              <a:rPr lang="ru-RU" sz="1200" dirty="0" smtClean="0"/>
              <a:t>патенты</a:t>
            </a:r>
            <a:endParaRPr lang="en-US" sz="1200" dirty="0" smtClean="0"/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Планируемые патенты</a:t>
            </a:r>
            <a:endParaRPr lang="en-US" sz="1200" dirty="0" smtClean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  <a:p>
            <a:pPr marL="230400" lvl="1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Российские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патенты</a:t>
            </a:r>
          </a:p>
          <a:p>
            <a:pPr marL="460800"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‒"/>
            </a:pPr>
            <a:r>
              <a:rPr lang="en-US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Название патента, правообладатель, область, ожидаемая дата заявки, ожидаемая дата получения патента</a:t>
            </a:r>
            <a:r>
              <a:rPr lang="en-US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1200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  <a:p>
            <a:pPr marL="230400" lvl="1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PCT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60800"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‒"/>
            </a:pPr>
            <a:r>
              <a:rPr lang="en-US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200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Название патента, правообладатель, область, ожидаемая дата заявки, ожидаемая дата получения патента</a:t>
            </a:r>
            <a:r>
              <a:rPr lang="en-US" sz="1200" dirty="0" smtClean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24.05.2012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 smtClean="0"/>
              <a:t>3. Технология </a:t>
            </a:r>
            <a:r>
              <a:rPr lang="ru-RU" dirty="0"/>
              <a:t>и интеллектуальная собственность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01600" y="1350576"/>
            <a:ext cx="4355777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" lvl="1" indent="0" algn="just" fontAlgn="auto">
              <a:spcAft>
                <a:spcPts val="0"/>
              </a:spcAft>
              <a:buNone/>
            </a:pP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Описание инновации</a:t>
            </a:r>
          </a:p>
          <a:p>
            <a:pPr lvl="1" algn="just" fontAlgn="auto">
              <a:spcAft>
                <a:spcPts val="0"/>
              </a:spcAft>
            </a:pPr>
            <a:r>
              <a:rPr lang="ru-RU" sz="1200" dirty="0">
                <a:solidFill>
                  <a:srgbClr val="C0504D"/>
                </a:solidFill>
              </a:rPr>
              <a:t>[Краткое описание сути инновационной разработки]</a:t>
            </a:r>
          </a:p>
          <a:p>
            <a:pPr lvl="1" algn="just" fontAlgn="auto">
              <a:spcAft>
                <a:spcPts val="0"/>
              </a:spcAft>
            </a:pPr>
            <a:r>
              <a:rPr lang="ru-RU" sz="1200" dirty="0">
                <a:solidFill>
                  <a:srgbClr val="C0504D"/>
                </a:solidFill>
              </a:rPr>
              <a:t>[…]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Описание научно-технической новизны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Краткое обоснование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новизны в сравнении с российскими 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мировыми разработками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Возможность достижения структурных сдвигов в отрасли или значительных изменений в используемых технологиях и/или себестоимости процессов благодаря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инновации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Ключевые прогнозируемые конкурентные преимущества продукта получаемые аза счет применения научно-технической инновации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лобальная конкурентоспособность и/ или позитивное влияние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импортзамещение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лияние на ключевые продуктовые цепочки отрасли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1200" dirty="0">
              <a:solidFill>
                <a:srgbClr val="C0504D"/>
              </a:solidFill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040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24.05.2012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 Команда и соинвестор Проекта</a:t>
            </a:r>
            <a:endParaRPr lang="ru-RU" dirty="0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66210" y="2750200"/>
            <a:ext cx="4413062" cy="1170920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  <a:prstDash val="sysDash"/>
          </a:ln>
        </p:spPr>
        <p:txBody>
          <a:bodyPr vert="horz" lIns="91440" tIns="45720" rIns="91440" bIns="45720" numCol="2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[ФИО]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[Роль в проекте]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[Предполагаемая должность]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[Зона ответственности: Наука и технологии/ Коммерциализация и продажи/ Финансы и инвестиции]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[Степень участия в проекте: </a:t>
            </a:r>
            <a:r>
              <a:rPr lang="ru-RU" sz="900" dirty="0">
                <a:solidFill>
                  <a:srgbClr val="C0504D"/>
                </a:solidFill>
              </a:rPr>
              <a:t>Полная]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занятость/ частичная занятость/ консультант по договору]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[Сфера деятельности и релевантный опыт]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[Два последних места работы с указанием должности]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[…]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88072" y="1287304"/>
            <a:ext cx="4391200" cy="1368152"/>
          </a:xfrm>
          <a:prstGeom prst="rect">
            <a:avLst/>
          </a:prstGeom>
          <a:solidFill>
            <a:srgbClr val="D3D3D3"/>
          </a:solidFill>
        </p:spPr>
        <p:txBody>
          <a:bodyPr vert="horz" lIns="91440" tIns="45720" rIns="91440" bIns="45720" numCol="2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Руководитель проекта: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[ФИО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Генеральный директор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Степень участия в проекте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Полная занятость/ частичная занятость/ консультант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договору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[Сфера деятельности и релевантный опыт]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[Два последних места работы с указанием должности]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[…]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Текст 4"/>
          <p:cNvSpPr txBox="1">
            <a:spLocks/>
          </p:cNvSpPr>
          <p:nvPr/>
        </p:nvSpPr>
        <p:spPr>
          <a:xfrm>
            <a:off x="67752" y="4022720"/>
            <a:ext cx="4409176" cy="1224136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  <a:prstDash val="sysDash"/>
          </a:ln>
        </p:spPr>
        <p:txBody>
          <a:bodyPr vert="horz" lIns="91440" tIns="45720" rIns="91440" bIns="45720" numCol="2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[ФИО]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[Роль в проекте]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[Предполагаемая должность]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[Зона ответственности: Наука и технологии/ Коммерциализация и продажи/ Финансы и инвестиции]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 Степень участия в проекте: Полная занятость/ частичная занятость/ консультант по договору]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[Сфера деятельности и релевантный опыт]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[Два последних места работы с указанием должности]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[…]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Текст 4"/>
          <p:cNvSpPr txBox="1">
            <a:spLocks/>
          </p:cNvSpPr>
          <p:nvPr/>
        </p:nvSpPr>
        <p:spPr>
          <a:xfrm>
            <a:off x="68153" y="5328136"/>
            <a:ext cx="4411119" cy="1246232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  <a:prstDash val="sysDash"/>
          </a:ln>
        </p:spPr>
        <p:txBody>
          <a:bodyPr vert="horz" lIns="91440" tIns="45720" rIns="91440" bIns="45720" numCol="2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[ФИО]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[Роль в проекте]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[Предполагаемая должность]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[Зона ответственности: Наука и технологии/ Коммерциализация и продажи/ Финансы и инвестиции]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[Степень участия в проекте: Полная занятость/ частичная занятость/ консультант по договору]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[Сфера деятельности и релевантный опыт]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[Два последних места работы с указанием должности]</a:t>
            </a:r>
          </a:p>
          <a:p>
            <a:pPr marL="90000" marR="0" lvl="1" indent="-9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[…]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920" y="1004778"/>
            <a:ext cx="4422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+mj-lt"/>
              </a:rPr>
              <a:t>Краткое резюме ключевых членов команды Проекта </a:t>
            </a:r>
          </a:p>
        </p:txBody>
      </p:sp>
      <p:sp>
        <p:nvSpPr>
          <p:cNvPr id="67" name="Текст 5"/>
          <p:cNvSpPr txBox="1">
            <a:spLocks/>
          </p:cNvSpPr>
          <p:nvPr/>
        </p:nvSpPr>
        <p:spPr>
          <a:xfrm>
            <a:off x="4613468" y="1023470"/>
            <a:ext cx="4567044" cy="55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План по привлечению инвестиций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Привлечение финансирования на текущую стадию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[Полное юридическое наименование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соинвестора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Аффилированность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cоинвестором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[Механизм внесения инвестиции в компанию-участника]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[Профиль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cо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-инвестора: опыт в реализации подобных проектов, финансовое состояние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соинвестора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[каким образом и в какой срок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соинвестор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планирует возвращать инвестиции]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[…]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Привлечение финансирования на последующих этапах реализации проекта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Оценка объема необходимых инвестиций на всех стадиях проекта вплоть до коммерциализации]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[Каким образом будет осуществляться финансирование проекта после завершения текущей стадии (на которую запрашивается грант)]</a:t>
            </a:r>
          </a:p>
          <a:p>
            <a:pPr marL="90000" marR="0" lvl="1" indent="-9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888" y="1052513"/>
            <a:ext cx="8920162" cy="5256807"/>
          </a:xfrm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 Укрупненный </a:t>
            </a:r>
            <a:r>
              <a:rPr lang="ru-RU" sz="1400" dirty="0"/>
              <a:t>план </a:t>
            </a:r>
            <a:r>
              <a:rPr lang="ru-RU" sz="1400" dirty="0" smtClean="0"/>
              <a:t>развития Проекта:</a:t>
            </a:r>
            <a:endParaRPr lang="ru-RU" sz="1400" dirty="0"/>
          </a:p>
          <a:p>
            <a:pPr lvl="3" algn="just"/>
            <a:r>
              <a:rPr lang="ru-RU" dirty="0" smtClean="0"/>
              <a:t>План </a:t>
            </a:r>
            <a:r>
              <a:rPr lang="ru-RU" dirty="0"/>
              <a:t>коммерциализации (в перспективе ближайших 5 лет)</a:t>
            </a:r>
          </a:p>
          <a:p>
            <a:pPr lvl="3" algn="just"/>
            <a:r>
              <a:rPr lang="ru-RU" dirty="0" smtClean="0"/>
              <a:t>План </a:t>
            </a:r>
            <a:r>
              <a:rPr lang="ru-RU" dirty="0"/>
              <a:t>по привлечению инвестиций</a:t>
            </a:r>
          </a:p>
          <a:p>
            <a:pPr lvl="3" algn="just"/>
            <a:r>
              <a:rPr lang="ru-RU" dirty="0" smtClean="0"/>
              <a:t>План R&amp;D</a:t>
            </a:r>
          </a:p>
          <a:p>
            <a:pPr lvl="3" algn="just"/>
            <a:r>
              <a:rPr lang="ru-RU" dirty="0" smtClean="0"/>
              <a:t>План по защите </a:t>
            </a:r>
            <a:r>
              <a:rPr lang="ru-RU" dirty="0"/>
              <a:t>интеллектуальной </a:t>
            </a:r>
            <a:r>
              <a:rPr lang="ru-RU" dirty="0" smtClean="0"/>
              <a:t>собственности</a:t>
            </a:r>
          </a:p>
          <a:p>
            <a:pPr lvl="3" algn="just"/>
            <a:endParaRPr lang="ru-RU" dirty="0"/>
          </a:p>
          <a:p>
            <a:pPr lvl="3" algn="just"/>
            <a:endParaRPr lang="en-US" dirty="0" smtClean="0"/>
          </a:p>
          <a:p>
            <a:pPr lvl="3" algn="just"/>
            <a:endParaRPr lang="en-US" dirty="0"/>
          </a:p>
          <a:p>
            <a:pPr lvl="3" algn="just"/>
            <a:endParaRPr lang="en-US" dirty="0" smtClean="0"/>
          </a:p>
          <a:p>
            <a:pPr lvl="3" algn="just"/>
            <a:endParaRPr lang="ru-RU" dirty="0"/>
          </a:p>
          <a:p>
            <a:pPr lvl="3"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Финансовый </a:t>
            </a:r>
            <a:r>
              <a:rPr lang="ru-RU" sz="1400" dirty="0"/>
              <a:t>план </a:t>
            </a:r>
            <a:r>
              <a:rPr lang="ru-RU" sz="1400" dirty="0" smtClean="0"/>
              <a:t>Проекта:</a:t>
            </a:r>
          </a:p>
          <a:p>
            <a:pPr lvl="3" algn="just"/>
            <a:r>
              <a:rPr lang="ru-RU" dirty="0"/>
              <a:t>Запрашиваемый объем денежных средств (с пропорцией Сколково/</a:t>
            </a:r>
            <a:r>
              <a:rPr lang="ru-RU" dirty="0" err="1"/>
              <a:t>Соинвестор</a:t>
            </a:r>
            <a:r>
              <a:rPr lang="ru-RU" dirty="0"/>
              <a:t>)</a:t>
            </a:r>
          </a:p>
          <a:p>
            <a:pPr lvl="3" algn="just"/>
            <a:r>
              <a:rPr lang="ru-RU" dirty="0"/>
              <a:t>Расходы по </a:t>
            </a:r>
            <a:r>
              <a:rPr lang="ru-RU" dirty="0" smtClean="0"/>
              <a:t>Проекту </a:t>
            </a:r>
            <a:r>
              <a:rPr lang="ru-RU" dirty="0"/>
              <a:t>(с разбивкой по основным статьям - ФОТ, оборудование, комплектующие и т.д., по возможности приведите диаграмму)</a:t>
            </a:r>
          </a:p>
          <a:p>
            <a:pPr lvl="3" algn="just"/>
            <a:r>
              <a:rPr lang="ru-RU" dirty="0"/>
              <a:t>Ожидаемые ключевые </a:t>
            </a:r>
            <a:r>
              <a:rPr lang="ru-RU" dirty="0" smtClean="0"/>
              <a:t>финансовые результаты </a:t>
            </a:r>
            <a:r>
              <a:rPr lang="ru-RU" dirty="0"/>
              <a:t>и </a:t>
            </a:r>
            <a:r>
              <a:rPr lang="ru-RU" dirty="0" smtClean="0"/>
              <a:t>ориентировочный срок </a:t>
            </a:r>
            <a:r>
              <a:rPr lang="ru-RU" dirty="0"/>
              <a:t>их </a:t>
            </a:r>
            <a:r>
              <a:rPr lang="ru-RU" dirty="0" smtClean="0"/>
              <a:t>достижения</a:t>
            </a:r>
            <a:endParaRPr lang="ru-RU" dirty="0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24.05.2012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 smtClean="0"/>
              <a:t>5. Дорожная </a:t>
            </a:r>
            <a:r>
              <a:rPr lang="ru-RU" dirty="0"/>
              <a:t>карта и </a:t>
            </a:r>
            <a:r>
              <a:rPr lang="ru-RU" dirty="0" smtClean="0"/>
              <a:t>финансовый план </a:t>
            </a:r>
            <a:r>
              <a:rPr lang="ru-RU" dirty="0"/>
              <a:t>П</a:t>
            </a:r>
            <a:r>
              <a:rPr lang="ru-RU" dirty="0" smtClean="0"/>
              <a:t>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9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ПРЕДВАРИТЕЛЬНЫЙ ПЛАН-ГРАФИК РЕАЛИЗАЦИИ ПРОЕКТА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Конфиденциально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092457"/>
              </p:ext>
            </p:extLst>
          </p:nvPr>
        </p:nvGraphicFramePr>
        <p:xfrm>
          <a:off x="492224" y="1124744"/>
          <a:ext cx="818346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608"/>
                <a:gridCol w="467988"/>
                <a:gridCol w="467988"/>
                <a:gridCol w="467988"/>
                <a:gridCol w="467988"/>
                <a:gridCol w="467988"/>
                <a:gridCol w="467988"/>
                <a:gridCol w="467988"/>
                <a:gridCol w="467988"/>
                <a:gridCol w="467988"/>
                <a:gridCol w="467988"/>
                <a:gridCol w="467988"/>
                <a:gridCol w="467988"/>
              </a:tblGrid>
              <a:tr h="2886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Ключевые действия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Текущий статус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(Завершенные мероприятия)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Стадия, на которую привлекается грант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F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Последующие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стадии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348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Сроки реализации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Исследования и разработки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348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sz="800" baseline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Маркетинг и внедрение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Интеллектуальная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собственность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r>
                        <a:rPr lang="ru-RU" sz="800" baseline="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Финансирование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348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Мероприятие</a:t>
                      </a:r>
                      <a:r>
                        <a:rPr lang="en-US" sz="8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8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˅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accent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Текст 10"/>
          <p:cNvSpPr>
            <a:spLocks noGrp="1"/>
          </p:cNvSpPr>
          <p:nvPr>
            <p:ph type="body" sz="quarter" idx="11"/>
          </p:nvPr>
        </p:nvSpPr>
        <p:spPr>
          <a:xfrm>
            <a:off x="5364088" y="2492896"/>
            <a:ext cx="2664296" cy="2880320"/>
          </a:xfrm>
          <a:solidFill>
            <a:schemeClr val="accent2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Комментарии: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На плане-графике необходимо отметить моменты времени, когда то или иное мероприятие совершилось или должно быть совершено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При необходимости добавьте основные вехи - контрольные точки, моменты получения результатов, моменты устранения научно-технических неопределенностей и т.п., актуальные для Вашего проекта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Данное информационное окно с пояснениями можно удалить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TgLUwRN0q8LAvIQm3d1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SzOF8jaECp07IfU.S8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ECiaDwxUe6sw2Aq1BBOg"/>
</p:tagLst>
</file>

<file path=ppt/theme/theme1.xml><?xml version="1.0" encoding="utf-8"?>
<a:theme xmlns:a="http://schemas.openxmlformats.org/drawingml/2006/main" name="Тема Office">
  <a:themeElements>
    <a:clrScheme name="Skolkovo 1">
      <a:dk1>
        <a:srgbClr val="595959"/>
      </a:dk1>
      <a:lt1>
        <a:sysClr val="window" lastClr="FFFFFF"/>
      </a:lt1>
      <a:dk2>
        <a:srgbClr val="1F497D"/>
      </a:dk2>
      <a:lt2>
        <a:srgbClr val="EEECE1"/>
      </a:lt2>
      <a:accent1>
        <a:srgbClr val="FF8200"/>
      </a:accent1>
      <a:accent2>
        <a:srgbClr val="5AD7FF"/>
      </a:accent2>
      <a:accent3>
        <a:srgbClr val="C8FF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1264</Words>
  <Application>Microsoft Office PowerPoint</Application>
  <PresentationFormat>Экран (4:3)</PresentationFormat>
  <Paragraphs>247</Paragraphs>
  <Slides>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ПРЕДВАРИТЕЛЬНЫЙ ПЛАН-ГРАФИК РЕАЛИЗАЦИИ ПРОЕКТА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cp:keywords/>
  <dc:description/>
  <cp:lastPrinted>2012-05-23T08:13:03Z</cp:lastPrinted>
  <dcterms:created xsi:type="dcterms:W3CDTF">2011-01-23T13:18:48Z</dcterms:created>
  <dcterms:modified xsi:type="dcterms:W3CDTF">2012-05-24T12:37:06Z</dcterms:modified>
  <cp:category/>
</cp:coreProperties>
</file>